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Lst>
  <p:notesMasterIdLst>
    <p:notesMasterId r:id="rId18"/>
  </p:notesMasterIdLst>
  <p:handoutMasterIdLst>
    <p:handoutMasterId r:id="rId19"/>
  </p:handoutMasterIdLst>
  <p:sldIdLst>
    <p:sldId id="431" r:id="rId2"/>
    <p:sldId id="412" r:id="rId3"/>
    <p:sldId id="413" r:id="rId4"/>
    <p:sldId id="414" r:id="rId5"/>
    <p:sldId id="415" r:id="rId6"/>
    <p:sldId id="416" r:id="rId7"/>
    <p:sldId id="417" r:id="rId8"/>
    <p:sldId id="418" r:id="rId9"/>
    <p:sldId id="419" r:id="rId10"/>
    <p:sldId id="420" r:id="rId11"/>
    <p:sldId id="422" r:id="rId12"/>
    <p:sldId id="425" r:id="rId13"/>
    <p:sldId id="427" r:id="rId14"/>
    <p:sldId id="423" r:id="rId15"/>
    <p:sldId id="429" r:id="rId16"/>
    <p:sldId id="445" r:id="rId17"/>
  </p:sldIdLst>
  <p:sldSz cx="12192000" cy="6858000"/>
  <p:notesSz cx="6858000" cy="9144000"/>
  <p:custDataLst>
    <p:tags r:id="rId20"/>
  </p:custDataLst>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77BF"/>
    <a:srgbClr val="2317BF"/>
    <a:srgbClr val="FFC715"/>
    <a:srgbClr val="FFD85B"/>
    <a:srgbClr val="FF5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317" autoAdjust="0"/>
    <p:restoredTop sz="80150" autoAdjust="0"/>
  </p:normalViewPr>
  <p:slideViewPr>
    <p:cSldViewPr snapToGrid="0">
      <p:cViewPr>
        <p:scale>
          <a:sx n="100" d="100"/>
          <a:sy n="100" d="100"/>
        </p:scale>
        <p:origin x="786" y="234"/>
      </p:cViewPr>
      <p:guideLst/>
    </p:cSldViewPr>
  </p:slideViewPr>
  <p:outlineViewPr>
    <p:cViewPr>
      <p:scale>
        <a:sx n="33" d="100"/>
        <a:sy n="33" d="100"/>
      </p:scale>
      <p:origin x="0" y="-9557"/>
    </p:cViewPr>
  </p:outlineViewPr>
  <p:notesTextViewPr>
    <p:cViewPr>
      <p:scale>
        <a:sx n="1" d="1"/>
        <a:sy n="1" d="1"/>
      </p:scale>
      <p:origin x="0" y="0"/>
    </p:cViewPr>
  </p:notesTextViewPr>
  <p:sorterViewPr>
    <p:cViewPr>
      <p:scale>
        <a:sx n="100" d="100"/>
        <a:sy n="100" d="100"/>
      </p:scale>
      <p:origin x="0" y="-451"/>
    </p:cViewPr>
  </p:sorterViewPr>
  <p:notesViewPr>
    <p:cSldViewPr snapToGrid="0">
      <p:cViewPr varScale="1">
        <p:scale>
          <a:sx n="65" d="100"/>
          <a:sy n="65" d="100"/>
        </p:scale>
        <p:origin x="315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a:extLst>
              <a:ext uri="{FF2B5EF4-FFF2-40B4-BE49-F238E27FC236}">
                <a16:creationId xmlns:a16="http://schemas.microsoft.com/office/drawing/2014/main" id="{7668D8AD-5A9F-4861-86EB-F3D4BC2E30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a:extLst>
              <a:ext uri="{FF2B5EF4-FFF2-40B4-BE49-F238E27FC236}">
                <a16:creationId xmlns:a16="http://schemas.microsoft.com/office/drawing/2014/main" id="{38F496FF-1F0D-47B5-B4CF-E2C84B18D9C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36AB22-7AAB-4F70-AC40-C23103677331}" type="datetimeFigureOut">
              <a:rPr lang="hu-HU" smtClean="0"/>
              <a:t>2023. 06. 12.</a:t>
            </a:fld>
            <a:endParaRPr lang="hu-HU"/>
          </a:p>
        </p:txBody>
      </p:sp>
      <p:sp>
        <p:nvSpPr>
          <p:cNvPr id="4" name="Élőláb helye 3">
            <a:extLst>
              <a:ext uri="{FF2B5EF4-FFF2-40B4-BE49-F238E27FC236}">
                <a16:creationId xmlns:a16="http://schemas.microsoft.com/office/drawing/2014/main" id="{F2456679-3A17-48A6-BCD8-8621C6D5AB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5" name="Dia számának helye 4">
            <a:extLst>
              <a:ext uri="{FF2B5EF4-FFF2-40B4-BE49-F238E27FC236}">
                <a16:creationId xmlns:a16="http://schemas.microsoft.com/office/drawing/2014/main" id="{79EEF444-F916-4C2A-B12B-C4B82879B8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A53097-DA67-4CF8-863A-25AF136F541C}" type="slidenum">
              <a:rPr lang="hu-HU" smtClean="0"/>
              <a:t>‹#›</a:t>
            </a:fld>
            <a:endParaRPr lang="hu-HU"/>
          </a:p>
        </p:txBody>
      </p:sp>
    </p:spTree>
    <p:extLst>
      <p:ext uri="{BB962C8B-B14F-4D97-AF65-F5344CB8AC3E}">
        <p14:creationId xmlns:p14="http://schemas.microsoft.com/office/powerpoint/2010/main" val="544009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A6BB6F-9947-4711-9117-308AA3DF2931}" type="datetimeFigureOut">
              <a:rPr lang="hu-HU" smtClean="0"/>
              <a:t>2023. 06. 12.</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10238-43BB-47F5-9AC7-BF7AE9365F4A}" type="slidenum">
              <a:rPr lang="hu-HU" smtClean="0"/>
              <a:t>‹#›</a:t>
            </a:fld>
            <a:endParaRPr lang="hu-HU"/>
          </a:p>
        </p:txBody>
      </p:sp>
    </p:spTree>
    <p:extLst>
      <p:ext uri="{BB962C8B-B14F-4D97-AF65-F5344CB8AC3E}">
        <p14:creationId xmlns:p14="http://schemas.microsoft.com/office/powerpoint/2010/main" val="926986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81210238-43BB-47F5-9AC7-BF7AE9365F4A}" type="slidenum">
              <a:rPr lang="hu-HU" smtClean="0"/>
              <a:t>11</a:t>
            </a:fld>
            <a:endParaRPr lang="hu-HU"/>
          </a:p>
        </p:txBody>
      </p:sp>
    </p:spTree>
    <p:extLst>
      <p:ext uri="{BB962C8B-B14F-4D97-AF65-F5344CB8AC3E}">
        <p14:creationId xmlns:p14="http://schemas.microsoft.com/office/powerpoint/2010/main" val="300450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81210238-43BB-47F5-9AC7-BF7AE9365F4A}" type="slidenum">
              <a:rPr lang="hu-HU" smtClean="0"/>
              <a:t>12</a:t>
            </a:fld>
            <a:endParaRPr lang="hu-HU"/>
          </a:p>
        </p:txBody>
      </p:sp>
    </p:spTree>
    <p:extLst>
      <p:ext uri="{BB962C8B-B14F-4D97-AF65-F5344CB8AC3E}">
        <p14:creationId xmlns:p14="http://schemas.microsoft.com/office/powerpoint/2010/main" val="1048729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endParaRPr lang="hu-HU" dirty="0"/>
          </a:p>
        </p:txBody>
      </p:sp>
    </p:spTree>
    <p:extLst>
      <p:ext uri="{BB962C8B-B14F-4D97-AF65-F5344CB8AC3E}">
        <p14:creationId xmlns:p14="http://schemas.microsoft.com/office/powerpoint/2010/main" val="1427625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94507DC-DF2D-4B6E-9259-50ECFA2654CF}"/>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GB" noProof="0"/>
              <a:t>Click to add title</a:t>
            </a:r>
          </a:p>
        </p:txBody>
      </p:sp>
      <p:sp>
        <p:nvSpPr>
          <p:cNvPr id="3" name="Alcím 2">
            <a:extLst>
              <a:ext uri="{FF2B5EF4-FFF2-40B4-BE49-F238E27FC236}">
                <a16:creationId xmlns:a16="http://schemas.microsoft.com/office/drawing/2014/main" id="{5C98C4D8-44EE-4E84-A7EA-B9991D87260B}"/>
              </a:ext>
            </a:extLst>
          </p:cNvPr>
          <p:cNvSpPr>
            <a:spLocks noGrp="1"/>
          </p:cNvSpPr>
          <p:nvPr>
            <p:ph type="subTitle" idx="1"/>
          </p:nvPr>
        </p:nvSpPr>
        <p:spPr>
          <a:xfrm>
            <a:off x="1524000" y="3602038"/>
            <a:ext cx="9144000" cy="1655762"/>
          </a:xfrm>
        </p:spPr>
        <p:txBody>
          <a:bodyPr/>
          <a:lstStyle>
            <a:lvl1pPr marL="0" indent="0" algn="ct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u-HU" dirty="0"/>
          </a:p>
        </p:txBody>
      </p:sp>
      <p:sp>
        <p:nvSpPr>
          <p:cNvPr id="6" name="Dia számának helye 5">
            <a:extLst>
              <a:ext uri="{FF2B5EF4-FFF2-40B4-BE49-F238E27FC236}">
                <a16:creationId xmlns:a16="http://schemas.microsoft.com/office/drawing/2014/main" id="{ACADDE93-B799-4314-9B6B-1B3D1F5E1962}"/>
              </a:ext>
            </a:extLst>
          </p:cNvPr>
          <p:cNvSpPr>
            <a:spLocks noGrp="1"/>
          </p:cNvSpPr>
          <p:nvPr>
            <p:ph type="sldNum" sz="quarter" idx="12"/>
          </p:nvPr>
        </p:nvSpPr>
        <p:spPr/>
        <p:txBody>
          <a:bodyPr/>
          <a:lstStyle/>
          <a:p>
            <a:fld id="{E85B506E-48CA-4BB4-AE18-8574845C9E67}" type="slidenum">
              <a:rPr lang="hu-HU" smtClean="0"/>
              <a:t>‹#›</a:t>
            </a:fld>
            <a:endParaRPr lang="hu-HU"/>
          </a:p>
        </p:txBody>
      </p:sp>
      <p:cxnSp>
        <p:nvCxnSpPr>
          <p:cNvPr id="5" name="Straight Connector 4">
            <a:extLst>
              <a:ext uri="{FF2B5EF4-FFF2-40B4-BE49-F238E27FC236}">
                <a16:creationId xmlns:a16="http://schemas.microsoft.com/office/drawing/2014/main" id="{39EC7597-9F48-4F14-A807-556B09DC4FA1}"/>
              </a:ext>
            </a:extLst>
          </p:cNvPr>
          <p:cNvCxnSpPr>
            <a:cxnSpLocks/>
          </p:cNvCxnSpPr>
          <p:nvPr/>
        </p:nvCxnSpPr>
        <p:spPr>
          <a:xfrm>
            <a:off x="1524000" y="350996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913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22ED311-0C3B-4971-B1E6-CD904E2A0F48}"/>
              </a:ext>
            </a:extLst>
          </p:cNvPr>
          <p:cNvSpPr>
            <a:spLocks noGrp="1"/>
          </p:cNvSpPr>
          <p:nvPr>
            <p:ph type="title" hasCustomPrompt="1"/>
          </p:nvPr>
        </p:nvSpPr>
        <p:spPr/>
        <p:txBody>
          <a:bodyPr/>
          <a:lstStyle>
            <a:lvl1pPr>
              <a:defRPr/>
            </a:lvl1pPr>
          </a:lstStyle>
          <a:p>
            <a:r>
              <a:rPr lang="en-GB" noProof="0"/>
              <a:t>Click to add title</a:t>
            </a:r>
          </a:p>
        </p:txBody>
      </p:sp>
      <p:sp>
        <p:nvSpPr>
          <p:cNvPr id="3" name="Függőleges szöveg helye 2">
            <a:extLst>
              <a:ext uri="{FF2B5EF4-FFF2-40B4-BE49-F238E27FC236}">
                <a16:creationId xmlns:a16="http://schemas.microsoft.com/office/drawing/2014/main" id="{33AC9F24-1487-4395-BE3A-1B5C9DE597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6" name="Dia számának helye 5">
            <a:extLst>
              <a:ext uri="{FF2B5EF4-FFF2-40B4-BE49-F238E27FC236}">
                <a16:creationId xmlns:a16="http://schemas.microsoft.com/office/drawing/2014/main" id="{CB182F8B-9C25-4689-9FBD-8000E33C4FB0}"/>
              </a:ext>
            </a:extLst>
          </p:cNvPr>
          <p:cNvSpPr>
            <a:spLocks noGrp="1"/>
          </p:cNvSpPr>
          <p:nvPr>
            <p:ph type="sldNum" sz="quarter" idx="12"/>
          </p:nvPr>
        </p:nvSpPr>
        <p:spPr/>
        <p:txBody>
          <a:bodyPr/>
          <a:lstStyle/>
          <a:p>
            <a:fld id="{E85B506E-48CA-4BB4-AE18-8574845C9E67}" type="slidenum">
              <a:rPr lang="hu-HU" smtClean="0"/>
              <a:t>‹#›</a:t>
            </a:fld>
            <a:endParaRPr lang="hu-HU"/>
          </a:p>
        </p:txBody>
      </p:sp>
      <p:sp>
        <p:nvSpPr>
          <p:cNvPr id="7" name="Shape 3">
            <a:extLst>
              <a:ext uri="{FF2B5EF4-FFF2-40B4-BE49-F238E27FC236}">
                <a16:creationId xmlns:a16="http://schemas.microsoft.com/office/drawing/2014/main" id="{0889435A-3024-47F8-AD70-92B52CAAEB44}"/>
              </a:ext>
            </a:extLst>
          </p:cNvPr>
          <p:cNvSpPr/>
          <p:nvPr/>
        </p:nvSpPr>
        <p:spPr>
          <a:xfrm>
            <a:off x="859335" y="6382137"/>
            <a:ext cx="6807946" cy="3135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cxnSp>
        <p:nvCxnSpPr>
          <p:cNvPr id="8" name="Straight Connector 7">
            <a:extLst>
              <a:ext uri="{FF2B5EF4-FFF2-40B4-BE49-F238E27FC236}">
                <a16:creationId xmlns:a16="http://schemas.microsoft.com/office/drawing/2014/main" id="{837ADEFF-7F05-42BA-B301-0102E70F6E89}"/>
              </a:ext>
            </a:extLst>
          </p:cNvPr>
          <p:cNvCxnSpPr>
            <a:cxnSpLocks/>
          </p:cNvCxnSpPr>
          <p:nvPr/>
        </p:nvCxnSpPr>
        <p:spPr>
          <a:xfrm>
            <a:off x="838200" y="1690688"/>
            <a:ext cx="105156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Shape 3">
            <a:extLst>
              <a:ext uri="{FF2B5EF4-FFF2-40B4-BE49-F238E27FC236}">
                <a16:creationId xmlns:a16="http://schemas.microsoft.com/office/drawing/2014/main" id="{BE87A2B8-5E0F-40E2-8013-D903D905F48C}"/>
              </a:ext>
            </a:extLst>
          </p:cNvPr>
          <p:cNvSpPr/>
          <p:nvPr userDrawn="1"/>
        </p:nvSpPr>
        <p:spPr>
          <a:xfrm>
            <a:off x="859335" y="6382137"/>
            <a:ext cx="6807946" cy="3135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spTree>
    <p:extLst>
      <p:ext uri="{BB962C8B-B14F-4D97-AF65-F5344CB8AC3E}">
        <p14:creationId xmlns:p14="http://schemas.microsoft.com/office/powerpoint/2010/main" val="2946940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DE4593BB-FCB3-4C92-80DE-1D03E2CCCC78}"/>
              </a:ext>
            </a:extLst>
          </p:cNvPr>
          <p:cNvSpPr>
            <a:spLocks noGrp="1"/>
          </p:cNvSpPr>
          <p:nvPr>
            <p:ph type="title" orient="vert" hasCustomPrompt="1"/>
          </p:nvPr>
        </p:nvSpPr>
        <p:spPr>
          <a:xfrm>
            <a:off x="8724900" y="365125"/>
            <a:ext cx="2628900" cy="5811838"/>
          </a:xfrm>
        </p:spPr>
        <p:txBody>
          <a:bodyPr vert="eaVert"/>
          <a:lstStyle>
            <a:lvl1pPr>
              <a:defRPr/>
            </a:lvl1pPr>
          </a:lstStyle>
          <a:p>
            <a:r>
              <a:rPr lang="en-GB" noProof="0"/>
              <a:t>Click to add title</a:t>
            </a:r>
          </a:p>
        </p:txBody>
      </p:sp>
      <p:sp>
        <p:nvSpPr>
          <p:cNvPr id="3" name="Függőleges szöveg helye 2">
            <a:extLst>
              <a:ext uri="{FF2B5EF4-FFF2-40B4-BE49-F238E27FC236}">
                <a16:creationId xmlns:a16="http://schemas.microsoft.com/office/drawing/2014/main" id="{F5168AC4-51E4-4592-AE48-EEB975852C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6" name="Dia számának helye 5">
            <a:extLst>
              <a:ext uri="{FF2B5EF4-FFF2-40B4-BE49-F238E27FC236}">
                <a16:creationId xmlns:a16="http://schemas.microsoft.com/office/drawing/2014/main" id="{9D84E71F-9E0D-46F7-A274-D8E869A2D3D3}"/>
              </a:ext>
            </a:extLst>
          </p:cNvPr>
          <p:cNvSpPr>
            <a:spLocks noGrp="1"/>
          </p:cNvSpPr>
          <p:nvPr>
            <p:ph type="sldNum" sz="quarter" idx="12"/>
          </p:nvPr>
        </p:nvSpPr>
        <p:spPr/>
        <p:txBody>
          <a:bodyPr/>
          <a:lstStyle/>
          <a:p>
            <a:fld id="{E85B506E-48CA-4BB4-AE18-8574845C9E67}" type="slidenum">
              <a:rPr lang="hu-HU" smtClean="0"/>
              <a:t>‹#›</a:t>
            </a:fld>
            <a:endParaRPr lang="hu-HU"/>
          </a:p>
        </p:txBody>
      </p:sp>
      <p:sp>
        <p:nvSpPr>
          <p:cNvPr id="7" name="Shape 3">
            <a:extLst>
              <a:ext uri="{FF2B5EF4-FFF2-40B4-BE49-F238E27FC236}">
                <a16:creationId xmlns:a16="http://schemas.microsoft.com/office/drawing/2014/main" id="{67FE18AD-0DEB-4421-8877-09D22BB1520B}"/>
              </a:ext>
            </a:extLst>
          </p:cNvPr>
          <p:cNvSpPr/>
          <p:nvPr/>
        </p:nvSpPr>
        <p:spPr>
          <a:xfrm>
            <a:off x="859335" y="6382137"/>
            <a:ext cx="6807946" cy="3135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cxnSp>
        <p:nvCxnSpPr>
          <p:cNvPr id="8" name="Straight Connector 7">
            <a:extLst>
              <a:ext uri="{FF2B5EF4-FFF2-40B4-BE49-F238E27FC236}">
                <a16:creationId xmlns:a16="http://schemas.microsoft.com/office/drawing/2014/main" id="{C2741C06-4E2F-4374-B0F5-5695C2BA0460}"/>
              </a:ext>
            </a:extLst>
          </p:cNvPr>
          <p:cNvCxnSpPr>
            <a:cxnSpLocks/>
          </p:cNvCxnSpPr>
          <p:nvPr/>
        </p:nvCxnSpPr>
        <p:spPr>
          <a:xfrm flipV="1">
            <a:off x="8724900" y="365125"/>
            <a:ext cx="0" cy="581183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Shape 3">
            <a:extLst>
              <a:ext uri="{FF2B5EF4-FFF2-40B4-BE49-F238E27FC236}">
                <a16:creationId xmlns:a16="http://schemas.microsoft.com/office/drawing/2014/main" id="{8F2F5FE9-6080-44FB-AF47-94D01596A264}"/>
              </a:ext>
            </a:extLst>
          </p:cNvPr>
          <p:cNvSpPr/>
          <p:nvPr userDrawn="1"/>
        </p:nvSpPr>
        <p:spPr>
          <a:xfrm>
            <a:off x="859335" y="6382137"/>
            <a:ext cx="6807946" cy="3135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spTree>
    <p:extLst>
      <p:ext uri="{BB962C8B-B14F-4D97-AF65-F5344CB8AC3E}">
        <p14:creationId xmlns:p14="http://schemas.microsoft.com/office/powerpoint/2010/main" val="1326926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5EC9CCC-0774-4C7E-BF97-28340E629901}"/>
              </a:ext>
            </a:extLst>
          </p:cNvPr>
          <p:cNvSpPr>
            <a:spLocks noGrp="1"/>
          </p:cNvSpPr>
          <p:nvPr>
            <p:ph type="title" hasCustomPrompt="1"/>
          </p:nvPr>
        </p:nvSpPr>
        <p:spPr/>
        <p:txBody>
          <a:bodyPr/>
          <a:lstStyle>
            <a:lvl1pPr>
              <a:defRPr>
                <a:latin typeface="+mj-lt"/>
              </a:defRPr>
            </a:lvl1pPr>
          </a:lstStyle>
          <a:p>
            <a:r>
              <a:rPr lang="en-GB" noProof="0" dirty="0"/>
              <a:t>Click to add title</a:t>
            </a:r>
          </a:p>
        </p:txBody>
      </p:sp>
      <p:sp>
        <p:nvSpPr>
          <p:cNvPr id="3" name="Tartalom helye 2">
            <a:extLst>
              <a:ext uri="{FF2B5EF4-FFF2-40B4-BE49-F238E27FC236}">
                <a16:creationId xmlns:a16="http://schemas.microsoft.com/office/drawing/2014/main" id="{3D925C54-846C-4E2B-BB2E-97FEED9845B4}"/>
              </a:ext>
            </a:extLst>
          </p:cNvPr>
          <p:cNvSpPr>
            <a:spLocks noGrp="1"/>
          </p:cNvSpPr>
          <p:nvPr>
            <p:ph idx="1"/>
          </p:nvPr>
        </p:nvSpPr>
        <p:spPr/>
        <p:txBody>
          <a:bodyPr/>
          <a:lstStyle>
            <a:lvl1pPr>
              <a:buNone/>
              <a:defRPr/>
            </a:lvl1pPr>
          </a:lstStyle>
          <a:p>
            <a:pPr lvl="0"/>
            <a:endParaRPr lang="hu-HU" dirty="0"/>
          </a:p>
        </p:txBody>
      </p:sp>
      <p:sp>
        <p:nvSpPr>
          <p:cNvPr id="6" name="Dia számának helye 5">
            <a:extLst>
              <a:ext uri="{FF2B5EF4-FFF2-40B4-BE49-F238E27FC236}">
                <a16:creationId xmlns:a16="http://schemas.microsoft.com/office/drawing/2014/main" id="{84008CC6-3579-47C5-BEE9-733A7287D068}"/>
              </a:ext>
            </a:extLst>
          </p:cNvPr>
          <p:cNvSpPr>
            <a:spLocks noGrp="1"/>
          </p:cNvSpPr>
          <p:nvPr>
            <p:ph type="sldNum" sz="quarter" idx="12"/>
          </p:nvPr>
        </p:nvSpPr>
        <p:spPr/>
        <p:txBody>
          <a:bodyPr/>
          <a:lstStyle>
            <a:lvl1pPr>
              <a:defRPr>
                <a:solidFill>
                  <a:schemeClr val="tx1"/>
                </a:solidFill>
              </a:defRPr>
            </a:lvl1pPr>
          </a:lstStyle>
          <a:p>
            <a:fld id="{02BC1E56-CB2E-4B87-AB42-32EA6AB80835}" type="slidenum">
              <a:rPr lang="hu-HU" smtClean="0"/>
              <a:pPr/>
              <a:t>‹#›</a:t>
            </a:fld>
            <a:endParaRPr lang="hu-HU" dirty="0">
              <a:solidFill>
                <a:schemeClr val="tx1"/>
              </a:solidFill>
            </a:endParaRPr>
          </a:p>
        </p:txBody>
      </p:sp>
      <p:cxnSp>
        <p:nvCxnSpPr>
          <p:cNvPr id="7" name="Straight Connector 6">
            <a:extLst>
              <a:ext uri="{FF2B5EF4-FFF2-40B4-BE49-F238E27FC236}">
                <a16:creationId xmlns:a16="http://schemas.microsoft.com/office/drawing/2014/main" id="{07F005FA-0218-4FCB-9E62-08D4FCB0BD96}"/>
              </a:ext>
            </a:extLst>
          </p:cNvPr>
          <p:cNvCxnSpPr>
            <a:cxnSpLocks/>
          </p:cNvCxnSpPr>
          <p:nvPr/>
        </p:nvCxnSpPr>
        <p:spPr>
          <a:xfrm>
            <a:off x="838200" y="1425217"/>
            <a:ext cx="10494465" cy="0"/>
          </a:xfrm>
          <a:prstGeom prst="line">
            <a:avLst/>
          </a:prstGeom>
          <a:ln w="38100">
            <a:solidFill>
              <a:srgbClr val="FFC715"/>
            </a:solidFill>
          </a:ln>
        </p:spPr>
        <p:style>
          <a:lnRef idx="1">
            <a:schemeClr val="accent1"/>
          </a:lnRef>
          <a:fillRef idx="0">
            <a:schemeClr val="accent1"/>
          </a:fillRef>
          <a:effectRef idx="0">
            <a:schemeClr val="accent1"/>
          </a:effectRef>
          <a:fontRef idx="minor">
            <a:schemeClr val="tx1"/>
          </a:fontRef>
        </p:style>
      </p:cxnSp>
      <p:sp>
        <p:nvSpPr>
          <p:cNvPr id="10" name="Shape 3">
            <a:extLst>
              <a:ext uri="{FF2B5EF4-FFF2-40B4-BE49-F238E27FC236}">
                <a16:creationId xmlns:a16="http://schemas.microsoft.com/office/drawing/2014/main" id="{566A620E-F62D-43D6-9153-DF02DCB67FF0}"/>
              </a:ext>
            </a:extLst>
          </p:cNvPr>
          <p:cNvSpPr/>
          <p:nvPr userDrawn="1"/>
        </p:nvSpPr>
        <p:spPr>
          <a:xfrm>
            <a:off x="859335" y="6359054"/>
            <a:ext cx="6807946" cy="359713"/>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algn="l"/>
            <a:r>
              <a:rPr lang="en-US" sz="1400" dirty="0">
                <a:solidFill>
                  <a:srgbClr val="595959"/>
                </a:solidFill>
                <a:latin typeface="Calibri" panose="020F0502020204030204" pitchFamily="34" charset="0"/>
                <a:ea typeface="Calibri" panose="020F0502020204030204" pitchFamily="34" charset="0"/>
              </a:rPr>
              <a:t>DIGI-AGEING - overcoming loneliness </a:t>
            </a:r>
            <a:endParaRPr lang="de-AT" sz="1400" dirty="0"/>
          </a:p>
        </p:txBody>
      </p:sp>
    </p:spTree>
    <p:extLst>
      <p:ext uri="{BB962C8B-B14F-4D97-AF65-F5344CB8AC3E}">
        <p14:creationId xmlns:p14="http://schemas.microsoft.com/office/powerpoint/2010/main" val="1730760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69DD8F7-9AC6-4691-9E8E-AC0E3A6E21E2}"/>
              </a:ext>
            </a:extLst>
          </p:cNvPr>
          <p:cNvSpPr>
            <a:spLocks noGrp="1"/>
          </p:cNvSpPr>
          <p:nvPr>
            <p:ph type="title" hasCustomPrompt="1"/>
          </p:nvPr>
        </p:nvSpPr>
        <p:spPr>
          <a:xfrm>
            <a:off x="831850" y="1709738"/>
            <a:ext cx="10515600" cy="2852737"/>
          </a:xfrm>
        </p:spPr>
        <p:txBody>
          <a:bodyPr anchor="b"/>
          <a:lstStyle>
            <a:lvl1pPr>
              <a:defRPr sz="6000"/>
            </a:lvl1pPr>
          </a:lstStyle>
          <a:p>
            <a:r>
              <a:rPr lang="en-GB" noProof="0"/>
              <a:t>Click to add title</a:t>
            </a:r>
          </a:p>
        </p:txBody>
      </p:sp>
      <p:sp>
        <p:nvSpPr>
          <p:cNvPr id="3" name="Szöveg helye 2">
            <a:extLst>
              <a:ext uri="{FF2B5EF4-FFF2-40B4-BE49-F238E27FC236}">
                <a16:creationId xmlns:a16="http://schemas.microsoft.com/office/drawing/2014/main" id="{0FC630BD-DE45-4C68-865E-4908D1C23B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Dia számának helye 5">
            <a:extLst>
              <a:ext uri="{FF2B5EF4-FFF2-40B4-BE49-F238E27FC236}">
                <a16:creationId xmlns:a16="http://schemas.microsoft.com/office/drawing/2014/main" id="{F3AB34BE-90B6-4ED4-AF08-C1B5BB49A0B4}"/>
              </a:ext>
            </a:extLst>
          </p:cNvPr>
          <p:cNvSpPr>
            <a:spLocks noGrp="1"/>
          </p:cNvSpPr>
          <p:nvPr>
            <p:ph type="sldNum" sz="quarter" idx="12"/>
          </p:nvPr>
        </p:nvSpPr>
        <p:spPr/>
        <p:txBody>
          <a:bodyPr/>
          <a:lstStyle/>
          <a:p>
            <a:fld id="{E85B506E-48CA-4BB4-AE18-8574845C9E67}" type="slidenum">
              <a:rPr lang="hu-HU" smtClean="0"/>
              <a:t>‹#›</a:t>
            </a:fld>
            <a:endParaRPr lang="hu-HU"/>
          </a:p>
        </p:txBody>
      </p:sp>
      <p:cxnSp>
        <p:nvCxnSpPr>
          <p:cNvPr id="5" name="Straight Connector 4">
            <a:extLst>
              <a:ext uri="{FF2B5EF4-FFF2-40B4-BE49-F238E27FC236}">
                <a16:creationId xmlns:a16="http://schemas.microsoft.com/office/drawing/2014/main" id="{B6AC2FCE-E8C4-4E50-8688-5122E724979D}"/>
              </a:ext>
            </a:extLst>
          </p:cNvPr>
          <p:cNvCxnSpPr>
            <a:cxnSpLocks/>
          </p:cNvCxnSpPr>
          <p:nvPr/>
        </p:nvCxnSpPr>
        <p:spPr>
          <a:xfrm>
            <a:off x="831850" y="4562475"/>
            <a:ext cx="1052195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8898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AEC361C-39A4-487D-A583-7F10A057C552}"/>
              </a:ext>
            </a:extLst>
          </p:cNvPr>
          <p:cNvSpPr>
            <a:spLocks noGrp="1"/>
          </p:cNvSpPr>
          <p:nvPr>
            <p:ph type="title" hasCustomPrompt="1"/>
          </p:nvPr>
        </p:nvSpPr>
        <p:spPr/>
        <p:txBody>
          <a:bodyPr/>
          <a:lstStyle>
            <a:lvl1pPr>
              <a:defRPr/>
            </a:lvl1pPr>
          </a:lstStyle>
          <a:p>
            <a:r>
              <a:rPr lang="en-GB" noProof="0"/>
              <a:t>Click to add title</a:t>
            </a:r>
          </a:p>
        </p:txBody>
      </p:sp>
      <p:sp>
        <p:nvSpPr>
          <p:cNvPr id="3" name="Tartalom helye 2">
            <a:extLst>
              <a:ext uri="{FF2B5EF4-FFF2-40B4-BE49-F238E27FC236}">
                <a16:creationId xmlns:a16="http://schemas.microsoft.com/office/drawing/2014/main" id="{ED061A03-E120-4B4C-A1E8-FF42AE2937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Tartalom helye 3">
            <a:extLst>
              <a:ext uri="{FF2B5EF4-FFF2-40B4-BE49-F238E27FC236}">
                <a16:creationId xmlns:a16="http://schemas.microsoft.com/office/drawing/2014/main" id="{186BB4E3-69B6-4613-ABD8-A7873B0319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7" name="Dia számának helye 6">
            <a:extLst>
              <a:ext uri="{FF2B5EF4-FFF2-40B4-BE49-F238E27FC236}">
                <a16:creationId xmlns:a16="http://schemas.microsoft.com/office/drawing/2014/main" id="{398912B0-EADF-48F6-A032-6AE84C2959DD}"/>
              </a:ext>
            </a:extLst>
          </p:cNvPr>
          <p:cNvSpPr>
            <a:spLocks noGrp="1"/>
          </p:cNvSpPr>
          <p:nvPr>
            <p:ph type="sldNum" sz="quarter" idx="12"/>
          </p:nvPr>
        </p:nvSpPr>
        <p:spPr/>
        <p:txBody>
          <a:bodyPr/>
          <a:lstStyle/>
          <a:p>
            <a:fld id="{E85B506E-48CA-4BB4-AE18-8574845C9E67}" type="slidenum">
              <a:rPr lang="hu-HU" smtClean="0"/>
              <a:t>‹#›</a:t>
            </a:fld>
            <a:endParaRPr lang="hu-HU"/>
          </a:p>
        </p:txBody>
      </p:sp>
      <p:sp>
        <p:nvSpPr>
          <p:cNvPr id="8" name="Shape 3">
            <a:extLst>
              <a:ext uri="{FF2B5EF4-FFF2-40B4-BE49-F238E27FC236}">
                <a16:creationId xmlns:a16="http://schemas.microsoft.com/office/drawing/2014/main" id="{6CE95A9F-192D-47B9-BF80-CE089EEBB999}"/>
              </a:ext>
            </a:extLst>
          </p:cNvPr>
          <p:cNvSpPr/>
          <p:nvPr/>
        </p:nvSpPr>
        <p:spPr>
          <a:xfrm>
            <a:off x="859335" y="6382137"/>
            <a:ext cx="6807946" cy="3135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cxnSp>
        <p:nvCxnSpPr>
          <p:cNvPr id="9" name="Straight Connector 8">
            <a:extLst>
              <a:ext uri="{FF2B5EF4-FFF2-40B4-BE49-F238E27FC236}">
                <a16:creationId xmlns:a16="http://schemas.microsoft.com/office/drawing/2014/main" id="{58F61B88-BAA4-4AE0-95D0-71A3B77DF5E2}"/>
              </a:ext>
            </a:extLst>
          </p:cNvPr>
          <p:cNvCxnSpPr>
            <a:cxnSpLocks/>
          </p:cNvCxnSpPr>
          <p:nvPr/>
        </p:nvCxnSpPr>
        <p:spPr>
          <a:xfrm>
            <a:off x="838200" y="1683094"/>
            <a:ext cx="10515600" cy="759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Shape 3">
            <a:extLst>
              <a:ext uri="{FF2B5EF4-FFF2-40B4-BE49-F238E27FC236}">
                <a16:creationId xmlns:a16="http://schemas.microsoft.com/office/drawing/2014/main" id="{C557DC67-676E-4457-88FE-03C0A6151D3E}"/>
              </a:ext>
            </a:extLst>
          </p:cNvPr>
          <p:cNvSpPr/>
          <p:nvPr userDrawn="1"/>
        </p:nvSpPr>
        <p:spPr>
          <a:xfrm>
            <a:off x="859335" y="6382137"/>
            <a:ext cx="6807946" cy="3135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spTree>
    <p:extLst>
      <p:ext uri="{BB962C8B-B14F-4D97-AF65-F5344CB8AC3E}">
        <p14:creationId xmlns:p14="http://schemas.microsoft.com/office/powerpoint/2010/main" val="316192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02D3256-C530-4232-9B4A-12040B0DD7F6}"/>
              </a:ext>
            </a:extLst>
          </p:cNvPr>
          <p:cNvSpPr>
            <a:spLocks noGrp="1"/>
          </p:cNvSpPr>
          <p:nvPr>
            <p:ph type="title" hasCustomPrompt="1"/>
          </p:nvPr>
        </p:nvSpPr>
        <p:spPr>
          <a:xfrm>
            <a:off x="839788" y="365125"/>
            <a:ext cx="10515600" cy="1325563"/>
          </a:xfrm>
        </p:spPr>
        <p:txBody>
          <a:bodyPr/>
          <a:lstStyle>
            <a:lvl1pPr>
              <a:defRPr/>
            </a:lvl1pPr>
          </a:lstStyle>
          <a:p>
            <a:r>
              <a:rPr lang="en-GB" noProof="0"/>
              <a:t>Click to add title</a:t>
            </a:r>
          </a:p>
        </p:txBody>
      </p:sp>
      <p:sp>
        <p:nvSpPr>
          <p:cNvPr id="3" name="Szöveg helye 2">
            <a:extLst>
              <a:ext uri="{FF2B5EF4-FFF2-40B4-BE49-F238E27FC236}">
                <a16:creationId xmlns:a16="http://schemas.microsoft.com/office/drawing/2014/main" id="{F758654F-FA75-4593-B58F-2040A8283F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artalom helye 3">
            <a:extLst>
              <a:ext uri="{FF2B5EF4-FFF2-40B4-BE49-F238E27FC236}">
                <a16:creationId xmlns:a16="http://schemas.microsoft.com/office/drawing/2014/main" id="{D216034D-F5AB-43A6-88AD-33FAE9F3D2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5" name="Szöveg helye 4">
            <a:extLst>
              <a:ext uri="{FF2B5EF4-FFF2-40B4-BE49-F238E27FC236}">
                <a16:creationId xmlns:a16="http://schemas.microsoft.com/office/drawing/2014/main" id="{99EB268C-72A3-44A2-BCE2-160AAF9FA9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artalom helye 5">
            <a:extLst>
              <a:ext uri="{FF2B5EF4-FFF2-40B4-BE49-F238E27FC236}">
                <a16:creationId xmlns:a16="http://schemas.microsoft.com/office/drawing/2014/main" id="{64E65EB5-2F44-4C9E-916D-661EA411B7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9" name="Dia számának helye 8">
            <a:extLst>
              <a:ext uri="{FF2B5EF4-FFF2-40B4-BE49-F238E27FC236}">
                <a16:creationId xmlns:a16="http://schemas.microsoft.com/office/drawing/2014/main" id="{43F16BB2-6A3B-4502-8C37-6170C5005769}"/>
              </a:ext>
            </a:extLst>
          </p:cNvPr>
          <p:cNvSpPr>
            <a:spLocks noGrp="1"/>
          </p:cNvSpPr>
          <p:nvPr>
            <p:ph type="sldNum" sz="quarter" idx="12"/>
          </p:nvPr>
        </p:nvSpPr>
        <p:spPr/>
        <p:txBody>
          <a:bodyPr/>
          <a:lstStyle/>
          <a:p>
            <a:fld id="{E85B506E-48CA-4BB4-AE18-8574845C9E67}" type="slidenum">
              <a:rPr lang="hu-HU" smtClean="0"/>
              <a:t>‹#›</a:t>
            </a:fld>
            <a:endParaRPr lang="hu-HU"/>
          </a:p>
        </p:txBody>
      </p:sp>
      <p:sp>
        <p:nvSpPr>
          <p:cNvPr id="10" name="Shape 3">
            <a:extLst>
              <a:ext uri="{FF2B5EF4-FFF2-40B4-BE49-F238E27FC236}">
                <a16:creationId xmlns:a16="http://schemas.microsoft.com/office/drawing/2014/main" id="{89FA9800-79D8-43B3-ABC8-7156962D259B}"/>
              </a:ext>
            </a:extLst>
          </p:cNvPr>
          <p:cNvSpPr/>
          <p:nvPr/>
        </p:nvSpPr>
        <p:spPr>
          <a:xfrm>
            <a:off x="859335" y="6382137"/>
            <a:ext cx="6807946" cy="3135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cxnSp>
        <p:nvCxnSpPr>
          <p:cNvPr id="11" name="Straight Connector 10">
            <a:extLst>
              <a:ext uri="{FF2B5EF4-FFF2-40B4-BE49-F238E27FC236}">
                <a16:creationId xmlns:a16="http://schemas.microsoft.com/office/drawing/2014/main" id="{97D21736-EF84-44EB-8924-63270A8BA0F5}"/>
              </a:ext>
            </a:extLst>
          </p:cNvPr>
          <p:cNvCxnSpPr>
            <a:cxnSpLocks/>
          </p:cNvCxnSpPr>
          <p:nvPr/>
        </p:nvCxnSpPr>
        <p:spPr>
          <a:xfrm>
            <a:off x="839788" y="1681163"/>
            <a:ext cx="1051401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Shape 3">
            <a:extLst>
              <a:ext uri="{FF2B5EF4-FFF2-40B4-BE49-F238E27FC236}">
                <a16:creationId xmlns:a16="http://schemas.microsoft.com/office/drawing/2014/main" id="{B5ECF7BB-9FF2-4E1D-9BC0-2EBCA1C9C165}"/>
              </a:ext>
            </a:extLst>
          </p:cNvPr>
          <p:cNvSpPr/>
          <p:nvPr userDrawn="1"/>
        </p:nvSpPr>
        <p:spPr>
          <a:xfrm>
            <a:off x="859335" y="6382137"/>
            <a:ext cx="6807946" cy="3135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spTree>
    <p:extLst>
      <p:ext uri="{BB962C8B-B14F-4D97-AF65-F5344CB8AC3E}">
        <p14:creationId xmlns:p14="http://schemas.microsoft.com/office/powerpoint/2010/main" val="3489613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1E3535B-6731-4728-9897-3AC971DB80D8}"/>
              </a:ext>
            </a:extLst>
          </p:cNvPr>
          <p:cNvSpPr>
            <a:spLocks noGrp="1"/>
          </p:cNvSpPr>
          <p:nvPr>
            <p:ph type="title" hasCustomPrompt="1"/>
          </p:nvPr>
        </p:nvSpPr>
        <p:spPr/>
        <p:txBody>
          <a:bodyPr/>
          <a:lstStyle>
            <a:lvl1pPr>
              <a:defRPr/>
            </a:lvl1pPr>
          </a:lstStyle>
          <a:p>
            <a:r>
              <a:rPr lang="en-GB" noProof="0"/>
              <a:t>Click to add title</a:t>
            </a:r>
          </a:p>
        </p:txBody>
      </p:sp>
      <p:sp>
        <p:nvSpPr>
          <p:cNvPr id="5" name="Dia számának helye 4">
            <a:extLst>
              <a:ext uri="{FF2B5EF4-FFF2-40B4-BE49-F238E27FC236}">
                <a16:creationId xmlns:a16="http://schemas.microsoft.com/office/drawing/2014/main" id="{9FE2AB53-AAF0-4C17-9710-9468A41D8537}"/>
              </a:ext>
            </a:extLst>
          </p:cNvPr>
          <p:cNvSpPr>
            <a:spLocks noGrp="1"/>
          </p:cNvSpPr>
          <p:nvPr>
            <p:ph type="sldNum" sz="quarter" idx="12"/>
          </p:nvPr>
        </p:nvSpPr>
        <p:spPr/>
        <p:txBody>
          <a:bodyPr/>
          <a:lstStyle/>
          <a:p>
            <a:fld id="{E85B506E-48CA-4BB4-AE18-8574845C9E67}" type="slidenum">
              <a:rPr lang="hu-HU" smtClean="0"/>
              <a:t>‹#›</a:t>
            </a:fld>
            <a:endParaRPr lang="hu-HU"/>
          </a:p>
        </p:txBody>
      </p:sp>
      <p:sp>
        <p:nvSpPr>
          <p:cNvPr id="6" name="Shape 3">
            <a:extLst>
              <a:ext uri="{FF2B5EF4-FFF2-40B4-BE49-F238E27FC236}">
                <a16:creationId xmlns:a16="http://schemas.microsoft.com/office/drawing/2014/main" id="{561527DB-6835-47CA-ACDA-DA47AFBFD2F7}"/>
              </a:ext>
            </a:extLst>
          </p:cNvPr>
          <p:cNvSpPr/>
          <p:nvPr/>
        </p:nvSpPr>
        <p:spPr>
          <a:xfrm>
            <a:off x="859335" y="6382137"/>
            <a:ext cx="6807946" cy="3135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cxnSp>
        <p:nvCxnSpPr>
          <p:cNvPr id="7" name="Straight Connector 6">
            <a:extLst>
              <a:ext uri="{FF2B5EF4-FFF2-40B4-BE49-F238E27FC236}">
                <a16:creationId xmlns:a16="http://schemas.microsoft.com/office/drawing/2014/main" id="{83B91D16-C87E-455A-B62F-893B9CAB90E1}"/>
              </a:ext>
            </a:extLst>
          </p:cNvPr>
          <p:cNvCxnSpPr>
            <a:cxnSpLocks/>
          </p:cNvCxnSpPr>
          <p:nvPr/>
        </p:nvCxnSpPr>
        <p:spPr>
          <a:xfrm>
            <a:off x="838200" y="1690688"/>
            <a:ext cx="105156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Shape 3">
            <a:extLst>
              <a:ext uri="{FF2B5EF4-FFF2-40B4-BE49-F238E27FC236}">
                <a16:creationId xmlns:a16="http://schemas.microsoft.com/office/drawing/2014/main" id="{C387596E-6775-46A9-BE60-68EC03E9491F}"/>
              </a:ext>
            </a:extLst>
          </p:cNvPr>
          <p:cNvSpPr/>
          <p:nvPr userDrawn="1"/>
        </p:nvSpPr>
        <p:spPr>
          <a:xfrm>
            <a:off x="859335" y="6382137"/>
            <a:ext cx="6807946" cy="3135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spTree>
    <p:extLst>
      <p:ext uri="{BB962C8B-B14F-4D97-AF65-F5344CB8AC3E}">
        <p14:creationId xmlns:p14="http://schemas.microsoft.com/office/powerpoint/2010/main" val="1928662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154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241771C-85CA-42D7-8240-816F2F99285A}"/>
              </a:ext>
            </a:extLst>
          </p:cNvPr>
          <p:cNvSpPr>
            <a:spLocks noGrp="1"/>
          </p:cNvSpPr>
          <p:nvPr>
            <p:ph type="title" hasCustomPrompt="1"/>
          </p:nvPr>
        </p:nvSpPr>
        <p:spPr>
          <a:xfrm>
            <a:off x="839788" y="457200"/>
            <a:ext cx="3932237" cy="1600200"/>
          </a:xfrm>
        </p:spPr>
        <p:txBody>
          <a:bodyPr anchor="b"/>
          <a:lstStyle>
            <a:lvl1pPr>
              <a:defRPr sz="3200"/>
            </a:lvl1pPr>
          </a:lstStyle>
          <a:p>
            <a:r>
              <a:rPr lang="en-GB" noProof="0"/>
              <a:t>Click to add title</a:t>
            </a:r>
          </a:p>
        </p:txBody>
      </p:sp>
      <p:sp>
        <p:nvSpPr>
          <p:cNvPr id="3" name="Tartalom helye 2">
            <a:extLst>
              <a:ext uri="{FF2B5EF4-FFF2-40B4-BE49-F238E27FC236}">
                <a16:creationId xmlns:a16="http://schemas.microsoft.com/office/drawing/2014/main" id="{FF34C119-B978-49F6-B531-FE25663A6A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Szöveg helye 3">
            <a:extLst>
              <a:ext uri="{FF2B5EF4-FFF2-40B4-BE49-F238E27FC236}">
                <a16:creationId xmlns:a16="http://schemas.microsoft.com/office/drawing/2014/main" id="{885D2FA8-A6B3-44FD-97A1-58B8BD8E6B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ia számának helye 6">
            <a:extLst>
              <a:ext uri="{FF2B5EF4-FFF2-40B4-BE49-F238E27FC236}">
                <a16:creationId xmlns:a16="http://schemas.microsoft.com/office/drawing/2014/main" id="{20A077BB-50D4-4A72-929C-6FA43225420A}"/>
              </a:ext>
            </a:extLst>
          </p:cNvPr>
          <p:cNvSpPr>
            <a:spLocks noGrp="1"/>
          </p:cNvSpPr>
          <p:nvPr>
            <p:ph type="sldNum" sz="quarter" idx="12"/>
          </p:nvPr>
        </p:nvSpPr>
        <p:spPr/>
        <p:txBody>
          <a:bodyPr/>
          <a:lstStyle/>
          <a:p>
            <a:fld id="{E85B506E-48CA-4BB4-AE18-8574845C9E67}" type="slidenum">
              <a:rPr lang="hu-HU" smtClean="0"/>
              <a:t>‹#›</a:t>
            </a:fld>
            <a:endParaRPr lang="hu-HU"/>
          </a:p>
        </p:txBody>
      </p:sp>
      <p:sp>
        <p:nvSpPr>
          <p:cNvPr id="8" name="Shape 3">
            <a:extLst>
              <a:ext uri="{FF2B5EF4-FFF2-40B4-BE49-F238E27FC236}">
                <a16:creationId xmlns:a16="http://schemas.microsoft.com/office/drawing/2014/main" id="{A3DB2526-4B9A-4089-BB5C-004829279C99}"/>
              </a:ext>
            </a:extLst>
          </p:cNvPr>
          <p:cNvSpPr/>
          <p:nvPr/>
        </p:nvSpPr>
        <p:spPr>
          <a:xfrm>
            <a:off x="859335" y="6382137"/>
            <a:ext cx="6807946" cy="3135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cxnSp>
        <p:nvCxnSpPr>
          <p:cNvPr id="9" name="Straight Connector 8">
            <a:extLst>
              <a:ext uri="{FF2B5EF4-FFF2-40B4-BE49-F238E27FC236}">
                <a16:creationId xmlns:a16="http://schemas.microsoft.com/office/drawing/2014/main" id="{D957F895-7D9F-496D-ADB4-4BD9C5869B64}"/>
              </a:ext>
            </a:extLst>
          </p:cNvPr>
          <p:cNvCxnSpPr>
            <a:cxnSpLocks/>
          </p:cNvCxnSpPr>
          <p:nvPr/>
        </p:nvCxnSpPr>
        <p:spPr>
          <a:xfrm>
            <a:off x="839788" y="2057400"/>
            <a:ext cx="393223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Shape 3">
            <a:extLst>
              <a:ext uri="{FF2B5EF4-FFF2-40B4-BE49-F238E27FC236}">
                <a16:creationId xmlns:a16="http://schemas.microsoft.com/office/drawing/2014/main" id="{C70F3E79-38AB-42D9-9F9A-BE41E7509E4E}"/>
              </a:ext>
            </a:extLst>
          </p:cNvPr>
          <p:cNvSpPr/>
          <p:nvPr userDrawn="1"/>
        </p:nvSpPr>
        <p:spPr>
          <a:xfrm>
            <a:off x="859335" y="6382137"/>
            <a:ext cx="6807946" cy="3135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spTree>
    <p:extLst>
      <p:ext uri="{BB962C8B-B14F-4D97-AF65-F5344CB8AC3E}">
        <p14:creationId xmlns:p14="http://schemas.microsoft.com/office/powerpoint/2010/main" val="745308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6F810AE-708C-46E5-ACCB-EE42EC477FCF}"/>
              </a:ext>
            </a:extLst>
          </p:cNvPr>
          <p:cNvSpPr>
            <a:spLocks noGrp="1"/>
          </p:cNvSpPr>
          <p:nvPr>
            <p:ph type="title" hasCustomPrompt="1"/>
          </p:nvPr>
        </p:nvSpPr>
        <p:spPr>
          <a:xfrm>
            <a:off x="839788" y="457200"/>
            <a:ext cx="3932237" cy="1600200"/>
          </a:xfrm>
        </p:spPr>
        <p:txBody>
          <a:bodyPr anchor="b"/>
          <a:lstStyle>
            <a:lvl1pPr>
              <a:defRPr sz="3200"/>
            </a:lvl1pPr>
          </a:lstStyle>
          <a:p>
            <a:r>
              <a:rPr lang="en-GB" noProof="0"/>
              <a:t>Click to add title</a:t>
            </a:r>
          </a:p>
        </p:txBody>
      </p:sp>
      <p:sp>
        <p:nvSpPr>
          <p:cNvPr id="3" name="Kép helye 2">
            <a:extLst>
              <a:ext uri="{FF2B5EF4-FFF2-40B4-BE49-F238E27FC236}">
                <a16:creationId xmlns:a16="http://schemas.microsoft.com/office/drawing/2014/main" id="{E37C3BA7-48A4-4D4F-8AD0-8EF3DB18E1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lang="hu-HU"/>
          </a:p>
        </p:txBody>
      </p:sp>
      <p:sp>
        <p:nvSpPr>
          <p:cNvPr id="4" name="Szöveg helye 3">
            <a:extLst>
              <a:ext uri="{FF2B5EF4-FFF2-40B4-BE49-F238E27FC236}">
                <a16:creationId xmlns:a16="http://schemas.microsoft.com/office/drawing/2014/main" id="{AEFBA25A-43A4-4825-876E-67CA8C4333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ia számának helye 6">
            <a:extLst>
              <a:ext uri="{FF2B5EF4-FFF2-40B4-BE49-F238E27FC236}">
                <a16:creationId xmlns:a16="http://schemas.microsoft.com/office/drawing/2014/main" id="{0BA8E971-34FF-4290-94A3-D78CE6D867A6}"/>
              </a:ext>
            </a:extLst>
          </p:cNvPr>
          <p:cNvSpPr>
            <a:spLocks noGrp="1"/>
          </p:cNvSpPr>
          <p:nvPr>
            <p:ph type="sldNum" sz="quarter" idx="12"/>
          </p:nvPr>
        </p:nvSpPr>
        <p:spPr/>
        <p:txBody>
          <a:bodyPr/>
          <a:lstStyle/>
          <a:p>
            <a:fld id="{E85B506E-48CA-4BB4-AE18-8574845C9E67}" type="slidenum">
              <a:rPr lang="hu-HU" smtClean="0"/>
              <a:t>‹#›</a:t>
            </a:fld>
            <a:endParaRPr lang="hu-HU"/>
          </a:p>
        </p:txBody>
      </p:sp>
      <p:sp>
        <p:nvSpPr>
          <p:cNvPr id="8" name="Shape 3">
            <a:extLst>
              <a:ext uri="{FF2B5EF4-FFF2-40B4-BE49-F238E27FC236}">
                <a16:creationId xmlns:a16="http://schemas.microsoft.com/office/drawing/2014/main" id="{4CC47CF1-243E-48D8-A544-F700CC509FEB}"/>
              </a:ext>
            </a:extLst>
          </p:cNvPr>
          <p:cNvSpPr/>
          <p:nvPr/>
        </p:nvSpPr>
        <p:spPr>
          <a:xfrm>
            <a:off x="859335" y="6382137"/>
            <a:ext cx="6807946" cy="3135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cxnSp>
        <p:nvCxnSpPr>
          <p:cNvPr id="9" name="Straight Connector 8">
            <a:extLst>
              <a:ext uri="{FF2B5EF4-FFF2-40B4-BE49-F238E27FC236}">
                <a16:creationId xmlns:a16="http://schemas.microsoft.com/office/drawing/2014/main" id="{69F4DBC3-EB56-480E-BBF9-C665CCDD3571}"/>
              </a:ext>
            </a:extLst>
          </p:cNvPr>
          <p:cNvCxnSpPr>
            <a:cxnSpLocks/>
          </p:cNvCxnSpPr>
          <p:nvPr/>
        </p:nvCxnSpPr>
        <p:spPr>
          <a:xfrm>
            <a:off x="839788" y="2057400"/>
            <a:ext cx="393223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Shape 3">
            <a:extLst>
              <a:ext uri="{FF2B5EF4-FFF2-40B4-BE49-F238E27FC236}">
                <a16:creationId xmlns:a16="http://schemas.microsoft.com/office/drawing/2014/main" id="{A6CC4214-707C-493E-85D7-4877FF30E296}"/>
              </a:ext>
            </a:extLst>
          </p:cNvPr>
          <p:cNvSpPr/>
          <p:nvPr userDrawn="1"/>
        </p:nvSpPr>
        <p:spPr>
          <a:xfrm>
            <a:off x="859335" y="6382137"/>
            <a:ext cx="6807946" cy="3135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spTree>
    <p:extLst>
      <p:ext uri="{BB962C8B-B14F-4D97-AF65-F5344CB8AC3E}">
        <p14:creationId xmlns:p14="http://schemas.microsoft.com/office/powerpoint/2010/main" val="153141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B5D3A185-8949-4A5B-8E82-0A73E42B73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Klicken Sie zum Hinzufügen eines Titels</a:t>
            </a:r>
          </a:p>
        </p:txBody>
      </p:sp>
      <p:sp>
        <p:nvSpPr>
          <p:cNvPr id="3" name="Szöveg helye 2">
            <a:extLst>
              <a:ext uri="{FF2B5EF4-FFF2-40B4-BE49-F238E27FC236}">
                <a16:creationId xmlns:a16="http://schemas.microsoft.com/office/drawing/2014/main" id="{3EC74671-937E-485B-B883-A007DB3E19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6" name="Dia számának helye 5">
            <a:extLst>
              <a:ext uri="{FF2B5EF4-FFF2-40B4-BE49-F238E27FC236}">
                <a16:creationId xmlns:a16="http://schemas.microsoft.com/office/drawing/2014/main" id="{6A91356C-EAFB-4C4C-BB2D-9E0CECA083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E85B506E-48CA-4BB4-AE18-8574845C9E67}" type="slidenum">
              <a:rPr lang="hu-HU" smtClean="0"/>
              <a:pPr/>
              <a:t>‹#›</a:t>
            </a:fld>
            <a:endParaRPr lang="hu-HU"/>
          </a:p>
        </p:txBody>
      </p:sp>
      <p:pic>
        <p:nvPicPr>
          <p:cNvPr id="5" name="Picture 4">
            <a:extLst>
              <a:ext uri="{FF2B5EF4-FFF2-40B4-BE49-F238E27FC236}">
                <a16:creationId xmlns:a16="http://schemas.microsoft.com/office/drawing/2014/main" id="{A2CCC9E4-A150-46E7-847F-A73F5563CBD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940871" y="355733"/>
            <a:ext cx="1505755" cy="650608"/>
          </a:xfrm>
          <a:prstGeom prst="rect">
            <a:avLst/>
          </a:prstGeom>
        </p:spPr>
      </p:pic>
      <p:pic>
        <p:nvPicPr>
          <p:cNvPr id="7" name="Picture 6">
            <a:extLst>
              <a:ext uri="{FF2B5EF4-FFF2-40B4-BE49-F238E27FC236}">
                <a16:creationId xmlns:a16="http://schemas.microsoft.com/office/drawing/2014/main" id="{37392EAE-582C-4CC0-943E-51950D67B3D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196945" y="888505"/>
            <a:ext cx="1156855" cy="505545"/>
          </a:xfrm>
          <a:prstGeom prst="rect">
            <a:avLst/>
          </a:prstGeom>
        </p:spPr>
      </p:pic>
    </p:spTree>
    <p:extLst>
      <p:ext uri="{BB962C8B-B14F-4D97-AF65-F5344CB8AC3E}">
        <p14:creationId xmlns:p14="http://schemas.microsoft.com/office/powerpoint/2010/main" val="110436502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defTabSz="914400" rtl="0" eaLnBrk="1" latinLnBrk="0" hangingPunct="1">
        <a:lnSpc>
          <a:spcPct val="90000"/>
        </a:lnSpc>
        <a:spcBef>
          <a:spcPct val="0"/>
        </a:spcBef>
        <a:buNone/>
        <a:defRPr sz="4400" kern="1200" cap="all" baseline="0">
          <a:solidFill>
            <a:schemeClr val="tx1">
              <a:lumMod val="75000"/>
              <a:lumOff val="25000"/>
            </a:schemeClr>
          </a:solidFill>
          <a:latin typeface="Century Gothic" panose="020B0502020202020204" pitchFamily="34" charset="0"/>
          <a:ea typeface="+mj-ea"/>
          <a:cs typeface="+mj-cs"/>
        </a:defRPr>
      </a:lvl1pPr>
    </p:titleStyle>
    <p:bodyStyle>
      <a:lvl1pPr marL="271463" indent="-271463" algn="l" defTabSz="914400" rtl="0" eaLnBrk="1" latinLnBrk="0" hangingPunct="1">
        <a:lnSpc>
          <a:spcPct val="90000"/>
        </a:lnSpc>
        <a:spcBef>
          <a:spcPts val="1000"/>
        </a:spcBef>
        <a:buClr>
          <a:schemeClr val="accent2"/>
        </a:buClr>
        <a:buSzPct val="75000"/>
        <a:buFont typeface="Wingdings" panose="05000000000000000000" pitchFamily="2" charset="2"/>
        <a:buChar char=""/>
        <a:defRPr sz="2400" kern="1200">
          <a:solidFill>
            <a:schemeClr val="bg1">
              <a:lumMod val="50000"/>
            </a:schemeClr>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2000" kern="1200">
          <a:solidFill>
            <a:schemeClr val="bg1">
              <a:lumMod val="50000"/>
            </a:schemeClr>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800" kern="1200">
          <a:solidFill>
            <a:schemeClr val="bg1">
              <a:lumMod val="50000"/>
            </a:schemeClr>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600" kern="1200">
          <a:solidFill>
            <a:schemeClr val="bg1">
              <a:lumMod val="50000"/>
            </a:schemeClr>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600" kern="1200">
          <a:solidFill>
            <a:schemeClr val="bg1">
              <a:lumMod val="50000"/>
            </a:schemeClr>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www.mruni.eu/" TargetMode="External"/><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hyperlink" Target="http://www.asoccaminos.org/" TargetMode="External"/><Relationship Id="rId12" Type="http://schemas.openxmlformats.org/officeDocument/2006/relationships/image" Target="../media/image11.png"/><Relationship Id="rId2" Type="http://schemas.openxmlformats.org/officeDocument/2006/relationships/notesSlide" Target="../notesSlides/notesSlide3.xml"/><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hyperlink" Target="http://www.materia.com.cy/" TargetMode="External"/><Relationship Id="rId11" Type="http://schemas.openxmlformats.org/officeDocument/2006/relationships/image" Target="../media/image10.png"/><Relationship Id="rId5" Type="http://schemas.openxmlformats.org/officeDocument/2006/relationships/hyperlink" Target="http://www.ucy.ac.cy/" TargetMode="External"/><Relationship Id="rId15" Type="http://schemas.openxmlformats.org/officeDocument/2006/relationships/image" Target="../media/image14.jpg"/><Relationship Id="rId10" Type="http://schemas.openxmlformats.org/officeDocument/2006/relationships/image" Target="../media/image9.jpeg"/><Relationship Id="rId4" Type="http://schemas.openxmlformats.org/officeDocument/2006/relationships/hyperlink" Target="http://www.umit-tirol.at/" TargetMode="External"/><Relationship Id="rId9" Type="http://schemas.openxmlformats.org/officeDocument/2006/relationships/image" Target="../media/image8.png"/><Relationship Id="rId14"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1"/>
          <p:cNvSpPr/>
          <p:nvPr/>
        </p:nvSpPr>
        <p:spPr>
          <a:xfrm>
            <a:off x="3442706" y="2794906"/>
            <a:ext cx="72200" cy="204190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5719" tIns="35719" rIns="35719" bIns="35719" numCol="1" anchor="ctr">
            <a:spAutoFit/>
          </a:bodyPr>
          <a:lstStyle>
            <a:lvl1pPr algn="l">
              <a:lnSpc>
                <a:spcPct val="80000"/>
              </a:lnSpc>
              <a:defRPr sz="32000">
                <a:solidFill>
                  <a:srgbClr val="FFFFFF"/>
                </a:solidFill>
                <a:latin typeface="Moon Light"/>
                <a:ea typeface="Moon Light"/>
                <a:cs typeface="Moon Light"/>
                <a:sym typeface="Moon Light"/>
              </a:defRPr>
            </a:lvl1pPr>
          </a:lstStyle>
          <a:p>
            <a:pPr lvl="0">
              <a:defRPr sz="1800">
                <a:solidFill>
                  <a:srgbClr val="000000"/>
                </a:solidFill>
              </a:defRPr>
            </a:pPr>
            <a:endParaRPr sz="16000" dirty="0"/>
          </a:p>
        </p:txBody>
      </p:sp>
      <p:sp>
        <p:nvSpPr>
          <p:cNvPr id="14" name="Shape 16"/>
          <p:cNvSpPr/>
          <p:nvPr/>
        </p:nvSpPr>
        <p:spPr>
          <a:xfrm>
            <a:off x="0" y="3182726"/>
            <a:ext cx="12192000" cy="1101914"/>
          </a:xfrm>
          <a:prstGeom prst="rect">
            <a:avLst/>
          </a:prstGeom>
          <a:solidFill>
            <a:srgbClr val="F0CF2C"/>
          </a:solidFill>
          <a:ln w="12700">
            <a:miter lim="400000"/>
          </a:ln>
        </p:spPr>
        <p:txBody>
          <a:bodyPr lIns="0" tIns="0" rIns="0" bIns="0" anchor="ctr" anchorCtr="1"/>
          <a:lstStyle/>
          <a:p>
            <a:pPr lvl="0">
              <a:lnSpc>
                <a:spcPct val="80000"/>
              </a:lnSpc>
              <a:defRPr sz="2700">
                <a:solidFill>
                  <a:srgbClr val="FFFFFF"/>
                </a:solidFill>
                <a:latin typeface="Moon Bold"/>
                <a:ea typeface="Moon Bold"/>
                <a:cs typeface="Moon Bold"/>
                <a:sym typeface="Moon Bold"/>
              </a:defRPr>
            </a:pPr>
            <a:endParaRPr sz="1350" dirty="0">
              <a:noFill/>
            </a:endParaRPr>
          </a:p>
        </p:txBody>
      </p:sp>
      <p:sp>
        <p:nvSpPr>
          <p:cNvPr id="2" name="Rechteck 1">
            <a:extLst>
              <a:ext uri="{FF2B5EF4-FFF2-40B4-BE49-F238E27FC236}">
                <a16:creationId xmlns:a16="http://schemas.microsoft.com/office/drawing/2014/main" id="{47035699-213E-4774-8672-037ABCA7E37E}"/>
              </a:ext>
            </a:extLst>
          </p:cNvPr>
          <p:cNvSpPr/>
          <p:nvPr/>
        </p:nvSpPr>
        <p:spPr>
          <a:xfrm>
            <a:off x="4898340" y="4377065"/>
            <a:ext cx="7701912" cy="707886"/>
          </a:xfrm>
          <a:prstGeom prst="rect">
            <a:avLst/>
          </a:prstGeom>
        </p:spPr>
        <p:txBody>
          <a:bodyPr wrap="square">
            <a:spAutoFit/>
          </a:bodyPr>
          <a:lstStyle/>
          <a:p>
            <a:r>
              <a:rPr lang="el-GR" sz="4000" dirty="0">
                <a:solidFill>
                  <a:schemeClr val="bg2">
                    <a:lumMod val="50000"/>
                  </a:schemeClr>
                </a:solidFill>
                <a:cs typeface="Calibri" panose="020F0502020204030204" pitchFamily="34" charset="0"/>
              </a:rPr>
              <a:t>Εκπαιδευτικές Δραστηριότητες</a:t>
            </a:r>
            <a:endParaRPr lang="en-GB" sz="4000" dirty="0">
              <a:solidFill>
                <a:schemeClr val="bg2">
                  <a:lumMod val="50000"/>
                </a:schemeClr>
              </a:solidFill>
              <a:latin typeface="Calibri" panose="020F0502020204030204" pitchFamily="34" charset="0"/>
              <a:cs typeface="Calibri" panose="020F0502020204030204" pitchFamily="34" charset="0"/>
            </a:endParaRPr>
          </a:p>
        </p:txBody>
      </p:sp>
      <p:sp>
        <p:nvSpPr>
          <p:cNvPr id="6" name="Rechteck 5">
            <a:extLst>
              <a:ext uri="{FF2B5EF4-FFF2-40B4-BE49-F238E27FC236}">
                <a16:creationId xmlns:a16="http://schemas.microsoft.com/office/drawing/2014/main" id="{0063A965-ED6D-4240-8605-822EC256CB42}"/>
              </a:ext>
            </a:extLst>
          </p:cNvPr>
          <p:cNvSpPr/>
          <p:nvPr/>
        </p:nvSpPr>
        <p:spPr>
          <a:xfrm>
            <a:off x="4232786" y="3309992"/>
            <a:ext cx="7790404" cy="830997"/>
          </a:xfrm>
          <a:prstGeom prst="rect">
            <a:avLst/>
          </a:prstGeom>
        </p:spPr>
        <p:txBody>
          <a:bodyPr wrap="square">
            <a:spAutoFit/>
          </a:bodyPr>
          <a:lstStyle/>
          <a:p>
            <a:r>
              <a:rPr lang="el-GR" sz="4800" b="1" dirty="0">
                <a:solidFill>
                  <a:schemeClr val="bg1"/>
                </a:solidFill>
                <a:latin typeface="+mj-lt"/>
              </a:rPr>
              <a:t>Αναπόληση</a:t>
            </a:r>
            <a:endParaRPr lang="hu-HU" sz="4800" b="1" dirty="0">
              <a:solidFill>
                <a:schemeClr val="bg1"/>
              </a:solidFill>
              <a:latin typeface="+mj-lt"/>
            </a:endParaRPr>
          </a:p>
        </p:txBody>
      </p:sp>
      <p:sp>
        <p:nvSpPr>
          <p:cNvPr id="10" name="Fußzeilenplatzhalter 13">
            <a:extLst>
              <a:ext uri="{FF2B5EF4-FFF2-40B4-BE49-F238E27FC236}">
                <a16:creationId xmlns:a16="http://schemas.microsoft.com/office/drawing/2014/main" id="{35F1B82E-774A-4D16-844E-8DE036A4CE11}"/>
              </a:ext>
            </a:extLst>
          </p:cNvPr>
          <p:cNvSpPr txBox="1">
            <a:spLocks/>
          </p:cNvSpPr>
          <p:nvPr/>
        </p:nvSpPr>
        <p:spPr>
          <a:xfrm>
            <a:off x="379525" y="5952449"/>
            <a:ext cx="11432949" cy="614639"/>
          </a:xfrm>
          <a:prstGeom prst="rect">
            <a:avLst/>
          </a:prstGeom>
        </p:spPr>
        <p:txBody>
          <a:bodyPr vert="horz" lIns="91440" tIns="45720" rIns="91440" bIns="45720" rtlCol="0" anchor="ctr"/>
          <a:lstStyle>
            <a:defPPr>
              <a:defRPr lang="hu-H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r>
              <a:rPr lang="en-US" dirty="0">
                <a:solidFill>
                  <a:schemeClr val="tx1"/>
                </a:solidFill>
              </a:rPr>
              <a:t>The European Commission support for the production of this publication does not constitute an endorsement of the contents which reflects the views</a:t>
            </a:r>
          </a:p>
          <a:p>
            <a:r>
              <a:rPr lang="en-US" dirty="0">
                <a:solidFill>
                  <a:schemeClr val="tx1"/>
                </a:solidFill>
              </a:rPr>
              <a:t>	      only of the authors, and the Commission cannot be held responsible for any use which may be made of the information contained therein.</a:t>
            </a:r>
            <a:endParaRPr lang="de-AT" dirty="0">
              <a:solidFill>
                <a:schemeClr val="tx1"/>
              </a:solidFill>
            </a:endParaRPr>
          </a:p>
        </p:txBody>
      </p:sp>
      <p:pic>
        <p:nvPicPr>
          <p:cNvPr id="12" name="image05.png">
            <a:extLst>
              <a:ext uri="{FF2B5EF4-FFF2-40B4-BE49-F238E27FC236}">
                <a16:creationId xmlns:a16="http://schemas.microsoft.com/office/drawing/2014/main" id="{1C86743F-63BD-46DB-A74C-563DCA86FAB6}"/>
              </a:ext>
            </a:extLst>
          </p:cNvPr>
          <p:cNvPicPr/>
          <p:nvPr/>
        </p:nvPicPr>
        <p:blipFill>
          <a:blip r:embed="rId2"/>
          <a:srcRect/>
          <a:stretch>
            <a:fillRect/>
          </a:stretch>
        </p:blipFill>
        <p:spPr>
          <a:xfrm>
            <a:off x="426495" y="6178468"/>
            <a:ext cx="1769110" cy="388620"/>
          </a:xfrm>
          <a:prstGeom prst="rect">
            <a:avLst/>
          </a:prstGeom>
          <a:ln/>
        </p:spPr>
      </p:pic>
      <p:pic>
        <p:nvPicPr>
          <p:cNvPr id="8" name="Grafik 7" descr="Ein Bild, das Text enthält.&#10;&#10;Automatisch generierte Beschreibung">
            <a:extLst>
              <a:ext uri="{FF2B5EF4-FFF2-40B4-BE49-F238E27FC236}">
                <a16:creationId xmlns:a16="http://schemas.microsoft.com/office/drawing/2014/main" id="{F9F82BBA-02C1-0019-8F30-1C26C9B210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42" y="479828"/>
            <a:ext cx="4828828" cy="2145080"/>
          </a:xfrm>
          <a:prstGeom prst="rect">
            <a:avLst/>
          </a:prstGeom>
        </p:spPr>
      </p:pic>
      <p:sp>
        <p:nvSpPr>
          <p:cNvPr id="3" name="Rechteck 2">
            <a:extLst>
              <a:ext uri="{FF2B5EF4-FFF2-40B4-BE49-F238E27FC236}">
                <a16:creationId xmlns:a16="http://schemas.microsoft.com/office/drawing/2014/main" id="{C7EF378B-485B-2699-6741-217D3D346226}"/>
              </a:ext>
            </a:extLst>
          </p:cNvPr>
          <p:cNvSpPr/>
          <p:nvPr/>
        </p:nvSpPr>
        <p:spPr>
          <a:xfrm>
            <a:off x="8396869" y="618887"/>
            <a:ext cx="3077736" cy="1077218"/>
          </a:xfrm>
          <a:prstGeom prst="rect">
            <a:avLst/>
          </a:prstGeom>
        </p:spPr>
        <p:txBody>
          <a:bodyPr wrap="square">
            <a:spAutoFit/>
          </a:bodyPr>
          <a:lstStyle/>
          <a:p>
            <a:pPr algn="ctr"/>
            <a:r>
              <a:rPr lang="en-GB" sz="3200" dirty="0">
                <a:solidFill>
                  <a:schemeClr val="bg2">
                    <a:lumMod val="50000"/>
                  </a:schemeClr>
                </a:solidFill>
                <a:cs typeface="Calibri" panose="020F0502020204030204" pitchFamily="34" charset="0"/>
              </a:rPr>
              <a:t>Insert your </a:t>
            </a:r>
          </a:p>
          <a:p>
            <a:pPr algn="ctr"/>
            <a:r>
              <a:rPr lang="en-GB" sz="3200" dirty="0">
                <a:solidFill>
                  <a:schemeClr val="bg2">
                    <a:lumMod val="50000"/>
                  </a:schemeClr>
                </a:solidFill>
                <a:cs typeface="Calibri" panose="020F0502020204030204" pitchFamily="34" charset="0"/>
              </a:rPr>
              <a:t>logo here</a:t>
            </a:r>
            <a:endParaRPr lang="en-GB" sz="3200" dirty="0">
              <a:solidFill>
                <a:schemeClr val="bg2">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23291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B77A4-B47B-4FF6-BE71-A5B4A5733511}"/>
              </a:ext>
            </a:extLst>
          </p:cNvPr>
          <p:cNvSpPr>
            <a:spLocks noGrp="1"/>
          </p:cNvSpPr>
          <p:nvPr>
            <p:ph type="title"/>
          </p:nvPr>
        </p:nvSpPr>
        <p:spPr/>
        <p:txBody>
          <a:bodyPr>
            <a:normAutofit/>
          </a:bodyPr>
          <a:lstStyle/>
          <a:p>
            <a:r>
              <a:rPr lang="el-GR" dirty="0"/>
              <a:t>αναποληση: Καλ</a:t>
            </a:r>
            <a:r>
              <a:rPr lang="en-GB" dirty="0"/>
              <a:t>e</a:t>
            </a:r>
            <a:r>
              <a:rPr lang="el-GR" dirty="0"/>
              <a:t>ς πρακτικ</a:t>
            </a:r>
            <a:r>
              <a:rPr lang="en-GB" dirty="0"/>
              <a:t>e</a:t>
            </a:r>
            <a:r>
              <a:rPr lang="el-GR" dirty="0"/>
              <a:t>ς</a:t>
            </a:r>
            <a:endParaRPr lang="en-GB" sz="2000" dirty="0"/>
          </a:p>
        </p:txBody>
      </p:sp>
      <p:sp>
        <p:nvSpPr>
          <p:cNvPr id="3" name="Content Placeholder 2">
            <a:extLst>
              <a:ext uri="{FF2B5EF4-FFF2-40B4-BE49-F238E27FC236}">
                <a16:creationId xmlns:a16="http://schemas.microsoft.com/office/drawing/2014/main" id="{ABD4121D-BE8C-48F4-B714-01AC21357F6B}"/>
              </a:ext>
            </a:extLst>
          </p:cNvPr>
          <p:cNvSpPr>
            <a:spLocks noGrp="1"/>
          </p:cNvSpPr>
          <p:nvPr>
            <p:ph idx="1"/>
          </p:nvPr>
        </p:nvSpPr>
        <p:spPr/>
        <p:txBody>
          <a:bodyPr>
            <a:normAutofit lnSpcReduction="10000"/>
          </a:bodyPr>
          <a:lstStyle/>
          <a:p>
            <a:pPr marL="342900" indent="-342900">
              <a:buFont typeface="Arial" panose="020B0604020202020204" pitchFamily="34" charset="0"/>
              <a:buChar char="•"/>
            </a:pPr>
            <a:r>
              <a:rPr lang="el-GR" dirty="0"/>
              <a:t>Εκφράζοντας μια αναπόληση: μέσα από οποιαδήποτε μορφή δημιουργικής έκφρασης, π.χ.</a:t>
            </a:r>
            <a:endParaRPr lang="en-GB" dirty="0"/>
          </a:p>
          <a:p>
            <a:pPr marL="757237" lvl="1" indent="-342900">
              <a:buFont typeface="Arial" panose="020B0604020202020204" pitchFamily="34" charset="0"/>
              <a:buChar char="•"/>
            </a:pPr>
            <a:r>
              <a:rPr lang="el-GR" dirty="0"/>
              <a:t>Συνομιλία</a:t>
            </a:r>
          </a:p>
          <a:p>
            <a:pPr marL="757237" lvl="1" indent="-342900">
              <a:buFont typeface="Arial" panose="020B0604020202020204" pitchFamily="34" charset="0"/>
              <a:buChar char="•"/>
            </a:pPr>
            <a:r>
              <a:rPr lang="el-GR" dirty="0"/>
              <a:t>Δημόσιες ομιλίες</a:t>
            </a:r>
          </a:p>
          <a:p>
            <a:pPr marL="757237" lvl="1" indent="-342900">
              <a:buFont typeface="Arial" panose="020B0604020202020204" pitchFamily="34" charset="0"/>
              <a:buChar char="•"/>
            </a:pPr>
            <a:r>
              <a:rPr lang="el-GR" dirty="0"/>
              <a:t>Γραπτά απομνημονεύματα</a:t>
            </a:r>
            <a:endParaRPr lang="en-US" dirty="0"/>
          </a:p>
          <a:p>
            <a:pPr marL="757237" lvl="1" indent="-342900">
              <a:buFont typeface="Arial" panose="020B0604020202020204" pitchFamily="34" charset="0"/>
              <a:buChar char="•"/>
            </a:pPr>
            <a:r>
              <a:rPr lang="el-GR" dirty="0"/>
              <a:t>Ποίηση</a:t>
            </a:r>
          </a:p>
          <a:p>
            <a:pPr marL="757237" lvl="1" indent="-342900">
              <a:buFont typeface="Arial" panose="020B0604020202020204" pitchFamily="34" charset="0"/>
              <a:buChar char="•"/>
            </a:pPr>
            <a:r>
              <a:rPr lang="el-GR" dirty="0"/>
              <a:t>Ζωγραφική</a:t>
            </a:r>
          </a:p>
          <a:p>
            <a:pPr marL="757237" lvl="1" indent="-342900">
              <a:buFont typeface="Arial" panose="020B0604020202020204" pitchFamily="34" charset="0"/>
              <a:buChar char="•"/>
            </a:pPr>
            <a:r>
              <a:rPr lang="el-GR" dirty="0"/>
              <a:t>Γλυπτική</a:t>
            </a:r>
          </a:p>
          <a:p>
            <a:pPr marL="757237" lvl="1" indent="-342900">
              <a:buFont typeface="Arial" panose="020B0604020202020204" pitchFamily="34" charset="0"/>
              <a:buChar char="•"/>
            </a:pPr>
            <a:r>
              <a:rPr lang="el-GR" dirty="0"/>
              <a:t>Χειροτεχνία</a:t>
            </a:r>
          </a:p>
          <a:p>
            <a:pPr marL="757237" lvl="1" indent="-342900">
              <a:buFont typeface="Arial" panose="020B0604020202020204" pitchFamily="34" charset="0"/>
              <a:buChar char="•"/>
            </a:pPr>
            <a:r>
              <a:rPr lang="el-GR" dirty="0"/>
              <a:t>Μ</a:t>
            </a:r>
            <a:r>
              <a:rPr lang="en-US" dirty="0"/>
              <a:t>o</a:t>
            </a:r>
            <a:r>
              <a:rPr lang="el-GR" dirty="0"/>
              <a:t>υσική</a:t>
            </a:r>
          </a:p>
          <a:p>
            <a:pPr marL="757237" lvl="1" indent="-342900">
              <a:buFont typeface="Arial" panose="020B0604020202020204" pitchFamily="34" charset="0"/>
              <a:buChar char="•"/>
            </a:pPr>
            <a:r>
              <a:rPr lang="el-GR" dirty="0"/>
              <a:t>Παντομίμα</a:t>
            </a:r>
          </a:p>
          <a:p>
            <a:pPr marL="757237" lvl="1" indent="-342900">
              <a:buFont typeface="Arial" panose="020B0604020202020204" pitchFamily="34" charset="0"/>
              <a:buChar char="•"/>
            </a:pPr>
            <a:r>
              <a:rPr lang="el-GR" dirty="0"/>
              <a:t>Θέατρο</a:t>
            </a:r>
          </a:p>
          <a:p>
            <a:pPr marL="757237" lvl="1" indent="-342900">
              <a:buFont typeface="Arial" panose="020B0604020202020204" pitchFamily="34" charset="0"/>
              <a:buChar char="•"/>
            </a:pPr>
            <a:r>
              <a:rPr lang="el-GR" dirty="0"/>
              <a:t>Χορός</a:t>
            </a:r>
          </a:p>
          <a:p>
            <a:pPr marL="414337" lvl="1" indent="0">
              <a:buNone/>
            </a:pPr>
            <a:endParaRPr lang="en-GB" u="sng" dirty="0"/>
          </a:p>
        </p:txBody>
      </p:sp>
      <p:sp>
        <p:nvSpPr>
          <p:cNvPr id="4" name="Slide Number Placeholder 3">
            <a:extLst>
              <a:ext uri="{FF2B5EF4-FFF2-40B4-BE49-F238E27FC236}">
                <a16:creationId xmlns:a16="http://schemas.microsoft.com/office/drawing/2014/main" id="{DE76B33D-A1F8-4248-B08B-14FB6E666564}"/>
              </a:ext>
            </a:extLst>
          </p:cNvPr>
          <p:cNvSpPr>
            <a:spLocks noGrp="1"/>
          </p:cNvSpPr>
          <p:nvPr>
            <p:ph type="sldNum" sz="quarter" idx="12"/>
          </p:nvPr>
        </p:nvSpPr>
        <p:spPr/>
        <p:txBody>
          <a:bodyPr/>
          <a:lstStyle/>
          <a:p>
            <a:fld id="{02BC1E56-CB2E-4B87-AB42-32EA6AB80835}" type="slidenum">
              <a:rPr lang="hu-HU" smtClean="0"/>
              <a:pPr/>
              <a:t>10</a:t>
            </a:fld>
            <a:endParaRPr lang="hu-HU" dirty="0">
              <a:solidFill>
                <a:schemeClr val="tx1"/>
              </a:solidFill>
            </a:endParaRPr>
          </a:p>
        </p:txBody>
      </p:sp>
    </p:spTree>
    <p:extLst>
      <p:ext uri="{BB962C8B-B14F-4D97-AF65-F5344CB8AC3E}">
        <p14:creationId xmlns:p14="http://schemas.microsoft.com/office/powerpoint/2010/main" val="2271179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B77A4-B47B-4FF6-BE71-A5B4A5733511}"/>
              </a:ext>
            </a:extLst>
          </p:cNvPr>
          <p:cNvSpPr>
            <a:spLocks noGrp="1"/>
          </p:cNvSpPr>
          <p:nvPr>
            <p:ph type="title"/>
          </p:nvPr>
        </p:nvSpPr>
        <p:spPr>
          <a:xfrm>
            <a:off x="251166" y="353087"/>
            <a:ext cx="10906957" cy="1325563"/>
          </a:xfrm>
        </p:spPr>
        <p:txBody>
          <a:bodyPr>
            <a:normAutofit/>
          </a:bodyPr>
          <a:lstStyle/>
          <a:p>
            <a:r>
              <a:rPr lang="el-GR" dirty="0"/>
              <a:t>Αναποληση: Ομαδικες δραστηριοτητες</a:t>
            </a:r>
            <a:endParaRPr lang="en-GB" sz="2000" dirty="0"/>
          </a:p>
        </p:txBody>
      </p:sp>
      <p:sp>
        <p:nvSpPr>
          <p:cNvPr id="3" name="Content Placeholder 2">
            <a:extLst>
              <a:ext uri="{FF2B5EF4-FFF2-40B4-BE49-F238E27FC236}">
                <a16:creationId xmlns:a16="http://schemas.microsoft.com/office/drawing/2014/main" id="{ABD4121D-BE8C-48F4-B714-01AC21357F6B}"/>
              </a:ext>
            </a:extLst>
          </p:cNvPr>
          <p:cNvSpPr>
            <a:spLocks noGrp="1"/>
          </p:cNvSpPr>
          <p:nvPr>
            <p:ph idx="1"/>
          </p:nvPr>
        </p:nvSpPr>
        <p:spPr>
          <a:xfrm>
            <a:off x="1033877" y="1532662"/>
            <a:ext cx="10515600" cy="4351338"/>
          </a:xfrm>
        </p:spPr>
        <p:txBody>
          <a:bodyPr>
            <a:normAutofit/>
          </a:bodyPr>
          <a:lstStyle/>
          <a:p>
            <a:pPr marL="342900" indent="-342900">
              <a:buFont typeface="Arial" panose="020B0604020202020204" pitchFamily="34" charset="0"/>
              <a:buChar char="•"/>
            </a:pPr>
            <a:r>
              <a:rPr lang="el-GR" dirty="0"/>
              <a:t>Ομαδική Δραστηριότητα 1: Κοιτάζοντας καρτ ποστάλ, φωτογραφίες ή επιλεγμένες εικόνες</a:t>
            </a:r>
            <a:endParaRPr lang="en-GB" dirty="0"/>
          </a:p>
        </p:txBody>
      </p:sp>
      <p:sp>
        <p:nvSpPr>
          <p:cNvPr id="4" name="Slide Number Placeholder 3">
            <a:extLst>
              <a:ext uri="{FF2B5EF4-FFF2-40B4-BE49-F238E27FC236}">
                <a16:creationId xmlns:a16="http://schemas.microsoft.com/office/drawing/2014/main" id="{DE76B33D-A1F8-4248-B08B-14FB6E666564}"/>
              </a:ext>
            </a:extLst>
          </p:cNvPr>
          <p:cNvSpPr>
            <a:spLocks noGrp="1"/>
          </p:cNvSpPr>
          <p:nvPr>
            <p:ph type="sldNum" sz="quarter" idx="12"/>
          </p:nvPr>
        </p:nvSpPr>
        <p:spPr/>
        <p:txBody>
          <a:bodyPr/>
          <a:lstStyle/>
          <a:p>
            <a:fld id="{02BC1E56-CB2E-4B87-AB42-32EA6AB80835}" type="slidenum">
              <a:rPr lang="hu-HU" smtClean="0"/>
              <a:pPr/>
              <a:t>11</a:t>
            </a:fld>
            <a:endParaRPr lang="hu-HU" dirty="0">
              <a:solidFill>
                <a:schemeClr val="tx1"/>
              </a:solidFill>
            </a:endParaRPr>
          </a:p>
        </p:txBody>
      </p:sp>
      <p:pic>
        <p:nvPicPr>
          <p:cNvPr id="5" name="Picture 4">
            <a:extLst>
              <a:ext uri="{FF2B5EF4-FFF2-40B4-BE49-F238E27FC236}">
                <a16:creationId xmlns:a16="http://schemas.microsoft.com/office/drawing/2014/main" id="{FF99F840-B3DC-47E2-93EC-8E514F4299FE}"/>
              </a:ext>
            </a:extLst>
          </p:cNvPr>
          <p:cNvPicPr>
            <a:picLocks noChangeAspect="1"/>
          </p:cNvPicPr>
          <p:nvPr/>
        </p:nvPicPr>
        <p:blipFill>
          <a:blip r:embed="rId3"/>
          <a:stretch>
            <a:fillRect/>
          </a:stretch>
        </p:blipFill>
        <p:spPr>
          <a:xfrm>
            <a:off x="0" y="2277566"/>
            <a:ext cx="12192000" cy="4786009"/>
          </a:xfrm>
          <a:prstGeom prst="rect">
            <a:avLst/>
          </a:prstGeom>
        </p:spPr>
      </p:pic>
    </p:spTree>
    <p:extLst>
      <p:ext uri="{BB962C8B-B14F-4D97-AF65-F5344CB8AC3E}">
        <p14:creationId xmlns:p14="http://schemas.microsoft.com/office/powerpoint/2010/main" val="1127969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B77A4-B47B-4FF6-BE71-A5B4A5733511}"/>
              </a:ext>
            </a:extLst>
          </p:cNvPr>
          <p:cNvSpPr>
            <a:spLocks noGrp="1"/>
          </p:cNvSpPr>
          <p:nvPr>
            <p:ph type="title"/>
          </p:nvPr>
        </p:nvSpPr>
        <p:spPr/>
        <p:txBody>
          <a:bodyPr>
            <a:normAutofit/>
          </a:bodyPr>
          <a:lstStyle/>
          <a:p>
            <a:r>
              <a:rPr lang="en-GB" dirty="0"/>
              <a:t>Reminiscence: Group activities</a:t>
            </a:r>
            <a:endParaRPr lang="en-GB" sz="2000" dirty="0"/>
          </a:p>
        </p:txBody>
      </p:sp>
      <p:sp>
        <p:nvSpPr>
          <p:cNvPr id="3" name="Content Placeholder 2">
            <a:extLst>
              <a:ext uri="{FF2B5EF4-FFF2-40B4-BE49-F238E27FC236}">
                <a16:creationId xmlns:a16="http://schemas.microsoft.com/office/drawing/2014/main" id="{ABD4121D-BE8C-48F4-B714-01AC21357F6B}"/>
              </a:ext>
            </a:extLst>
          </p:cNvPr>
          <p:cNvSpPr>
            <a:spLocks noGrp="1"/>
          </p:cNvSpPr>
          <p:nvPr>
            <p:ph idx="1"/>
          </p:nvPr>
        </p:nvSpPr>
        <p:spPr/>
        <p:txBody>
          <a:bodyPr>
            <a:normAutofit/>
          </a:bodyPr>
          <a:lstStyle/>
          <a:p>
            <a:pPr marL="342900" indent="-342900">
              <a:buFont typeface="Arial" panose="020B0604020202020204" pitchFamily="34" charset="0"/>
              <a:buChar char="•"/>
            </a:pPr>
            <a:r>
              <a:rPr lang="en-GB" dirty="0"/>
              <a:t>Group Activity 2: Looking at postcards, photographs or selected images</a:t>
            </a:r>
          </a:p>
        </p:txBody>
      </p:sp>
      <p:sp>
        <p:nvSpPr>
          <p:cNvPr id="4" name="Slide Number Placeholder 3">
            <a:extLst>
              <a:ext uri="{FF2B5EF4-FFF2-40B4-BE49-F238E27FC236}">
                <a16:creationId xmlns:a16="http://schemas.microsoft.com/office/drawing/2014/main" id="{DE76B33D-A1F8-4248-B08B-14FB6E666564}"/>
              </a:ext>
            </a:extLst>
          </p:cNvPr>
          <p:cNvSpPr>
            <a:spLocks noGrp="1"/>
          </p:cNvSpPr>
          <p:nvPr>
            <p:ph type="sldNum" sz="quarter" idx="12"/>
          </p:nvPr>
        </p:nvSpPr>
        <p:spPr/>
        <p:txBody>
          <a:bodyPr/>
          <a:lstStyle/>
          <a:p>
            <a:fld id="{02BC1E56-CB2E-4B87-AB42-32EA6AB80835}" type="slidenum">
              <a:rPr lang="hu-HU" smtClean="0"/>
              <a:pPr/>
              <a:t>12</a:t>
            </a:fld>
            <a:endParaRPr lang="hu-HU" dirty="0">
              <a:solidFill>
                <a:schemeClr val="tx1"/>
              </a:solidFill>
            </a:endParaRPr>
          </a:p>
        </p:txBody>
      </p:sp>
      <p:pic>
        <p:nvPicPr>
          <p:cNvPr id="6" name="Picture 5">
            <a:extLst>
              <a:ext uri="{FF2B5EF4-FFF2-40B4-BE49-F238E27FC236}">
                <a16:creationId xmlns:a16="http://schemas.microsoft.com/office/drawing/2014/main" id="{157CE5ED-A48E-4CD0-B877-0184DAF2DCF9}"/>
              </a:ext>
            </a:extLst>
          </p:cNvPr>
          <p:cNvPicPr>
            <a:picLocks noChangeAspect="1"/>
          </p:cNvPicPr>
          <p:nvPr/>
        </p:nvPicPr>
        <p:blipFill>
          <a:blip r:embed="rId3"/>
          <a:stretch>
            <a:fillRect/>
          </a:stretch>
        </p:blipFill>
        <p:spPr>
          <a:xfrm>
            <a:off x="631458" y="129730"/>
            <a:ext cx="10722342" cy="6728269"/>
          </a:xfrm>
          <a:prstGeom prst="rect">
            <a:avLst/>
          </a:prstGeom>
        </p:spPr>
      </p:pic>
    </p:spTree>
    <p:extLst>
      <p:ext uri="{BB962C8B-B14F-4D97-AF65-F5344CB8AC3E}">
        <p14:creationId xmlns:p14="http://schemas.microsoft.com/office/powerpoint/2010/main" val="1727081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B77A4-B47B-4FF6-BE71-A5B4A5733511}"/>
              </a:ext>
            </a:extLst>
          </p:cNvPr>
          <p:cNvSpPr>
            <a:spLocks noGrp="1"/>
          </p:cNvSpPr>
          <p:nvPr>
            <p:ph type="title"/>
          </p:nvPr>
        </p:nvSpPr>
        <p:spPr>
          <a:xfrm>
            <a:off x="305539" y="391758"/>
            <a:ext cx="10515600" cy="1325563"/>
          </a:xfrm>
        </p:spPr>
        <p:txBody>
          <a:bodyPr>
            <a:normAutofit/>
          </a:bodyPr>
          <a:lstStyle/>
          <a:p>
            <a:r>
              <a:rPr lang="el-GR" dirty="0"/>
              <a:t>Αναποληση: Ομαδικες δραστηριοτητες</a:t>
            </a:r>
            <a:endParaRPr lang="en-GB" sz="2000" dirty="0"/>
          </a:p>
        </p:txBody>
      </p:sp>
      <p:sp>
        <p:nvSpPr>
          <p:cNvPr id="4" name="Slide Number Placeholder 3">
            <a:extLst>
              <a:ext uri="{FF2B5EF4-FFF2-40B4-BE49-F238E27FC236}">
                <a16:creationId xmlns:a16="http://schemas.microsoft.com/office/drawing/2014/main" id="{DE76B33D-A1F8-4248-B08B-14FB6E666564}"/>
              </a:ext>
            </a:extLst>
          </p:cNvPr>
          <p:cNvSpPr>
            <a:spLocks noGrp="1"/>
          </p:cNvSpPr>
          <p:nvPr>
            <p:ph type="sldNum" sz="quarter" idx="12"/>
          </p:nvPr>
        </p:nvSpPr>
        <p:spPr/>
        <p:txBody>
          <a:bodyPr/>
          <a:lstStyle/>
          <a:p>
            <a:fld id="{02BC1E56-CB2E-4B87-AB42-32EA6AB80835}" type="slidenum">
              <a:rPr lang="hu-HU" smtClean="0"/>
              <a:pPr/>
              <a:t>13</a:t>
            </a:fld>
            <a:endParaRPr lang="hu-HU" dirty="0">
              <a:solidFill>
                <a:schemeClr val="tx1"/>
              </a:solidFill>
            </a:endParaRPr>
          </a:p>
        </p:txBody>
      </p:sp>
      <p:pic>
        <p:nvPicPr>
          <p:cNvPr id="6" name="Picture 5">
            <a:extLst>
              <a:ext uri="{FF2B5EF4-FFF2-40B4-BE49-F238E27FC236}">
                <a16:creationId xmlns:a16="http://schemas.microsoft.com/office/drawing/2014/main" id="{C79FA00E-AAE3-4612-B90D-C3A4AFF557E2}"/>
              </a:ext>
            </a:extLst>
          </p:cNvPr>
          <p:cNvPicPr>
            <a:picLocks noChangeAspect="1"/>
          </p:cNvPicPr>
          <p:nvPr/>
        </p:nvPicPr>
        <p:blipFill>
          <a:blip r:embed="rId2"/>
          <a:stretch>
            <a:fillRect/>
          </a:stretch>
        </p:blipFill>
        <p:spPr>
          <a:xfrm>
            <a:off x="0" y="2320316"/>
            <a:ext cx="12192000" cy="3710609"/>
          </a:xfrm>
          <a:prstGeom prst="rect">
            <a:avLst/>
          </a:prstGeom>
        </p:spPr>
      </p:pic>
    </p:spTree>
    <p:extLst>
      <p:ext uri="{BB962C8B-B14F-4D97-AF65-F5344CB8AC3E}">
        <p14:creationId xmlns:p14="http://schemas.microsoft.com/office/powerpoint/2010/main" val="3376774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B77A4-B47B-4FF6-BE71-A5B4A5733511}"/>
              </a:ext>
            </a:extLst>
          </p:cNvPr>
          <p:cNvSpPr>
            <a:spLocks noGrp="1"/>
          </p:cNvSpPr>
          <p:nvPr>
            <p:ph type="title"/>
          </p:nvPr>
        </p:nvSpPr>
        <p:spPr>
          <a:xfrm>
            <a:off x="319596" y="410368"/>
            <a:ext cx="11034204" cy="1325563"/>
          </a:xfrm>
        </p:spPr>
        <p:txBody>
          <a:bodyPr>
            <a:normAutofit/>
          </a:bodyPr>
          <a:lstStyle/>
          <a:p>
            <a:r>
              <a:rPr lang="el-GR" dirty="0"/>
              <a:t>Αναποληση: Ομαδικες δραστηριοτητες</a:t>
            </a:r>
            <a:endParaRPr lang="en-GB" sz="2000" dirty="0"/>
          </a:p>
        </p:txBody>
      </p:sp>
      <p:sp>
        <p:nvSpPr>
          <p:cNvPr id="3" name="Content Placeholder 2">
            <a:extLst>
              <a:ext uri="{FF2B5EF4-FFF2-40B4-BE49-F238E27FC236}">
                <a16:creationId xmlns:a16="http://schemas.microsoft.com/office/drawing/2014/main" id="{ABD4121D-BE8C-48F4-B714-01AC21357F6B}"/>
              </a:ext>
            </a:extLst>
          </p:cNvPr>
          <p:cNvSpPr>
            <a:spLocks noGrp="1"/>
          </p:cNvSpPr>
          <p:nvPr>
            <p:ph idx="1"/>
          </p:nvPr>
        </p:nvSpPr>
        <p:spPr/>
        <p:txBody>
          <a:bodyPr>
            <a:normAutofit/>
          </a:bodyPr>
          <a:lstStyle/>
          <a:p>
            <a:pPr marL="342900" indent="-342900">
              <a:buFont typeface="Arial" panose="020B0604020202020204" pitchFamily="34" charset="0"/>
              <a:buChar char="•"/>
            </a:pPr>
            <a:r>
              <a:rPr lang="el-GR" dirty="0"/>
              <a:t>Ομαδική Δραστηριότητα 1: Κοιτάζοντας καρτ ποστάλ, φωτογραφίες ή επιλεγμένες εικόνες</a:t>
            </a:r>
          </a:p>
          <a:p>
            <a:pPr marL="342900" indent="-342900">
              <a:buFont typeface="Arial" panose="020B0604020202020204" pitchFamily="34" charset="0"/>
              <a:buChar char="•"/>
            </a:pPr>
            <a:r>
              <a:rPr lang="el-GR" dirty="0"/>
              <a:t>Φτιάξτε τις ομάδες με 2-3 άτομα</a:t>
            </a:r>
          </a:p>
          <a:p>
            <a:pPr marL="342900" indent="-342900">
              <a:buFont typeface="Arial" panose="020B0604020202020204" pitchFamily="34" charset="0"/>
              <a:buChar char="•"/>
            </a:pPr>
            <a:r>
              <a:rPr lang="el-GR" dirty="0"/>
              <a:t>Ρίξτε μια καλή ματιά σε όλες τις εικόνες</a:t>
            </a:r>
          </a:p>
          <a:p>
            <a:pPr marL="342900" indent="-342900">
              <a:buFont typeface="Arial" panose="020B0604020202020204" pitchFamily="34" charset="0"/>
              <a:buChar char="•"/>
            </a:pPr>
            <a:r>
              <a:rPr lang="el-GR" dirty="0"/>
              <a:t>Κάθε μέλος της ομάδας με τη σειρά:</a:t>
            </a:r>
          </a:p>
          <a:p>
            <a:pPr marL="757237" lvl="1" indent="-342900">
              <a:buFont typeface="Arial" panose="020B0604020202020204" pitchFamily="34" charset="0"/>
              <a:buChar char="•"/>
            </a:pPr>
            <a:r>
              <a:rPr lang="el-GR" dirty="0"/>
              <a:t>Επιλέξτε δύο εικόνες που σας ενδιαφέρουν ή σας ελκύουν ιδιαίτερα: μπορεί να είναι μια ανάμνηση που σχετίζεται με αυτές ή μπορεί να είναι κάτι άλλο που σας αρέσει ή σας ενδιαφέρει</a:t>
            </a:r>
          </a:p>
          <a:p>
            <a:pPr marL="757237" lvl="1" indent="-342900">
              <a:buFont typeface="Arial" panose="020B0604020202020204" pitchFamily="34" charset="0"/>
              <a:buChar char="•"/>
            </a:pPr>
            <a:r>
              <a:rPr lang="el-GR" dirty="0"/>
              <a:t>Πείτε στην ομάδα γιατί κάνατε αυτήν την επιλογή</a:t>
            </a:r>
            <a:endParaRPr lang="en-GB" dirty="0"/>
          </a:p>
        </p:txBody>
      </p:sp>
      <p:sp>
        <p:nvSpPr>
          <p:cNvPr id="4" name="Slide Number Placeholder 3">
            <a:extLst>
              <a:ext uri="{FF2B5EF4-FFF2-40B4-BE49-F238E27FC236}">
                <a16:creationId xmlns:a16="http://schemas.microsoft.com/office/drawing/2014/main" id="{DE76B33D-A1F8-4248-B08B-14FB6E666564}"/>
              </a:ext>
            </a:extLst>
          </p:cNvPr>
          <p:cNvSpPr>
            <a:spLocks noGrp="1"/>
          </p:cNvSpPr>
          <p:nvPr>
            <p:ph type="sldNum" sz="quarter" idx="12"/>
          </p:nvPr>
        </p:nvSpPr>
        <p:spPr/>
        <p:txBody>
          <a:bodyPr/>
          <a:lstStyle/>
          <a:p>
            <a:fld id="{02BC1E56-CB2E-4B87-AB42-32EA6AB80835}" type="slidenum">
              <a:rPr lang="hu-HU" smtClean="0"/>
              <a:pPr/>
              <a:t>14</a:t>
            </a:fld>
            <a:endParaRPr lang="hu-HU" dirty="0">
              <a:solidFill>
                <a:schemeClr val="tx1"/>
              </a:solidFill>
            </a:endParaRPr>
          </a:p>
        </p:txBody>
      </p:sp>
    </p:spTree>
    <p:extLst>
      <p:ext uri="{BB962C8B-B14F-4D97-AF65-F5344CB8AC3E}">
        <p14:creationId xmlns:p14="http://schemas.microsoft.com/office/powerpoint/2010/main" val="1137099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B77A4-B47B-4FF6-BE71-A5B4A5733511}"/>
              </a:ext>
            </a:extLst>
          </p:cNvPr>
          <p:cNvSpPr>
            <a:spLocks noGrp="1"/>
          </p:cNvSpPr>
          <p:nvPr>
            <p:ph type="title"/>
          </p:nvPr>
        </p:nvSpPr>
        <p:spPr>
          <a:xfrm>
            <a:off x="311972" y="365125"/>
            <a:ext cx="11041828" cy="1325563"/>
          </a:xfrm>
        </p:spPr>
        <p:txBody>
          <a:bodyPr>
            <a:normAutofit/>
          </a:bodyPr>
          <a:lstStyle/>
          <a:p>
            <a:r>
              <a:rPr lang="el-GR" dirty="0"/>
              <a:t>Αναποληση: Ομαδικες δραστηριοτητες</a:t>
            </a:r>
            <a:endParaRPr lang="en-GB" sz="2000" dirty="0"/>
          </a:p>
        </p:txBody>
      </p:sp>
      <p:sp>
        <p:nvSpPr>
          <p:cNvPr id="3" name="Content Placeholder 2">
            <a:extLst>
              <a:ext uri="{FF2B5EF4-FFF2-40B4-BE49-F238E27FC236}">
                <a16:creationId xmlns:a16="http://schemas.microsoft.com/office/drawing/2014/main" id="{ABD4121D-BE8C-48F4-B714-01AC21357F6B}"/>
              </a:ext>
            </a:extLst>
          </p:cNvPr>
          <p:cNvSpPr>
            <a:spLocks noGrp="1"/>
          </p:cNvSpPr>
          <p:nvPr>
            <p:ph idx="1"/>
          </p:nvPr>
        </p:nvSpPr>
        <p:spPr/>
        <p:txBody>
          <a:bodyPr>
            <a:normAutofit/>
          </a:bodyPr>
          <a:lstStyle/>
          <a:p>
            <a:pPr marL="342900" indent="-342900">
              <a:buFont typeface="Arial" panose="020B0604020202020204" pitchFamily="34" charset="0"/>
              <a:buChar char="•"/>
            </a:pPr>
            <a:r>
              <a:rPr lang="el-GR" dirty="0"/>
              <a:t>Ομαδική Δραστηριότητα 1: αποτελέσματα</a:t>
            </a:r>
          </a:p>
          <a:p>
            <a:pPr marL="757237" lvl="1" indent="-342900">
              <a:buFont typeface="Arial" panose="020B0604020202020204" pitchFamily="34" charset="0"/>
              <a:buChar char="•"/>
            </a:pPr>
            <a:r>
              <a:rPr lang="el-GR" dirty="0"/>
              <a:t>Τι μάθατε για τα άτομα της ομάδας από τις πληροφορίες που μοιράστηκαν;</a:t>
            </a:r>
          </a:p>
          <a:p>
            <a:pPr marL="757237" lvl="1" indent="-342900">
              <a:buFont typeface="Arial" panose="020B0604020202020204" pitchFamily="34" charset="0"/>
              <a:buChar char="•"/>
            </a:pPr>
            <a:r>
              <a:rPr lang="el-GR" dirty="0"/>
              <a:t>Ποιοι δεσμοί  αναπτύχθηκαν μεταξύ διαφορετικών μελών της ομάδας;</a:t>
            </a:r>
          </a:p>
          <a:p>
            <a:pPr marL="757237" lvl="1" indent="-342900">
              <a:buFont typeface="Arial" panose="020B0604020202020204" pitchFamily="34" charset="0"/>
              <a:buChar char="•"/>
            </a:pPr>
            <a:r>
              <a:rPr lang="el-GR" dirty="0"/>
              <a:t>Μοιραστήκατε κοινά μέρη ή ενδιαφέροντα;</a:t>
            </a:r>
          </a:p>
          <a:p>
            <a:pPr marL="757237" lvl="1" indent="-342900">
              <a:buFont typeface="Arial" panose="020B0604020202020204" pitchFamily="34" charset="0"/>
              <a:buChar char="•"/>
            </a:pPr>
            <a:r>
              <a:rPr lang="el-GR" dirty="0"/>
              <a:t>Τι ήταν ευχάριστο σε αυτή την άσκηση;</a:t>
            </a:r>
          </a:p>
          <a:p>
            <a:pPr marL="757237" lvl="1" indent="-342900">
              <a:buFont typeface="Arial" panose="020B0604020202020204" pitchFamily="34" charset="0"/>
              <a:buChar char="•"/>
            </a:pPr>
            <a:r>
              <a:rPr lang="el-GR" dirty="0"/>
              <a:t>Τι μάθατε από αυτήν;</a:t>
            </a:r>
            <a:endParaRPr lang="en-GB" dirty="0"/>
          </a:p>
        </p:txBody>
      </p:sp>
      <p:sp>
        <p:nvSpPr>
          <p:cNvPr id="4" name="Slide Number Placeholder 3">
            <a:extLst>
              <a:ext uri="{FF2B5EF4-FFF2-40B4-BE49-F238E27FC236}">
                <a16:creationId xmlns:a16="http://schemas.microsoft.com/office/drawing/2014/main" id="{DE76B33D-A1F8-4248-B08B-14FB6E666564}"/>
              </a:ext>
            </a:extLst>
          </p:cNvPr>
          <p:cNvSpPr>
            <a:spLocks noGrp="1"/>
          </p:cNvSpPr>
          <p:nvPr>
            <p:ph type="sldNum" sz="quarter" idx="12"/>
          </p:nvPr>
        </p:nvSpPr>
        <p:spPr/>
        <p:txBody>
          <a:bodyPr/>
          <a:lstStyle/>
          <a:p>
            <a:fld id="{02BC1E56-CB2E-4B87-AB42-32EA6AB80835}" type="slidenum">
              <a:rPr lang="hu-HU" smtClean="0"/>
              <a:pPr/>
              <a:t>15</a:t>
            </a:fld>
            <a:endParaRPr lang="hu-HU" dirty="0">
              <a:solidFill>
                <a:schemeClr val="tx1"/>
              </a:solidFill>
            </a:endParaRPr>
          </a:p>
        </p:txBody>
      </p:sp>
    </p:spTree>
    <p:extLst>
      <p:ext uri="{BB962C8B-B14F-4D97-AF65-F5344CB8AC3E}">
        <p14:creationId xmlns:p14="http://schemas.microsoft.com/office/powerpoint/2010/main" val="2334005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D41386D2-6C20-4A09-940C-B6A8F2592970}"/>
              </a:ext>
            </a:extLst>
          </p:cNvPr>
          <p:cNvSpPr/>
          <p:nvPr/>
        </p:nvSpPr>
        <p:spPr>
          <a:xfrm>
            <a:off x="-130615" y="0"/>
            <a:ext cx="4050793" cy="6858000"/>
          </a:xfrm>
          <a:prstGeom prst="rect">
            <a:avLst/>
          </a:prstGeom>
          <a:solidFill>
            <a:srgbClr val="FFC715"/>
          </a:solidFill>
          <a:ln w="12700">
            <a:solidFill>
              <a:srgbClr val="FFC715"/>
            </a:solidFill>
            <a:miter lim="400000"/>
          </a:ln>
        </p:spPr>
        <p:txBody>
          <a:bodyPr lIns="45719" rIns="45719"/>
          <a:lstStyle/>
          <a:p>
            <a:endParaRPr sz="5000"/>
          </a:p>
        </p:txBody>
      </p:sp>
      <p:pic>
        <p:nvPicPr>
          <p:cNvPr id="3" name="image05.png">
            <a:extLst>
              <a:ext uri="{FF2B5EF4-FFF2-40B4-BE49-F238E27FC236}">
                <a16:creationId xmlns:a16="http://schemas.microsoft.com/office/drawing/2014/main" id="{0239E7AD-6AB7-4CE3-87A9-1792C2D1F9AD}"/>
              </a:ext>
            </a:extLst>
          </p:cNvPr>
          <p:cNvPicPr/>
          <p:nvPr/>
        </p:nvPicPr>
        <p:blipFill>
          <a:blip r:embed="rId3"/>
          <a:srcRect/>
          <a:stretch>
            <a:fillRect/>
          </a:stretch>
        </p:blipFill>
        <p:spPr>
          <a:xfrm>
            <a:off x="3977272" y="6148971"/>
            <a:ext cx="1769110" cy="388620"/>
          </a:xfrm>
          <a:prstGeom prst="rect">
            <a:avLst/>
          </a:prstGeom>
          <a:ln/>
        </p:spPr>
      </p:pic>
      <p:sp>
        <p:nvSpPr>
          <p:cNvPr id="19" name="Textfeld 18">
            <a:extLst>
              <a:ext uri="{FF2B5EF4-FFF2-40B4-BE49-F238E27FC236}">
                <a16:creationId xmlns:a16="http://schemas.microsoft.com/office/drawing/2014/main" id="{A8C6002D-735F-4D25-8162-63F544756BF8}"/>
              </a:ext>
            </a:extLst>
          </p:cNvPr>
          <p:cNvSpPr txBox="1"/>
          <p:nvPr/>
        </p:nvSpPr>
        <p:spPr>
          <a:xfrm>
            <a:off x="5837775" y="6043199"/>
            <a:ext cx="6065158" cy="600164"/>
          </a:xfrm>
          <a:prstGeom prst="rect">
            <a:avLst/>
          </a:prstGeom>
          <a:noFill/>
        </p:spPr>
        <p:txBody>
          <a:bodyPr wrap="square">
            <a:spAutoFit/>
          </a:bodyPr>
          <a:lstStyle/>
          <a:p>
            <a:r>
              <a:rPr lang="en-US" sz="1100" dirty="0">
                <a:solidFill>
                  <a:schemeClr val="tx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AT" sz="1100" dirty="0">
              <a:solidFill>
                <a:schemeClr val="tx1"/>
              </a:solidFill>
            </a:endParaRPr>
          </a:p>
        </p:txBody>
      </p:sp>
      <p:sp>
        <p:nvSpPr>
          <p:cNvPr id="24" name="Textfeld 5">
            <a:extLst>
              <a:ext uri="{FF2B5EF4-FFF2-40B4-BE49-F238E27FC236}">
                <a16:creationId xmlns:a16="http://schemas.microsoft.com/office/drawing/2014/main" id="{7CF01B74-4B2F-4483-926C-A453BCF07BB1}"/>
              </a:ext>
            </a:extLst>
          </p:cNvPr>
          <p:cNvSpPr txBox="1"/>
          <p:nvPr/>
        </p:nvSpPr>
        <p:spPr>
          <a:xfrm>
            <a:off x="289068" y="224174"/>
            <a:ext cx="3285993" cy="66338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sz="1000" b="1" dirty="0">
                <a:effectLst/>
                <a:latin typeface="Calibri" panose="020F0502020204030204" pitchFamily="34" charset="0"/>
                <a:ea typeface="Calibri" panose="020F0502020204030204" pitchFamily="34" charset="0"/>
                <a:cs typeface="Times New Roman" panose="02020603050405020304" pitchFamily="18" charset="0"/>
              </a:rPr>
              <a:t>TITLE</a:t>
            </a:r>
            <a:endParaRPr lang="de-AT" sz="1000" b="1" dirty="0">
              <a:effectLst/>
              <a:latin typeface="Calibri" panose="020F0502020204030204" pitchFamily="34" charset="0"/>
              <a:ea typeface="Calibri" panose="020F0502020204030204" pitchFamily="34" charset="0"/>
              <a:cs typeface="Times New Roman" panose="02020603050405020304" pitchFamily="18" charset="0"/>
            </a:endParaRPr>
          </a:p>
          <a:p>
            <a:r>
              <a:rPr lang="en-GB" sz="1000" b="1" dirty="0">
                <a:effectLst/>
                <a:latin typeface="Calibri" panose="020F0502020204030204" pitchFamily="34" charset="0"/>
                <a:ea typeface="Calibri" panose="020F0502020204030204" pitchFamily="34" charset="0"/>
                <a:cs typeface="Times New Roman" panose="02020603050405020304" pitchFamily="18" charset="0"/>
              </a:rPr>
              <a:t>DIGI-AGEING – overcoming loneliness</a:t>
            </a:r>
            <a:endParaRPr lang="de-AT" sz="10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b="1" dirty="0">
                <a:effectLst/>
                <a:latin typeface="Calibri" panose="020F0502020204030204" pitchFamily="34" charset="0"/>
                <a:ea typeface="Calibri" panose="020F0502020204030204" pitchFamily="34" charset="0"/>
                <a:cs typeface="Times New Roman" panose="02020603050405020304" pitchFamily="18" charset="0"/>
              </a:rPr>
              <a:t> </a:t>
            </a:r>
            <a:endParaRPr lang="de-AT" sz="10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Times New Roman" panose="02020603050405020304" pitchFamily="18" charset="0"/>
              </a:rPr>
              <a:t>PROJECT ID</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Calibri" panose="020F0502020204030204" pitchFamily="34" charset="0"/>
              </a:rPr>
              <a:t>2020-1-</a:t>
            </a:r>
            <a:r>
              <a:rPr lang="en-US" sz="1000" dirty="0" err="1">
                <a:effectLst/>
                <a:latin typeface="Calibri" panose="020F0502020204030204" pitchFamily="34" charset="0"/>
                <a:ea typeface="Calibri" panose="020F0502020204030204" pitchFamily="34" charset="0"/>
                <a:cs typeface="Calibri" panose="020F0502020204030204" pitchFamily="34" charset="0"/>
              </a:rPr>
              <a:t>AT01</a:t>
            </a:r>
            <a:r>
              <a:rPr lang="en-US" sz="1000" dirty="0">
                <a:effectLst/>
                <a:latin typeface="Calibri" panose="020F0502020204030204" pitchFamily="34" charset="0"/>
                <a:ea typeface="Calibri" panose="020F0502020204030204" pitchFamily="34" charset="0"/>
                <a:cs typeface="Calibri" panose="020F0502020204030204" pitchFamily="34" charset="0"/>
              </a:rPr>
              <a:t>-</a:t>
            </a:r>
            <a:r>
              <a:rPr lang="en-US" sz="1000" dirty="0" err="1">
                <a:effectLst/>
                <a:latin typeface="Calibri" panose="020F0502020204030204" pitchFamily="34" charset="0"/>
                <a:ea typeface="Calibri" panose="020F0502020204030204" pitchFamily="34" charset="0"/>
                <a:cs typeface="Calibri" panose="020F0502020204030204" pitchFamily="34" charset="0"/>
              </a:rPr>
              <a:t>KA202</a:t>
            </a:r>
            <a:r>
              <a:rPr lang="en-US" sz="1000" dirty="0">
                <a:effectLst/>
                <a:latin typeface="Calibri" panose="020F0502020204030204" pitchFamily="34" charset="0"/>
                <a:ea typeface="Calibri" panose="020F0502020204030204" pitchFamily="34" charset="0"/>
                <a:cs typeface="Calibri" panose="020F0502020204030204" pitchFamily="34" charset="0"/>
              </a:rPr>
              <a:t>-078084</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err="1">
                <a:effectLst/>
                <a:latin typeface="Calibri" panose="020F0502020204030204" pitchFamily="34" charset="0"/>
                <a:ea typeface="Calibri" panose="020F0502020204030204" pitchFamily="34" charset="0"/>
                <a:cs typeface="Times New Roman" panose="02020603050405020304" pitchFamily="18" charset="0"/>
              </a:rPr>
              <a:t>PROGRAMM</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Times New Roman" panose="02020603050405020304" pitchFamily="18" charset="0"/>
              </a:rPr>
              <a:t>Erasmus+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KA2</a:t>
            </a:r>
            <a:r>
              <a:rPr lang="en-US" sz="1000" dirty="0">
                <a:effectLst/>
                <a:latin typeface="Calibri" panose="020F0502020204030204" pitchFamily="34" charset="0"/>
                <a:ea typeface="Calibri" panose="020F0502020204030204" pitchFamily="34" charset="0"/>
                <a:cs typeface="Times New Roman" panose="02020603050405020304" pitchFamily="18" charset="0"/>
              </a:rPr>
              <a:t> Strategic Partnerships</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Times New Roman" panose="02020603050405020304" pitchFamily="18" charset="0"/>
              </a:rPr>
              <a:t>START DATE	01-10-2020</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000" dirty="0">
                <a:effectLst/>
                <a:latin typeface="Calibri" panose="020F0502020204030204" pitchFamily="34" charset="0"/>
                <a:ea typeface="Calibri" panose="020F0502020204030204" pitchFamily="34" charset="0"/>
                <a:cs typeface="Times New Roman" panose="02020603050405020304" pitchFamily="18" charset="0"/>
              </a:rPr>
              <a:t>DURATION	34 </a:t>
            </a:r>
            <a:r>
              <a:rPr lang="de-AT" sz="1000" dirty="0" err="1">
                <a:effectLst/>
                <a:latin typeface="Calibri" panose="020F0502020204030204" pitchFamily="34" charset="0"/>
                <a:ea typeface="Calibri" panose="020F0502020204030204" pitchFamily="34" charset="0"/>
                <a:cs typeface="Times New Roman" panose="02020603050405020304" pitchFamily="18" charset="0"/>
              </a:rPr>
              <a:t>months</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000" b="1" dirty="0">
                <a:effectLst/>
                <a:latin typeface="Calibri" panose="020F0502020204030204" pitchFamily="34" charset="0"/>
                <a:ea typeface="Calibri" panose="020F0502020204030204" pitchFamily="34" charset="0"/>
                <a:cs typeface="Times New Roman" panose="02020603050405020304" pitchFamily="18" charset="0"/>
              </a:rPr>
              <a:t> </a:t>
            </a:r>
          </a:p>
          <a:p>
            <a:r>
              <a:rPr lang="de-AT" sz="1000" b="1" dirty="0">
                <a:effectLst/>
                <a:latin typeface="Calibri" panose="020F0502020204030204" pitchFamily="34" charset="0"/>
                <a:ea typeface="Calibri" panose="020F0502020204030204" pitchFamily="34" charset="0"/>
                <a:cs typeface="Times New Roman" panose="02020603050405020304" pitchFamily="18" charset="0"/>
              </a:rPr>
              <a:t>  </a:t>
            </a:r>
          </a:p>
          <a:p>
            <a:r>
              <a:rPr lang="de-AT" sz="1000" b="1" dirty="0" err="1">
                <a:effectLst/>
                <a:latin typeface="Calibri" panose="020F0502020204030204" pitchFamily="34" charset="0"/>
                <a:ea typeface="Calibri" panose="020F0502020204030204" pitchFamily="34" charset="0"/>
                <a:cs typeface="Times New Roman" panose="02020603050405020304" pitchFamily="18" charset="0"/>
              </a:rPr>
              <a:t>COORDINATING</a:t>
            </a:r>
            <a:r>
              <a:rPr lang="de-AT" sz="1000" b="1" dirty="0">
                <a:effectLst/>
                <a:latin typeface="Calibri" panose="020F0502020204030204" pitchFamily="34" charset="0"/>
                <a:ea typeface="Calibri" panose="020F0502020204030204" pitchFamily="34" charset="0"/>
                <a:cs typeface="Times New Roman" panose="02020603050405020304" pitchFamily="18" charset="0"/>
              </a:rPr>
              <a:t> </a:t>
            </a:r>
            <a:r>
              <a:rPr lang="de-AT" sz="1000" b="1" dirty="0" err="1">
                <a:effectLst/>
                <a:latin typeface="Calibri" panose="020F0502020204030204" pitchFamily="34" charset="0"/>
                <a:ea typeface="Calibri" panose="020F0502020204030204" pitchFamily="34" charset="0"/>
                <a:cs typeface="Times New Roman" panose="02020603050405020304" pitchFamily="18" charset="0"/>
              </a:rPr>
              <a:t>ORGANIZATION</a:t>
            </a:r>
            <a:endParaRPr lang="de-AT" sz="1000" b="1" dirty="0">
              <a:effectLst/>
              <a:latin typeface="Calibri" panose="020F0502020204030204" pitchFamily="34" charset="0"/>
              <a:ea typeface="Calibri" panose="020F0502020204030204" pitchFamily="34" charset="0"/>
              <a:cs typeface="Times New Roman" panose="02020603050405020304" pitchFamily="18" charset="0"/>
            </a:endParaRPr>
          </a:p>
          <a:p>
            <a:r>
              <a:rPr lang="de-AT" sz="1000" dirty="0">
                <a:effectLst/>
                <a:latin typeface="Calibri" panose="020F0502020204030204" pitchFamily="34" charset="0"/>
                <a:ea typeface="Calibri" panose="020F0502020204030204" pitchFamily="34" charset="0"/>
                <a:cs typeface="Times New Roman" panose="02020603050405020304" pitchFamily="18" charset="0"/>
              </a:rPr>
              <a:t>Hafelekar Unternehmensberatung </a:t>
            </a:r>
          </a:p>
          <a:p>
            <a:r>
              <a:rPr lang="de-AT" sz="1000" dirty="0">
                <a:effectLst/>
                <a:latin typeface="Calibri" panose="020F0502020204030204" pitchFamily="34" charset="0"/>
                <a:ea typeface="Calibri" panose="020F0502020204030204" pitchFamily="34" charset="0"/>
                <a:cs typeface="Times New Roman" panose="02020603050405020304" pitchFamily="18" charset="0"/>
              </a:rPr>
              <a:t>Schober GmbH</a:t>
            </a:r>
          </a:p>
          <a:p>
            <a:r>
              <a:rPr lang="en-US" sz="1000" dirty="0">
                <a:effectLst/>
                <a:latin typeface="Calibri" panose="020F0502020204030204" pitchFamily="34" charset="0"/>
                <a:ea typeface="Calibri" panose="020F0502020204030204" pitchFamily="34" charset="0"/>
                <a:cs typeface="Times New Roman" panose="02020603050405020304" pitchFamily="18" charset="0"/>
              </a:rPr>
              <a:t>www.hafelekar.at</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 </a:t>
            </a:r>
            <a:endParaRPr lang="de-AT" sz="1000" b="1"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PARTNER ORGANIZATIONS</a:t>
            </a:r>
            <a:endParaRPr lang="de-AT" sz="10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Times New Roman" panose="02020603050405020304" pitchFamily="18" charset="0"/>
                <a:cs typeface="Calibri" panose="020F0502020204030204" pitchFamily="34" charset="0"/>
              </a:rPr>
              <a:t>UMIT </a:t>
            </a:r>
            <a:r>
              <a:rPr lang="de-AT" sz="1000" dirty="0">
                <a:effectLst/>
                <a:latin typeface="Calibri" panose="020F0502020204030204" pitchFamily="34" charset="0"/>
                <a:ea typeface="Times New Roman" panose="02020603050405020304" pitchFamily="18" charset="0"/>
                <a:cs typeface="Calibri" panose="020F0502020204030204" pitchFamily="34" charset="0"/>
              </a:rPr>
              <a:t>Tirol</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www.umit-tirol.at</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000" dirty="0">
                <a:effectLst/>
                <a:latin typeface="Calibri" panose="020F0502020204030204" pitchFamily="34" charset="0"/>
                <a:ea typeface="Times New Roman" panose="02020603050405020304" pitchFamily="18" charset="0"/>
                <a:cs typeface="Calibri" panose="020F0502020204030204" pitchFamily="34" charset="0"/>
              </a:rPr>
              <a:t>University of Cyprus</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000" u="none" strike="noStrike" dirty="0">
                <a:effectLst/>
                <a:latin typeface="Calibri" panose="020F0502020204030204" pitchFamily="34"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www.ucy.ac.cy</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000" dirty="0">
                <a:effectLst/>
                <a:latin typeface="Calibri" panose="020F0502020204030204" pitchFamily="34" charset="0"/>
                <a:ea typeface="Calibri" panose="020F0502020204030204" pitchFamily="34" charset="0"/>
                <a:cs typeface="Times New Roman" panose="02020603050405020304" pitchFamily="18" charset="0"/>
              </a:rPr>
              <a:t> </a:t>
            </a:r>
          </a:p>
          <a:p>
            <a:r>
              <a:rPr lang="de-AT" sz="1000" dirty="0" err="1">
                <a:effectLst/>
                <a:latin typeface="Calibri" panose="020F0502020204030204" pitchFamily="34" charset="0"/>
                <a:ea typeface="Times New Roman" panose="02020603050405020304" pitchFamily="18" charset="0"/>
                <a:cs typeface="Calibri" panose="020F0502020204030204" pitchFamily="34" charset="0"/>
              </a:rPr>
              <a:t>AGECARE</a:t>
            </a:r>
            <a:r>
              <a:rPr lang="de-AT" sz="1000" dirty="0">
                <a:effectLst/>
                <a:latin typeface="Calibri" panose="020F0502020204030204" pitchFamily="34" charset="0"/>
                <a:ea typeface="Times New Roman" panose="02020603050405020304" pitchFamily="18" charset="0"/>
                <a:cs typeface="Calibri" panose="020F0502020204030204" pitchFamily="34" charset="0"/>
              </a:rPr>
              <a:t> (CYPRUS) LTD</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000" dirty="0">
                <a:effectLst/>
                <a:latin typeface="Calibri" panose="020F0502020204030204" pitchFamily="34" charset="0"/>
                <a:ea typeface="Times New Roman" panose="02020603050405020304" pitchFamily="18" charset="0"/>
                <a:cs typeface="Calibri" panose="020F0502020204030204" pitchFamily="34" charset="0"/>
                <a:hlinkClick r:id="rId6">
                  <a:extLst>
                    <a:ext uri="{A12FA001-AC4F-418D-AE19-62706E023703}">
                      <ahyp:hlinkClr xmlns:ahyp="http://schemas.microsoft.com/office/drawing/2018/hyperlinkcolor" val="tx"/>
                    </a:ext>
                  </a:extLst>
                </a:hlinkClick>
              </a:rPr>
              <a:t>www.materia.com.cy</a:t>
            </a:r>
            <a:r>
              <a:rPr lang="de-AT" sz="1000" dirty="0">
                <a:effectLst/>
                <a:latin typeface="Calibri" panose="020F0502020204030204" pitchFamily="34" charset="0"/>
                <a:ea typeface="Times New Roman" panose="02020603050405020304" pitchFamily="18" charset="0"/>
                <a:cs typeface="Calibri" panose="020F0502020204030204" pitchFamily="34" charset="0"/>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endParaRPr lang="de-AT" sz="1000"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1000"/>
              </a:spcAft>
            </a:pPr>
            <a:r>
              <a:rPr lang="de-AT" sz="1000" dirty="0" err="1">
                <a:effectLst/>
                <a:latin typeface="Calibri" panose="020F0502020204030204" pitchFamily="34" charset="0"/>
                <a:ea typeface="Times New Roman" panose="02020603050405020304" pitchFamily="18" charset="0"/>
                <a:cs typeface="Calibri" panose="020F0502020204030204" pitchFamily="34" charset="0"/>
              </a:rPr>
              <a:t>Consulenza</a:t>
            </a:r>
            <a:r>
              <a:rPr lang="de-AT" sz="1000" dirty="0">
                <a:effectLst/>
                <a:latin typeface="Calibri" panose="020F0502020204030204" pitchFamily="34" charset="0"/>
                <a:ea typeface="Times New Roman" panose="02020603050405020304" pitchFamily="18" charset="0"/>
                <a:cs typeface="Calibri" panose="020F0502020204030204" pitchFamily="34" charset="0"/>
              </a:rPr>
              <a:t> </a:t>
            </a:r>
            <a:r>
              <a:rPr lang="de-AT" sz="1000" dirty="0" err="1">
                <a:effectLst/>
                <a:latin typeface="Calibri" panose="020F0502020204030204" pitchFamily="34" charset="0"/>
                <a:ea typeface="Times New Roman" panose="02020603050405020304" pitchFamily="18" charset="0"/>
                <a:cs typeface="Calibri" panose="020F0502020204030204" pitchFamily="34" charset="0"/>
              </a:rPr>
              <a:t>Direzionale</a:t>
            </a:r>
            <a:r>
              <a:rPr lang="de-AT" sz="1000" dirty="0">
                <a:effectLst/>
                <a:latin typeface="Calibri" panose="020F0502020204030204" pitchFamily="34" charset="0"/>
                <a:ea typeface="Times New Roman" panose="02020603050405020304" pitchFamily="18" charset="0"/>
                <a:cs typeface="Calibri" panose="020F0502020204030204" pitchFamily="34" charset="0"/>
              </a:rPr>
              <a:t> </a:t>
            </a:r>
            <a:r>
              <a:rPr lang="de-AT" sz="1000" dirty="0">
                <a:latin typeface="Calibri" panose="020F0502020204030204" pitchFamily="34" charset="0"/>
                <a:ea typeface="Times New Roman" panose="02020603050405020304" pitchFamily="18" charset="0"/>
                <a:cs typeface="Times New Roman" panose="02020603050405020304" pitchFamily="18" charset="0"/>
              </a:rPr>
              <a:t>                                                                                         </a:t>
            </a:r>
            <a:r>
              <a:rPr lang="en-US" sz="1000" dirty="0">
                <a:effectLst/>
                <a:latin typeface="Calibri" panose="020F0502020204030204" pitchFamily="34" charset="0"/>
                <a:ea typeface="Times New Roman" panose="02020603050405020304" pitchFamily="18" charset="0"/>
                <a:cs typeface="Calibri" panose="020F0502020204030204" pitchFamily="34" charset="0"/>
              </a:rPr>
              <a:t>di Paolo Zaramella</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1000" dirty="0">
                <a:effectLst/>
                <a:latin typeface="Calibri" panose="020F0502020204030204" pitchFamily="34" charset="0"/>
                <a:ea typeface="Times New Roman" panose="02020603050405020304" pitchFamily="18" charset="0"/>
                <a:cs typeface="Calibri" panose="020F0502020204030204" pitchFamily="34" charset="0"/>
              </a:rPr>
              <a:t>Asociación Caminos                                                           </a:t>
            </a:r>
            <a:r>
              <a:rPr lang="en-US" sz="1000" u="none" strike="noStrike" dirty="0">
                <a:effectLst/>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www.asoccaminos.org</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1000" dirty="0" err="1">
                <a:effectLst/>
                <a:latin typeface="Calibri" panose="020F0502020204030204" pitchFamily="34" charset="0"/>
                <a:ea typeface="Times New Roman" panose="02020603050405020304" pitchFamily="18" charset="0"/>
                <a:cs typeface="Calibri" panose="020F0502020204030204" pitchFamily="34" charset="0"/>
              </a:rPr>
              <a:t>Mykolas</a:t>
            </a:r>
            <a:r>
              <a:rPr lang="en-US" sz="1000" dirty="0">
                <a:effectLst/>
                <a:latin typeface="Calibri" panose="020F0502020204030204" pitchFamily="34" charset="0"/>
                <a:ea typeface="Times New Roman" panose="02020603050405020304" pitchFamily="18" charset="0"/>
                <a:cs typeface="Calibri" panose="020F0502020204030204" pitchFamily="34" charset="0"/>
              </a:rPr>
              <a:t> </a:t>
            </a:r>
            <a:r>
              <a:rPr lang="en-US" sz="1000" dirty="0" err="1">
                <a:effectLst/>
                <a:latin typeface="Calibri" panose="020F0502020204030204" pitchFamily="34" charset="0"/>
                <a:ea typeface="Times New Roman" panose="02020603050405020304" pitchFamily="18" charset="0"/>
                <a:cs typeface="Calibri" panose="020F0502020204030204" pitchFamily="34" charset="0"/>
              </a:rPr>
              <a:t>Romerio</a:t>
            </a:r>
            <a:r>
              <a:rPr lang="en-US" sz="1000" dirty="0">
                <a:effectLst/>
                <a:latin typeface="Calibri" panose="020F0502020204030204" pitchFamily="34" charset="0"/>
                <a:ea typeface="Times New Roman" panose="02020603050405020304" pitchFamily="18" charset="0"/>
                <a:cs typeface="Calibri" panose="020F0502020204030204" pitchFamily="34" charset="0"/>
              </a:rPr>
              <a:t> </a:t>
            </a:r>
            <a:r>
              <a:rPr lang="en-US" sz="1000" dirty="0" err="1">
                <a:effectLst/>
                <a:latin typeface="Calibri" panose="020F0502020204030204" pitchFamily="34" charset="0"/>
                <a:ea typeface="Times New Roman" panose="02020603050405020304" pitchFamily="18" charset="0"/>
                <a:cs typeface="Calibri" panose="020F0502020204030204" pitchFamily="34" charset="0"/>
              </a:rPr>
              <a:t>Universitetas</a:t>
            </a:r>
            <a:r>
              <a:rPr lang="en-US" sz="1000" dirty="0">
                <a:effectLst/>
                <a:latin typeface="Calibri" panose="020F0502020204030204" pitchFamily="34" charset="0"/>
                <a:ea typeface="Times New Roman" panose="02020603050405020304" pitchFamily="18" charset="0"/>
                <a:cs typeface="Calibri" panose="020F0502020204030204" pitchFamily="34" charset="0"/>
              </a:rPr>
              <a:t>                                                        </a:t>
            </a:r>
            <a:r>
              <a:rPr lang="en-US" sz="1000" dirty="0">
                <a:effectLst/>
                <a:latin typeface="Calibri" panose="020F0502020204030204" pitchFamily="34" charset="0"/>
                <a:ea typeface="Times New Roman" panose="02020603050405020304" pitchFamily="18" charset="0"/>
                <a:cs typeface="Calibri" panose="020F0502020204030204" pitchFamily="34" charset="0"/>
                <a:hlinkClick r:id="rId8">
                  <a:extLst>
                    <a:ext uri="{A12FA001-AC4F-418D-AE19-62706E023703}">
                      <ahyp:hlinkClr xmlns:ahyp="http://schemas.microsoft.com/office/drawing/2018/hyperlinkcolor" val="tx"/>
                    </a:ext>
                  </a:extLst>
                </a:hlinkClick>
              </a:rPr>
              <a:t>www.mruni.eu</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1000"/>
              </a:spcAft>
            </a:pPr>
            <a:endParaRPr lang="de-AT" sz="1000" b="1"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1000" b="1" dirty="0">
                <a:solidFill>
                  <a:schemeClr val="tx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PARTICIPATING COUNTRIES</a:t>
            </a:r>
            <a:r>
              <a:rPr lang="de-AT" sz="1000" b="1" dirty="0">
                <a:solidFill>
                  <a:schemeClr val="tx1">
                    <a:lumMod val="75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sz="1000" dirty="0">
                <a:solidFill>
                  <a:schemeClr val="tx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AT / CY / IT / ES / LT</a:t>
            </a:r>
            <a:endParaRPr lang="de-AT" sz="1000"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fik 20">
            <a:extLst>
              <a:ext uri="{FF2B5EF4-FFF2-40B4-BE49-F238E27FC236}">
                <a16:creationId xmlns:a16="http://schemas.microsoft.com/office/drawing/2014/main" id="{86CABC8F-28BF-47C9-A458-B5BABEF5A9A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31740" y="-31295"/>
            <a:ext cx="3571192" cy="3572381"/>
          </a:xfrm>
          <a:prstGeom prst="rect">
            <a:avLst/>
          </a:prstGeom>
        </p:spPr>
      </p:pic>
      <p:pic>
        <p:nvPicPr>
          <p:cNvPr id="10" name="Grafik 9">
            <a:extLst>
              <a:ext uri="{FF2B5EF4-FFF2-40B4-BE49-F238E27FC236}">
                <a16:creationId xmlns:a16="http://schemas.microsoft.com/office/drawing/2014/main" id="{E5EF89EC-BD4D-4BBE-8B11-5F1F5FD3A5C4}"/>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6806980" y="3358160"/>
            <a:ext cx="2110105" cy="909955"/>
          </a:xfrm>
          <a:prstGeom prst="rect">
            <a:avLst/>
          </a:prstGeom>
          <a:noFill/>
          <a:ln>
            <a:noFill/>
          </a:ln>
        </p:spPr>
      </p:pic>
      <p:pic>
        <p:nvPicPr>
          <p:cNvPr id="11" name="Grafik 10">
            <a:extLst>
              <a:ext uri="{FF2B5EF4-FFF2-40B4-BE49-F238E27FC236}">
                <a16:creationId xmlns:a16="http://schemas.microsoft.com/office/drawing/2014/main" id="{426A6AE5-CDD7-468A-A963-1DE3E1E7F0FB}"/>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9687133" y="2886851"/>
            <a:ext cx="1532255" cy="1348105"/>
          </a:xfrm>
          <a:prstGeom prst="rect">
            <a:avLst/>
          </a:prstGeom>
          <a:noFill/>
          <a:ln>
            <a:noFill/>
          </a:ln>
        </p:spPr>
      </p:pic>
      <p:pic>
        <p:nvPicPr>
          <p:cNvPr id="13" name="Grafik 12">
            <a:extLst>
              <a:ext uri="{FF2B5EF4-FFF2-40B4-BE49-F238E27FC236}">
                <a16:creationId xmlns:a16="http://schemas.microsoft.com/office/drawing/2014/main" id="{A19B3613-2ED3-4568-A3FC-96DC2EC03045}"/>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6966047" y="4465724"/>
            <a:ext cx="1791970" cy="1268095"/>
          </a:xfrm>
          <a:prstGeom prst="rect">
            <a:avLst/>
          </a:prstGeom>
          <a:noFill/>
          <a:ln>
            <a:noFill/>
          </a:ln>
        </p:spPr>
      </p:pic>
      <p:pic>
        <p:nvPicPr>
          <p:cNvPr id="15" name="Grafik 14">
            <a:extLst>
              <a:ext uri="{FF2B5EF4-FFF2-40B4-BE49-F238E27FC236}">
                <a16:creationId xmlns:a16="http://schemas.microsoft.com/office/drawing/2014/main" id="{8FB61EC6-16EB-4D25-B87A-C3F1BB813B32}"/>
              </a:ext>
            </a:extLst>
          </p:cNvPr>
          <p:cNvPicPr/>
          <p:nvPr/>
        </p:nvPicPr>
        <p:blipFill>
          <a:blip r:embed="rId13">
            <a:extLst>
              <a:ext uri="{28A0092B-C50C-407E-A947-70E740481C1C}">
                <a14:useLocalDpi xmlns:a14="http://schemas.microsoft.com/office/drawing/2010/main" val="0"/>
              </a:ext>
            </a:extLst>
          </a:blip>
          <a:srcRect/>
          <a:stretch>
            <a:fillRect/>
          </a:stretch>
        </p:blipFill>
        <p:spPr bwMode="auto">
          <a:xfrm>
            <a:off x="4339861" y="1980630"/>
            <a:ext cx="3326321" cy="688424"/>
          </a:xfrm>
          <a:prstGeom prst="rect">
            <a:avLst/>
          </a:prstGeom>
          <a:noFill/>
          <a:ln>
            <a:noFill/>
          </a:ln>
        </p:spPr>
      </p:pic>
      <p:pic>
        <p:nvPicPr>
          <p:cNvPr id="4" name="Grafik 3" descr="Ein Bild, das Zeichnung, Uhr, Schild enthält.&#10;&#10;Automatisch generierte Beschreibung">
            <a:extLst>
              <a:ext uri="{FF2B5EF4-FFF2-40B4-BE49-F238E27FC236}">
                <a16:creationId xmlns:a16="http://schemas.microsoft.com/office/drawing/2014/main" id="{0BD5C526-F148-4C4A-BA77-8F3C41ED994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268573" y="3468925"/>
            <a:ext cx="2449484" cy="688424"/>
          </a:xfrm>
          <a:prstGeom prst="rect">
            <a:avLst/>
          </a:prstGeom>
        </p:spPr>
      </p:pic>
      <p:pic>
        <p:nvPicPr>
          <p:cNvPr id="5" name="Grafik 4">
            <a:extLst>
              <a:ext uri="{FF2B5EF4-FFF2-40B4-BE49-F238E27FC236}">
                <a16:creationId xmlns:a16="http://schemas.microsoft.com/office/drawing/2014/main" id="{82643A25-2E6A-42F0-B248-A518997EE22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696263" y="4465724"/>
            <a:ext cx="1594104" cy="1155192"/>
          </a:xfrm>
          <a:prstGeom prst="rect">
            <a:avLst/>
          </a:prstGeom>
        </p:spPr>
      </p:pic>
      <p:pic>
        <p:nvPicPr>
          <p:cNvPr id="2" name="Grafik 1">
            <a:extLst>
              <a:ext uri="{FF2B5EF4-FFF2-40B4-BE49-F238E27FC236}">
                <a16:creationId xmlns:a16="http://schemas.microsoft.com/office/drawing/2014/main" id="{5843A0F3-C445-9CAE-B8E5-1682A225DDF5}"/>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9362018" y="4906805"/>
            <a:ext cx="2441868" cy="409365"/>
          </a:xfrm>
          <a:prstGeom prst="rect">
            <a:avLst/>
          </a:prstGeom>
          <a:noFill/>
          <a:ln>
            <a:noFill/>
          </a:ln>
        </p:spPr>
      </p:pic>
    </p:spTree>
    <p:extLst>
      <p:ext uri="{BB962C8B-B14F-4D97-AF65-F5344CB8AC3E}">
        <p14:creationId xmlns:p14="http://schemas.microsoft.com/office/powerpoint/2010/main" val="29731370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B77A4-B47B-4FF6-BE71-A5B4A5733511}"/>
              </a:ext>
            </a:extLst>
          </p:cNvPr>
          <p:cNvSpPr>
            <a:spLocks noGrp="1"/>
          </p:cNvSpPr>
          <p:nvPr>
            <p:ph type="title"/>
          </p:nvPr>
        </p:nvSpPr>
        <p:spPr/>
        <p:txBody>
          <a:bodyPr>
            <a:normAutofit/>
          </a:bodyPr>
          <a:lstStyle/>
          <a:p>
            <a:r>
              <a:rPr lang="el-GR" dirty="0"/>
              <a:t>ΑΝΑΠΟΛΗΣΗ</a:t>
            </a:r>
            <a:br>
              <a:rPr lang="en-GB" dirty="0"/>
            </a:br>
            <a:r>
              <a:rPr lang="el-GR" sz="2000" dirty="0"/>
              <a:t>Η αναμνηση των εμπειριων της ζωης </a:t>
            </a:r>
            <a:endParaRPr lang="en-GB" sz="2000" dirty="0"/>
          </a:p>
        </p:txBody>
      </p:sp>
      <p:sp>
        <p:nvSpPr>
          <p:cNvPr id="3" name="Content Placeholder 2">
            <a:extLst>
              <a:ext uri="{FF2B5EF4-FFF2-40B4-BE49-F238E27FC236}">
                <a16:creationId xmlns:a16="http://schemas.microsoft.com/office/drawing/2014/main" id="{ABD4121D-BE8C-48F4-B714-01AC21357F6B}"/>
              </a:ext>
            </a:extLst>
          </p:cNvPr>
          <p:cNvSpPr>
            <a:spLocks noGrp="1"/>
          </p:cNvSpPr>
          <p:nvPr>
            <p:ph idx="1"/>
          </p:nvPr>
        </p:nvSpPr>
        <p:spPr/>
        <p:txBody>
          <a:bodyPr>
            <a:normAutofit/>
          </a:bodyPr>
          <a:lstStyle/>
          <a:p>
            <a:pPr marL="342900" indent="-342900">
              <a:buFont typeface="Arial" panose="020B0604020202020204" pitchFamily="34" charset="0"/>
              <a:buChar char="•"/>
            </a:pPr>
            <a:r>
              <a:rPr lang="el-GR" dirty="0"/>
              <a:t>Πολύτιμη, καθώς μπορεί να οδηγήσει σε </a:t>
            </a:r>
            <a:r>
              <a:rPr lang="el-GR" i="1" u="sng" dirty="0"/>
              <a:t>πολλούς διαφορετικούς τύπους θετικών δραστηριοτήτων για τη συμμετοχή των ανθρώπων</a:t>
            </a:r>
            <a:endParaRPr lang="en-GB" i="1" u="sng" dirty="0"/>
          </a:p>
          <a:p>
            <a:pPr marL="342900" indent="-342900">
              <a:buFont typeface="Arial" panose="020B0604020202020204" pitchFamily="34" charset="0"/>
              <a:buChar char="•"/>
            </a:pPr>
            <a:r>
              <a:rPr lang="el-GR" dirty="0"/>
              <a:t>Αυτές οι δραστηριότητες μπορούν να καλύψουν σημαντικές προσωπικές και κοινωνικές ανάγκες</a:t>
            </a:r>
          </a:p>
          <a:p>
            <a:pPr marL="342900" indent="-342900">
              <a:buFont typeface="Arial" panose="020B0604020202020204" pitchFamily="34" charset="0"/>
              <a:buChar char="•"/>
            </a:pPr>
            <a:r>
              <a:rPr lang="el-GR" dirty="0"/>
              <a:t>Μπορούν επίσης να δώσουν ευκαιρίες στους ασθενείς να συνεισφέρουν θετικά στην ευημερία των άλλων μοιραζόμενοι τις αναμνήσεις τους</a:t>
            </a:r>
            <a:endParaRPr lang="en-GB" dirty="0"/>
          </a:p>
          <a:p>
            <a:pPr marL="342900" indent="-342900">
              <a:buFont typeface="Arial" panose="020B0604020202020204" pitchFamily="34" charset="0"/>
              <a:buChar char="•"/>
            </a:pPr>
            <a:endParaRPr lang="en-GB" dirty="0"/>
          </a:p>
          <a:p>
            <a:pPr marL="0" indent="0"/>
            <a:r>
              <a:rPr lang="en-US" sz="1800" dirty="0"/>
              <a:t>Από το βιβλίο: The Reminiscence Activities Training Manual: A Step by Step Guide, του Bernie Arigho (The Daily Sparkle)</a:t>
            </a:r>
            <a:endParaRPr lang="en-GB" sz="1800" dirty="0"/>
          </a:p>
        </p:txBody>
      </p:sp>
      <p:sp>
        <p:nvSpPr>
          <p:cNvPr id="4" name="Slide Number Placeholder 3">
            <a:extLst>
              <a:ext uri="{FF2B5EF4-FFF2-40B4-BE49-F238E27FC236}">
                <a16:creationId xmlns:a16="http://schemas.microsoft.com/office/drawing/2014/main" id="{DE76B33D-A1F8-4248-B08B-14FB6E666564}"/>
              </a:ext>
            </a:extLst>
          </p:cNvPr>
          <p:cNvSpPr>
            <a:spLocks noGrp="1"/>
          </p:cNvSpPr>
          <p:nvPr>
            <p:ph type="sldNum" sz="quarter" idx="12"/>
          </p:nvPr>
        </p:nvSpPr>
        <p:spPr/>
        <p:txBody>
          <a:bodyPr/>
          <a:lstStyle/>
          <a:p>
            <a:fld id="{02BC1E56-CB2E-4B87-AB42-32EA6AB80835}" type="slidenum">
              <a:rPr lang="hu-HU" smtClean="0"/>
              <a:pPr/>
              <a:t>2</a:t>
            </a:fld>
            <a:endParaRPr lang="hu-HU" dirty="0">
              <a:solidFill>
                <a:schemeClr val="tx1"/>
              </a:solidFill>
            </a:endParaRPr>
          </a:p>
        </p:txBody>
      </p:sp>
    </p:spTree>
    <p:extLst>
      <p:ext uri="{BB962C8B-B14F-4D97-AF65-F5344CB8AC3E}">
        <p14:creationId xmlns:p14="http://schemas.microsoft.com/office/powerpoint/2010/main" val="2102224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B77A4-B47B-4FF6-BE71-A5B4A5733511}"/>
              </a:ext>
            </a:extLst>
          </p:cNvPr>
          <p:cNvSpPr>
            <a:spLocks noGrp="1"/>
          </p:cNvSpPr>
          <p:nvPr>
            <p:ph type="title"/>
          </p:nvPr>
        </p:nvSpPr>
        <p:spPr/>
        <p:txBody>
          <a:bodyPr>
            <a:normAutofit/>
          </a:bodyPr>
          <a:lstStyle/>
          <a:p>
            <a:r>
              <a:rPr lang="el-GR" dirty="0"/>
              <a:t>ΑΝΑΠΟΛΗΣΗ</a:t>
            </a:r>
            <a:br>
              <a:rPr lang="en-GB" dirty="0"/>
            </a:br>
            <a:r>
              <a:rPr lang="el-GR" sz="2000" dirty="0"/>
              <a:t>Η αναμνηση των εμπειριων της ζωης </a:t>
            </a:r>
            <a:endParaRPr lang="en-GB" sz="2000" dirty="0"/>
          </a:p>
        </p:txBody>
      </p:sp>
      <p:sp>
        <p:nvSpPr>
          <p:cNvPr id="3" name="Content Placeholder 2">
            <a:extLst>
              <a:ext uri="{FF2B5EF4-FFF2-40B4-BE49-F238E27FC236}">
                <a16:creationId xmlns:a16="http://schemas.microsoft.com/office/drawing/2014/main" id="{ABD4121D-BE8C-48F4-B714-01AC21357F6B}"/>
              </a:ext>
            </a:extLst>
          </p:cNvPr>
          <p:cNvSpPr>
            <a:spLocks noGrp="1"/>
          </p:cNvSpPr>
          <p:nvPr>
            <p:ph idx="1"/>
          </p:nvPr>
        </p:nvSpPr>
        <p:spPr/>
        <p:txBody>
          <a:bodyPr>
            <a:normAutofit/>
          </a:bodyPr>
          <a:lstStyle/>
          <a:p>
            <a:pPr marL="342900" indent="-342900">
              <a:buFont typeface="Arial" panose="020B0604020202020204" pitchFamily="34" charset="0"/>
              <a:buChar char="•"/>
            </a:pPr>
            <a:r>
              <a:rPr lang="el-GR" dirty="0"/>
              <a:t>Πιο επίσημα: Οι αναπολήσεις </a:t>
            </a:r>
            <a:r>
              <a:rPr lang="el-GR" dirty="0">
                <a:solidFill>
                  <a:schemeClr val="bg2">
                    <a:lumMod val="50000"/>
                  </a:schemeClr>
                </a:solidFill>
              </a:rPr>
              <a:t>είναι ο συνδυασμός πολλών αναμνήσεων </a:t>
            </a:r>
            <a:r>
              <a:rPr lang="el-GR" dirty="0"/>
              <a:t>ώστε να ανακαλούμε τις ποικίλες λεπτομέρειες μιας περίστασης στο παρελθόν</a:t>
            </a:r>
            <a:endParaRPr lang="en-US" dirty="0"/>
          </a:p>
          <a:p>
            <a:pPr marL="342900" indent="-342900">
              <a:buFont typeface="Arial" panose="020B0604020202020204" pitchFamily="34" charset="0"/>
              <a:buChar char="•"/>
            </a:pPr>
            <a:r>
              <a:rPr lang="el-GR" dirty="0"/>
              <a:t>Όταν αναπολούμε βιώνουμε συναφή συναισθήματα και συγκινήσεις που συνδέονται με τη ζωή μας</a:t>
            </a:r>
          </a:p>
          <a:p>
            <a:pPr marL="342900" indent="-342900">
              <a:buFont typeface="Arial" panose="020B0604020202020204" pitchFamily="34" charset="0"/>
              <a:buChar char="•"/>
            </a:pPr>
            <a:r>
              <a:rPr lang="el-GR" dirty="0"/>
              <a:t>Ο ρόλος μας και ο στόχος του εργαλείου της αναπόλησης: να βοηθήσουμε τους ανθρώπους να αναπολήσουν </a:t>
            </a:r>
            <a:r>
              <a:rPr lang="el-GR" u="sng" dirty="0"/>
              <a:t> με τρόπους που επιτυγχάνουν θετικά γι' αυτούς αποτελέσματα</a:t>
            </a:r>
            <a:endParaRPr lang="en-GB" u="sng" dirty="0"/>
          </a:p>
        </p:txBody>
      </p:sp>
      <p:sp>
        <p:nvSpPr>
          <p:cNvPr id="4" name="Slide Number Placeholder 3">
            <a:extLst>
              <a:ext uri="{FF2B5EF4-FFF2-40B4-BE49-F238E27FC236}">
                <a16:creationId xmlns:a16="http://schemas.microsoft.com/office/drawing/2014/main" id="{DE76B33D-A1F8-4248-B08B-14FB6E666564}"/>
              </a:ext>
            </a:extLst>
          </p:cNvPr>
          <p:cNvSpPr>
            <a:spLocks noGrp="1"/>
          </p:cNvSpPr>
          <p:nvPr>
            <p:ph type="sldNum" sz="quarter" idx="12"/>
          </p:nvPr>
        </p:nvSpPr>
        <p:spPr/>
        <p:txBody>
          <a:bodyPr/>
          <a:lstStyle/>
          <a:p>
            <a:fld id="{02BC1E56-CB2E-4B87-AB42-32EA6AB80835}" type="slidenum">
              <a:rPr lang="hu-HU" smtClean="0"/>
              <a:pPr/>
              <a:t>3</a:t>
            </a:fld>
            <a:endParaRPr lang="hu-HU" dirty="0">
              <a:solidFill>
                <a:schemeClr val="tx1"/>
              </a:solidFill>
            </a:endParaRPr>
          </a:p>
        </p:txBody>
      </p:sp>
    </p:spTree>
    <p:extLst>
      <p:ext uri="{BB962C8B-B14F-4D97-AF65-F5344CB8AC3E}">
        <p14:creationId xmlns:p14="http://schemas.microsoft.com/office/powerpoint/2010/main" val="2054016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B77A4-B47B-4FF6-BE71-A5B4A5733511}"/>
              </a:ext>
            </a:extLst>
          </p:cNvPr>
          <p:cNvSpPr>
            <a:spLocks noGrp="1"/>
          </p:cNvSpPr>
          <p:nvPr>
            <p:ph type="title"/>
          </p:nvPr>
        </p:nvSpPr>
        <p:spPr/>
        <p:txBody>
          <a:bodyPr>
            <a:normAutofit/>
          </a:bodyPr>
          <a:lstStyle/>
          <a:p>
            <a:r>
              <a:rPr lang="el-GR" dirty="0"/>
              <a:t>ΑΝΑΠΟΛΗΣΗ</a:t>
            </a:r>
            <a:br>
              <a:rPr lang="en-GB" dirty="0"/>
            </a:br>
            <a:r>
              <a:rPr lang="el-GR" sz="2000" dirty="0"/>
              <a:t>Η αναμνηση των εμπειριων της ζωης </a:t>
            </a:r>
            <a:endParaRPr lang="en-GB" sz="2000" dirty="0"/>
          </a:p>
        </p:txBody>
      </p:sp>
      <p:sp>
        <p:nvSpPr>
          <p:cNvPr id="3" name="Content Placeholder 2">
            <a:extLst>
              <a:ext uri="{FF2B5EF4-FFF2-40B4-BE49-F238E27FC236}">
                <a16:creationId xmlns:a16="http://schemas.microsoft.com/office/drawing/2014/main" id="{ABD4121D-BE8C-48F4-B714-01AC21357F6B}"/>
              </a:ext>
            </a:extLst>
          </p:cNvPr>
          <p:cNvSpPr>
            <a:spLocks noGrp="1"/>
          </p:cNvSpPr>
          <p:nvPr>
            <p:ph idx="1"/>
          </p:nvPr>
        </p:nvSpPr>
        <p:spPr/>
        <p:txBody>
          <a:bodyPr>
            <a:normAutofit/>
          </a:bodyPr>
          <a:lstStyle/>
          <a:p>
            <a:pPr marL="342900" indent="-342900">
              <a:buFont typeface="Arial" panose="020B0604020202020204" pitchFamily="34" charset="0"/>
              <a:buChar char="•"/>
            </a:pPr>
            <a:r>
              <a:rPr lang="el-GR" dirty="0"/>
              <a:t>Πολλές αναφορές και ερευνητικές μελέτες δείχνουν ότι οι δραστηριότητες αναπόλησης μπορούν να είναι </a:t>
            </a:r>
            <a:r>
              <a:rPr lang="el-GR" u="sng" dirty="0"/>
              <a:t>ενδιαφέρουσες</a:t>
            </a:r>
            <a:r>
              <a:rPr lang="el-GR" dirty="0"/>
              <a:t> και </a:t>
            </a:r>
            <a:r>
              <a:rPr lang="el-GR" u="sng" dirty="0"/>
              <a:t>ελκυστικές</a:t>
            </a:r>
            <a:r>
              <a:rPr lang="el-GR" dirty="0"/>
              <a:t> για τους συμμετέχοντες</a:t>
            </a:r>
            <a:endParaRPr lang="en-GB" dirty="0"/>
          </a:p>
          <a:p>
            <a:pPr marL="342900" indent="-342900">
              <a:buFont typeface="Arial" panose="020B0604020202020204" pitchFamily="34" charset="0"/>
              <a:buChar char="•"/>
            </a:pPr>
            <a:r>
              <a:rPr lang="en-GB" dirty="0"/>
              <a:t>…</a:t>
            </a:r>
            <a:r>
              <a:rPr lang="el-GR" dirty="0"/>
              <a:t>και ότι μπορούν να οδηγήσουν σε </a:t>
            </a:r>
            <a:r>
              <a:rPr lang="el-GR" u="sng" dirty="0"/>
              <a:t>αυξημένη κοινωνική αλληλεπίδραση </a:t>
            </a:r>
            <a:r>
              <a:rPr lang="el-GR" dirty="0"/>
              <a:t>και </a:t>
            </a:r>
            <a:r>
              <a:rPr lang="el-GR" u="sng" dirty="0"/>
              <a:t>βελτιωμένη ευεξία</a:t>
            </a:r>
            <a:endParaRPr lang="en-GB" u="sng" dirty="0"/>
          </a:p>
          <a:p>
            <a:pPr marL="342900" indent="-342900">
              <a:buFont typeface="Arial" panose="020B0604020202020204" pitchFamily="34" charset="0"/>
              <a:buChar char="•"/>
            </a:pPr>
            <a:r>
              <a:rPr lang="el-GR" b="1" dirty="0"/>
              <a:t>Επομένως: μέσω του εργαλείου μας μπορούμε πραγματικά να κάνουμε τη διαφορά στη ζωή αυτών των ανθρώπων</a:t>
            </a:r>
            <a:endParaRPr lang="en-GB" b="1" dirty="0"/>
          </a:p>
        </p:txBody>
      </p:sp>
      <p:sp>
        <p:nvSpPr>
          <p:cNvPr id="4" name="Slide Number Placeholder 3">
            <a:extLst>
              <a:ext uri="{FF2B5EF4-FFF2-40B4-BE49-F238E27FC236}">
                <a16:creationId xmlns:a16="http://schemas.microsoft.com/office/drawing/2014/main" id="{DE76B33D-A1F8-4248-B08B-14FB6E666564}"/>
              </a:ext>
            </a:extLst>
          </p:cNvPr>
          <p:cNvSpPr>
            <a:spLocks noGrp="1"/>
          </p:cNvSpPr>
          <p:nvPr>
            <p:ph type="sldNum" sz="quarter" idx="12"/>
          </p:nvPr>
        </p:nvSpPr>
        <p:spPr/>
        <p:txBody>
          <a:bodyPr/>
          <a:lstStyle/>
          <a:p>
            <a:fld id="{02BC1E56-CB2E-4B87-AB42-32EA6AB80835}" type="slidenum">
              <a:rPr lang="hu-HU" smtClean="0"/>
              <a:pPr/>
              <a:t>4</a:t>
            </a:fld>
            <a:endParaRPr lang="hu-HU" dirty="0">
              <a:solidFill>
                <a:schemeClr val="tx1"/>
              </a:solidFill>
            </a:endParaRPr>
          </a:p>
        </p:txBody>
      </p:sp>
    </p:spTree>
    <p:extLst>
      <p:ext uri="{BB962C8B-B14F-4D97-AF65-F5344CB8AC3E}">
        <p14:creationId xmlns:p14="http://schemas.microsoft.com/office/powerpoint/2010/main" val="1480177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B77A4-B47B-4FF6-BE71-A5B4A5733511}"/>
              </a:ext>
            </a:extLst>
          </p:cNvPr>
          <p:cNvSpPr>
            <a:spLocks noGrp="1"/>
          </p:cNvSpPr>
          <p:nvPr>
            <p:ph type="title"/>
          </p:nvPr>
        </p:nvSpPr>
        <p:spPr/>
        <p:txBody>
          <a:bodyPr>
            <a:normAutofit/>
          </a:bodyPr>
          <a:lstStyle/>
          <a:p>
            <a:r>
              <a:rPr lang="el-GR" dirty="0"/>
              <a:t>ΑΝΑΠΟΛΗΣΗ</a:t>
            </a:r>
            <a:br>
              <a:rPr lang="en-GB" dirty="0"/>
            </a:br>
            <a:r>
              <a:rPr lang="el-GR" sz="2000" dirty="0"/>
              <a:t>Η αναμνηση των εμπειριων της ζωης </a:t>
            </a:r>
            <a:endParaRPr lang="en-GB" sz="2000" dirty="0"/>
          </a:p>
        </p:txBody>
      </p:sp>
      <p:sp>
        <p:nvSpPr>
          <p:cNvPr id="3" name="Content Placeholder 2">
            <a:extLst>
              <a:ext uri="{FF2B5EF4-FFF2-40B4-BE49-F238E27FC236}">
                <a16:creationId xmlns:a16="http://schemas.microsoft.com/office/drawing/2014/main" id="{ABD4121D-BE8C-48F4-B714-01AC21357F6B}"/>
              </a:ext>
            </a:extLst>
          </p:cNvPr>
          <p:cNvSpPr>
            <a:spLocks noGrp="1"/>
          </p:cNvSpPr>
          <p:nvPr>
            <p:ph idx="1"/>
          </p:nvPr>
        </p:nvSpPr>
        <p:spPr/>
        <p:txBody>
          <a:bodyPr>
            <a:normAutofit/>
          </a:bodyPr>
          <a:lstStyle/>
          <a:p>
            <a:pPr marL="342900" indent="-342900">
              <a:buFont typeface="Arial" panose="020B0604020202020204" pitchFamily="34" charset="0"/>
              <a:buChar char="•"/>
            </a:pPr>
            <a:r>
              <a:rPr lang="el-GR" dirty="0"/>
              <a:t>Το εργαλείο προσφέρει στους ασθενείς την ευκαιρία να αναπολήσουν με άλλους (επαγγελματίες φροντιστές) σημαντικές στιγμές της ζωής τους. </a:t>
            </a:r>
          </a:p>
          <a:p>
            <a:pPr marL="342900" indent="-342900">
              <a:buFont typeface="Arial" panose="020B0604020202020204" pitchFamily="34" charset="0"/>
              <a:buChar char="•"/>
            </a:pPr>
            <a:r>
              <a:rPr lang="el-GR" dirty="0"/>
              <a:t>Αυτό είναι κάτι που οι περισσότεροι άνθρωποι απολαμβάνουν και συνήθως θεωρούν δεδομένο: </a:t>
            </a:r>
            <a:r>
              <a:rPr lang="el-GR" u="sng" dirty="0"/>
              <a:t>αλλά αυτή η ζωτική ανάγκη συχνά λείπει από πολλούς ηλικιωμένους σε χώρους φροντίδας, οι οποίοι δεν έχουν κανέναν να τους προτρέψει ή να δείξει ενδιαφέρον για τις αναμνήσεις τους.</a:t>
            </a:r>
          </a:p>
          <a:p>
            <a:pPr marL="0" indent="0"/>
            <a:endParaRPr lang="el-GR" u="sng" dirty="0"/>
          </a:p>
          <a:p>
            <a:pPr marL="342900" indent="-342900">
              <a:buFont typeface="Arial" panose="020B0604020202020204" pitchFamily="34" charset="0"/>
              <a:buChar char="•"/>
            </a:pPr>
            <a:r>
              <a:rPr lang="en-GB" b="1" i="1" dirty="0"/>
              <a:t>“</a:t>
            </a:r>
            <a:r>
              <a:rPr lang="el-GR" b="1" i="1" dirty="0"/>
              <a:t>η πραγματική χαρά του να γνωρίζεις κάτι είναι όταν το μοιράζεσαι με άλλους</a:t>
            </a:r>
            <a:r>
              <a:rPr lang="en-GB" b="1" i="1" dirty="0"/>
              <a:t>”</a:t>
            </a:r>
          </a:p>
        </p:txBody>
      </p:sp>
      <p:sp>
        <p:nvSpPr>
          <p:cNvPr id="4" name="Slide Number Placeholder 3">
            <a:extLst>
              <a:ext uri="{FF2B5EF4-FFF2-40B4-BE49-F238E27FC236}">
                <a16:creationId xmlns:a16="http://schemas.microsoft.com/office/drawing/2014/main" id="{DE76B33D-A1F8-4248-B08B-14FB6E666564}"/>
              </a:ext>
            </a:extLst>
          </p:cNvPr>
          <p:cNvSpPr>
            <a:spLocks noGrp="1"/>
          </p:cNvSpPr>
          <p:nvPr>
            <p:ph type="sldNum" sz="quarter" idx="12"/>
          </p:nvPr>
        </p:nvSpPr>
        <p:spPr/>
        <p:txBody>
          <a:bodyPr/>
          <a:lstStyle/>
          <a:p>
            <a:fld id="{02BC1E56-CB2E-4B87-AB42-32EA6AB80835}" type="slidenum">
              <a:rPr lang="hu-HU" smtClean="0"/>
              <a:pPr/>
              <a:t>5</a:t>
            </a:fld>
            <a:endParaRPr lang="hu-HU" dirty="0">
              <a:solidFill>
                <a:schemeClr val="tx1"/>
              </a:solidFill>
            </a:endParaRPr>
          </a:p>
        </p:txBody>
      </p:sp>
    </p:spTree>
    <p:extLst>
      <p:ext uri="{BB962C8B-B14F-4D97-AF65-F5344CB8AC3E}">
        <p14:creationId xmlns:p14="http://schemas.microsoft.com/office/powerpoint/2010/main" val="3043938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B77A4-B47B-4FF6-BE71-A5B4A5733511}"/>
              </a:ext>
            </a:extLst>
          </p:cNvPr>
          <p:cNvSpPr>
            <a:spLocks noGrp="1"/>
          </p:cNvSpPr>
          <p:nvPr>
            <p:ph type="title"/>
          </p:nvPr>
        </p:nvSpPr>
        <p:spPr/>
        <p:txBody>
          <a:bodyPr>
            <a:normAutofit/>
          </a:bodyPr>
          <a:lstStyle/>
          <a:p>
            <a:r>
              <a:rPr lang="el-GR" dirty="0"/>
              <a:t>ΑΝΑΠΟΛΗΣΗ</a:t>
            </a:r>
            <a:br>
              <a:rPr lang="en-GB" dirty="0"/>
            </a:br>
            <a:r>
              <a:rPr lang="el-GR" sz="2000" dirty="0"/>
              <a:t>Η αναμνηση των εμπειριων της ζωης </a:t>
            </a:r>
            <a:endParaRPr lang="en-GB" sz="2000" dirty="0"/>
          </a:p>
        </p:txBody>
      </p:sp>
      <p:sp>
        <p:nvSpPr>
          <p:cNvPr id="3" name="Content Placeholder 2">
            <a:extLst>
              <a:ext uri="{FF2B5EF4-FFF2-40B4-BE49-F238E27FC236}">
                <a16:creationId xmlns:a16="http://schemas.microsoft.com/office/drawing/2014/main" id="{ABD4121D-BE8C-48F4-B714-01AC21357F6B}"/>
              </a:ext>
            </a:extLst>
          </p:cNvPr>
          <p:cNvSpPr>
            <a:spLocks noGrp="1"/>
          </p:cNvSpPr>
          <p:nvPr>
            <p:ph idx="1"/>
          </p:nvPr>
        </p:nvSpPr>
        <p:spPr/>
        <p:txBody>
          <a:bodyPr>
            <a:normAutofit/>
          </a:bodyPr>
          <a:lstStyle/>
          <a:p>
            <a:pPr marL="342900" indent="-342900">
              <a:buFont typeface="Arial" panose="020B0604020202020204" pitchFamily="34" charset="0"/>
              <a:buChar char="•"/>
            </a:pPr>
            <a:r>
              <a:rPr lang="el-GR" dirty="0"/>
              <a:t>Τύπος δραστηριοτήτων</a:t>
            </a:r>
            <a:endParaRPr lang="en-GB" dirty="0"/>
          </a:p>
          <a:p>
            <a:pPr marL="757237" lvl="1" indent="-342900">
              <a:buFont typeface="Arial" panose="020B0604020202020204" pitchFamily="34" charset="0"/>
              <a:buChar char="•"/>
            </a:pPr>
            <a:r>
              <a:rPr lang="el-GR" dirty="0"/>
              <a:t>Μπορεί να πάρει πολλές διαφορετικές μορφές</a:t>
            </a:r>
            <a:endParaRPr lang="en-GB" dirty="0"/>
          </a:p>
          <a:p>
            <a:pPr marL="757237" lvl="1" indent="-342900">
              <a:buFont typeface="Arial" panose="020B0604020202020204" pitchFamily="34" charset="0"/>
              <a:buChar char="•"/>
            </a:pPr>
            <a:r>
              <a:rPr lang="el-GR" dirty="0"/>
              <a:t>Σχετικός με τις προσωπικές προτιμήσεις και τις ευκαιρίες που παρουσιάζονται στο περιβάλλον</a:t>
            </a:r>
            <a:endParaRPr lang="en-GB" dirty="0"/>
          </a:p>
          <a:p>
            <a:pPr marL="342900" indent="-342900">
              <a:buFont typeface="Arial" panose="020B0604020202020204" pitchFamily="34" charset="0"/>
              <a:buChar char="•"/>
            </a:pPr>
            <a:r>
              <a:rPr lang="el-GR" dirty="0"/>
              <a:t>Μια αναπόληση μπορεί να αποτελείται από μια προσωπική ανάμνηση λίγων λεπτών που ανακαλούμε </a:t>
            </a:r>
            <a:r>
              <a:rPr lang="el-GR" u="sng" dirty="0"/>
              <a:t>μόνοι μας </a:t>
            </a:r>
            <a:r>
              <a:rPr lang="el-GR" dirty="0"/>
              <a:t>ή μπορεί να είναι μια ιστορία από το παρελθόν που κοινοποιείται σε μια </a:t>
            </a:r>
            <a:r>
              <a:rPr lang="el-GR" u="sng" dirty="0"/>
              <a:t>ομάδα αναπόλησης</a:t>
            </a:r>
            <a:endParaRPr lang="en-GB" u="sng" dirty="0"/>
          </a:p>
        </p:txBody>
      </p:sp>
      <p:sp>
        <p:nvSpPr>
          <p:cNvPr id="4" name="Slide Number Placeholder 3">
            <a:extLst>
              <a:ext uri="{FF2B5EF4-FFF2-40B4-BE49-F238E27FC236}">
                <a16:creationId xmlns:a16="http://schemas.microsoft.com/office/drawing/2014/main" id="{DE76B33D-A1F8-4248-B08B-14FB6E666564}"/>
              </a:ext>
            </a:extLst>
          </p:cNvPr>
          <p:cNvSpPr>
            <a:spLocks noGrp="1"/>
          </p:cNvSpPr>
          <p:nvPr>
            <p:ph type="sldNum" sz="quarter" idx="12"/>
          </p:nvPr>
        </p:nvSpPr>
        <p:spPr/>
        <p:txBody>
          <a:bodyPr/>
          <a:lstStyle/>
          <a:p>
            <a:fld id="{02BC1E56-CB2E-4B87-AB42-32EA6AB80835}" type="slidenum">
              <a:rPr lang="hu-HU" smtClean="0"/>
              <a:pPr/>
              <a:t>6</a:t>
            </a:fld>
            <a:endParaRPr lang="hu-HU" dirty="0">
              <a:solidFill>
                <a:schemeClr val="tx1"/>
              </a:solidFill>
            </a:endParaRPr>
          </a:p>
        </p:txBody>
      </p:sp>
    </p:spTree>
    <p:extLst>
      <p:ext uri="{BB962C8B-B14F-4D97-AF65-F5344CB8AC3E}">
        <p14:creationId xmlns:p14="http://schemas.microsoft.com/office/powerpoint/2010/main" val="3514538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B77A4-B47B-4FF6-BE71-A5B4A5733511}"/>
              </a:ext>
            </a:extLst>
          </p:cNvPr>
          <p:cNvSpPr>
            <a:spLocks noGrp="1"/>
          </p:cNvSpPr>
          <p:nvPr>
            <p:ph type="title"/>
          </p:nvPr>
        </p:nvSpPr>
        <p:spPr/>
        <p:txBody>
          <a:bodyPr>
            <a:normAutofit/>
          </a:bodyPr>
          <a:lstStyle/>
          <a:p>
            <a:r>
              <a:rPr lang="el-GR" dirty="0"/>
              <a:t>ΑΝΑΠΟΛΗΣΗ: Καλες πρακτικες</a:t>
            </a:r>
            <a:endParaRPr lang="en-GB" sz="2000" dirty="0"/>
          </a:p>
        </p:txBody>
      </p:sp>
      <p:sp>
        <p:nvSpPr>
          <p:cNvPr id="3" name="Content Placeholder 2">
            <a:extLst>
              <a:ext uri="{FF2B5EF4-FFF2-40B4-BE49-F238E27FC236}">
                <a16:creationId xmlns:a16="http://schemas.microsoft.com/office/drawing/2014/main" id="{ABD4121D-BE8C-48F4-B714-01AC21357F6B}"/>
              </a:ext>
            </a:extLst>
          </p:cNvPr>
          <p:cNvSpPr>
            <a:spLocks noGrp="1"/>
          </p:cNvSpPr>
          <p:nvPr>
            <p:ph idx="1"/>
          </p:nvPr>
        </p:nvSpPr>
        <p:spPr/>
        <p:txBody>
          <a:bodyPr>
            <a:normAutofit/>
          </a:bodyPr>
          <a:lstStyle/>
          <a:p>
            <a:pPr marL="342900" indent="-342900">
              <a:buFont typeface="Arial" panose="020B0604020202020204" pitchFamily="34" charset="0"/>
              <a:buChar char="•"/>
            </a:pPr>
            <a:r>
              <a:rPr lang="el-GR" dirty="0"/>
              <a:t>Δώστε στους ανθρώπους </a:t>
            </a:r>
            <a:r>
              <a:rPr lang="el-GR" u="sng" dirty="0"/>
              <a:t>επιλογές</a:t>
            </a:r>
            <a:r>
              <a:rPr lang="el-GR" dirty="0"/>
              <a:t> σχετικά με το τι να αναπολούν</a:t>
            </a:r>
          </a:p>
          <a:p>
            <a:pPr marL="342900" indent="-342900">
              <a:buFont typeface="Arial" panose="020B0604020202020204" pitchFamily="34" charset="0"/>
              <a:buChar char="•"/>
            </a:pPr>
            <a:r>
              <a:rPr lang="el-GR" dirty="0"/>
              <a:t>Ενθαρρύνετέ τους να αναπολούν </a:t>
            </a:r>
            <a:r>
              <a:rPr lang="el-GR" u="sng" dirty="0"/>
              <a:t>όταν θέλουν</a:t>
            </a:r>
          </a:p>
          <a:p>
            <a:pPr marL="342900" indent="-342900">
              <a:buFont typeface="Arial" panose="020B0604020202020204" pitchFamily="34" charset="0"/>
              <a:buChar char="•"/>
            </a:pPr>
            <a:r>
              <a:rPr lang="el-GR" dirty="0"/>
              <a:t>Σεβαστείτε τους </a:t>
            </a:r>
            <a:r>
              <a:rPr lang="el-GR" u="sng" dirty="0"/>
              <a:t>όταν δεν θέλουν</a:t>
            </a:r>
          </a:p>
          <a:p>
            <a:pPr marL="342900" indent="-342900">
              <a:buFont typeface="Arial" panose="020B0604020202020204" pitchFamily="34" charset="0"/>
              <a:buChar char="•"/>
            </a:pPr>
            <a:r>
              <a:rPr lang="el-GR" dirty="0"/>
              <a:t>Μερικοί άνθρωποι μπορεί να επιθυμούν να αφιερώσουν χρόνο στη δημιουργία πραγμάτων σχετικών με τις αναμνήσεις τους, π.χ. καλλιτεχνικό προϊόν</a:t>
            </a:r>
          </a:p>
          <a:p>
            <a:pPr marL="342900" indent="-342900">
              <a:buFont typeface="Arial" panose="020B0604020202020204" pitchFamily="34" charset="0"/>
              <a:buChar char="•"/>
            </a:pPr>
            <a:r>
              <a:rPr lang="el-GR" dirty="0"/>
              <a:t>Άλλοι μπορεί να επιθυμούν να μοιραστούν τις αναμνήσεις τους σε φιλικές ομάδες</a:t>
            </a:r>
          </a:p>
        </p:txBody>
      </p:sp>
      <p:sp>
        <p:nvSpPr>
          <p:cNvPr id="4" name="Slide Number Placeholder 3">
            <a:extLst>
              <a:ext uri="{FF2B5EF4-FFF2-40B4-BE49-F238E27FC236}">
                <a16:creationId xmlns:a16="http://schemas.microsoft.com/office/drawing/2014/main" id="{DE76B33D-A1F8-4248-B08B-14FB6E666564}"/>
              </a:ext>
            </a:extLst>
          </p:cNvPr>
          <p:cNvSpPr>
            <a:spLocks noGrp="1"/>
          </p:cNvSpPr>
          <p:nvPr>
            <p:ph type="sldNum" sz="quarter" idx="12"/>
          </p:nvPr>
        </p:nvSpPr>
        <p:spPr/>
        <p:txBody>
          <a:bodyPr/>
          <a:lstStyle/>
          <a:p>
            <a:fld id="{02BC1E56-CB2E-4B87-AB42-32EA6AB80835}" type="slidenum">
              <a:rPr lang="hu-HU" smtClean="0"/>
              <a:pPr/>
              <a:t>7</a:t>
            </a:fld>
            <a:endParaRPr lang="hu-HU" dirty="0">
              <a:solidFill>
                <a:schemeClr val="tx1"/>
              </a:solidFill>
            </a:endParaRPr>
          </a:p>
        </p:txBody>
      </p:sp>
    </p:spTree>
    <p:extLst>
      <p:ext uri="{BB962C8B-B14F-4D97-AF65-F5344CB8AC3E}">
        <p14:creationId xmlns:p14="http://schemas.microsoft.com/office/powerpoint/2010/main" val="1486787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B77A4-B47B-4FF6-BE71-A5B4A5733511}"/>
              </a:ext>
            </a:extLst>
          </p:cNvPr>
          <p:cNvSpPr>
            <a:spLocks noGrp="1"/>
          </p:cNvSpPr>
          <p:nvPr>
            <p:ph type="title"/>
          </p:nvPr>
        </p:nvSpPr>
        <p:spPr/>
        <p:txBody>
          <a:bodyPr>
            <a:normAutofit/>
          </a:bodyPr>
          <a:lstStyle/>
          <a:p>
            <a:r>
              <a:rPr lang="el-GR" dirty="0"/>
              <a:t>αναποληση</a:t>
            </a:r>
            <a:r>
              <a:rPr lang="en-GB" dirty="0"/>
              <a:t>: </a:t>
            </a:r>
            <a:r>
              <a:rPr lang="el-GR" dirty="0"/>
              <a:t>Καλ</a:t>
            </a:r>
            <a:r>
              <a:rPr lang="en-US" dirty="0"/>
              <a:t>e</a:t>
            </a:r>
            <a:r>
              <a:rPr lang="el-GR" dirty="0"/>
              <a:t>ς πρακτικ</a:t>
            </a:r>
            <a:r>
              <a:rPr lang="en-US" dirty="0"/>
              <a:t>e</a:t>
            </a:r>
            <a:r>
              <a:rPr lang="el-GR" dirty="0"/>
              <a:t>ς</a:t>
            </a:r>
            <a:endParaRPr lang="en-GB" sz="2000" dirty="0"/>
          </a:p>
        </p:txBody>
      </p:sp>
      <p:sp>
        <p:nvSpPr>
          <p:cNvPr id="3" name="Content Placeholder 2">
            <a:extLst>
              <a:ext uri="{FF2B5EF4-FFF2-40B4-BE49-F238E27FC236}">
                <a16:creationId xmlns:a16="http://schemas.microsoft.com/office/drawing/2014/main" id="{ABD4121D-BE8C-48F4-B714-01AC21357F6B}"/>
              </a:ext>
            </a:extLst>
          </p:cNvPr>
          <p:cNvSpPr>
            <a:spLocks noGrp="1"/>
          </p:cNvSpPr>
          <p:nvPr>
            <p:ph idx="1"/>
          </p:nvPr>
        </p:nvSpPr>
        <p:spPr/>
        <p:txBody>
          <a:bodyPr>
            <a:normAutofit/>
          </a:bodyPr>
          <a:lstStyle/>
          <a:p>
            <a:pPr marL="342900" indent="-342900">
              <a:buFont typeface="Arial" panose="020B0604020202020204" pitchFamily="34" charset="0"/>
              <a:buChar char="•"/>
            </a:pPr>
            <a:r>
              <a:rPr lang="el-GR" dirty="0"/>
              <a:t>Οι αναμνήσεις μπορούν να ξεκινήσουν μέσω οποιασδήποτε από τις αισθήσεις (που ονομάζονται ενεργοποιητές μνήμης):</a:t>
            </a:r>
            <a:endParaRPr lang="en-GB" dirty="0"/>
          </a:p>
          <a:p>
            <a:pPr marL="757237" lvl="1" indent="-342900">
              <a:buFont typeface="Arial" panose="020B0604020202020204" pitchFamily="34" charset="0"/>
              <a:buChar char="•"/>
            </a:pPr>
            <a:r>
              <a:rPr lang="el-GR" dirty="0"/>
              <a:t>Εικόνες</a:t>
            </a:r>
          </a:p>
          <a:p>
            <a:pPr marL="757237" lvl="1" indent="-342900">
              <a:buFont typeface="Arial" panose="020B0604020202020204" pitchFamily="34" charset="0"/>
              <a:buChar char="•"/>
            </a:pPr>
            <a:r>
              <a:rPr lang="el-GR" dirty="0"/>
              <a:t>Ήχοι</a:t>
            </a:r>
            <a:endParaRPr lang="en-GB" dirty="0"/>
          </a:p>
          <a:p>
            <a:pPr marL="757237" lvl="1" indent="-342900">
              <a:buFont typeface="Arial" panose="020B0604020202020204" pitchFamily="34" charset="0"/>
              <a:buChar char="•"/>
            </a:pPr>
            <a:r>
              <a:rPr lang="el-GR" dirty="0"/>
              <a:t>Ένα άγγιγμα</a:t>
            </a:r>
          </a:p>
          <a:p>
            <a:pPr marL="757237" lvl="1" indent="-342900">
              <a:buFont typeface="Arial" panose="020B0604020202020204" pitchFamily="34" charset="0"/>
              <a:buChar char="•"/>
            </a:pPr>
            <a:r>
              <a:rPr lang="el-GR" dirty="0"/>
              <a:t>Γεύση</a:t>
            </a:r>
            <a:endParaRPr lang="en-GB" dirty="0"/>
          </a:p>
          <a:p>
            <a:pPr marL="757237" lvl="1" indent="-342900">
              <a:buFont typeface="Arial" panose="020B0604020202020204" pitchFamily="34" charset="0"/>
              <a:buChar char="•"/>
            </a:pPr>
            <a:r>
              <a:rPr lang="el-GR" dirty="0"/>
              <a:t>Μυρωδιά</a:t>
            </a:r>
            <a:r>
              <a:rPr lang="en-GB" dirty="0"/>
              <a:t> </a:t>
            </a:r>
          </a:p>
          <a:p>
            <a:pPr marL="757237" lvl="1" indent="-342900">
              <a:buFont typeface="Arial" panose="020B0604020202020204" pitchFamily="34" charset="0"/>
              <a:buChar char="•"/>
            </a:pPr>
            <a:r>
              <a:rPr lang="el-GR" dirty="0"/>
              <a:t>Κίνηση</a:t>
            </a:r>
            <a:endParaRPr lang="en-GB" dirty="0"/>
          </a:p>
          <a:p>
            <a:pPr marL="342900" indent="-342900">
              <a:buFont typeface="Arial" panose="020B0604020202020204" pitchFamily="34" charset="0"/>
              <a:buChar char="•"/>
            </a:pPr>
            <a:r>
              <a:rPr lang="el-GR" dirty="0"/>
              <a:t>Οι αναπολήσεις μπορούν να σχετίζονται με εμπειρίες από οποιαδήποτε στιγμή της ζωής μας (από περίπου 2-3 ​​ετών!)</a:t>
            </a:r>
          </a:p>
          <a:p>
            <a:pPr marL="342900" indent="-342900">
              <a:buFont typeface="Arial" panose="020B0604020202020204" pitchFamily="34" charset="0"/>
              <a:buChar char="•"/>
            </a:pPr>
            <a:r>
              <a:rPr lang="el-GR" dirty="0"/>
              <a:t>Οι αναπολήσεις μπορούν να αφορούν οποιαδήποτε πτυχή της εμπειρίας ζωής: δουλειά, παιχνίδι, σπίτι, ταξίδια</a:t>
            </a:r>
            <a:endParaRPr lang="en-GB" dirty="0"/>
          </a:p>
        </p:txBody>
      </p:sp>
      <p:sp>
        <p:nvSpPr>
          <p:cNvPr id="4" name="Slide Number Placeholder 3">
            <a:extLst>
              <a:ext uri="{FF2B5EF4-FFF2-40B4-BE49-F238E27FC236}">
                <a16:creationId xmlns:a16="http://schemas.microsoft.com/office/drawing/2014/main" id="{DE76B33D-A1F8-4248-B08B-14FB6E666564}"/>
              </a:ext>
            </a:extLst>
          </p:cNvPr>
          <p:cNvSpPr>
            <a:spLocks noGrp="1"/>
          </p:cNvSpPr>
          <p:nvPr>
            <p:ph type="sldNum" sz="quarter" idx="12"/>
          </p:nvPr>
        </p:nvSpPr>
        <p:spPr/>
        <p:txBody>
          <a:bodyPr/>
          <a:lstStyle/>
          <a:p>
            <a:fld id="{02BC1E56-CB2E-4B87-AB42-32EA6AB80835}" type="slidenum">
              <a:rPr lang="hu-HU" smtClean="0"/>
              <a:pPr/>
              <a:t>8</a:t>
            </a:fld>
            <a:endParaRPr lang="hu-HU" dirty="0">
              <a:solidFill>
                <a:schemeClr val="tx1"/>
              </a:solidFill>
            </a:endParaRPr>
          </a:p>
        </p:txBody>
      </p:sp>
    </p:spTree>
    <p:extLst>
      <p:ext uri="{BB962C8B-B14F-4D97-AF65-F5344CB8AC3E}">
        <p14:creationId xmlns:p14="http://schemas.microsoft.com/office/powerpoint/2010/main" val="1935627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B77A4-B47B-4FF6-BE71-A5B4A5733511}"/>
              </a:ext>
            </a:extLst>
          </p:cNvPr>
          <p:cNvSpPr>
            <a:spLocks noGrp="1"/>
          </p:cNvSpPr>
          <p:nvPr>
            <p:ph type="title"/>
          </p:nvPr>
        </p:nvSpPr>
        <p:spPr/>
        <p:txBody>
          <a:bodyPr>
            <a:normAutofit/>
          </a:bodyPr>
          <a:lstStyle/>
          <a:p>
            <a:r>
              <a:rPr lang="el-GR" dirty="0"/>
              <a:t>αναποληση: Καλ</a:t>
            </a:r>
            <a:r>
              <a:rPr lang="en-GB" dirty="0"/>
              <a:t>e</a:t>
            </a:r>
            <a:r>
              <a:rPr lang="el-GR" dirty="0"/>
              <a:t>ς πρακτικ</a:t>
            </a:r>
            <a:r>
              <a:rPr lang="en-GB" dirty="0"/>
              <a:t>e</a:t>
            </a:r>
            <a:r>
              <a:rPr lang="el-GR" dirty="0"/>
              <a:t>ς</a:t>
            </a:r>
            <a:endParaRPr lang="en-GB" sz="2000" dirty="0"/>
          </a:p>
        </p:txBody>
      </p:sp>
      <p:sp>
        <p:nvSpPr>
          <p:cNvPr id="3" name="Content Placeholder 2">
            <a:extLst>
              <a:ext uri="{FF2B5EF4-FFF2-40B4-BE49-F238E27FC236}">
                <a16:creationId xmlns:a16="http://schemas.microsoft.com/office/drawing/2014/main" id="{ABD4121D-BE8C-48F4-B714-01AC21357F6B}"/>
              </a:ext>
            </a:extLst>
          </p:cNvPr>
          <p:cNvSpPr>
            <a:spLocks noGrp="1"/>
          </p:cNvSpPr>
          <p:nvPr>
            <p:ph idx="1"/>
          </p:nvPr>
        </p:nvSpPr>
        <p:spPr/>
        <p:txBody>
          <a:bodyPr>
            <a:normAutofit/>
          </a:bodyPr>
          <a:lstStyle/>
          <a:p>
            <a:pPr marL="342900" indent="-342900">
              <a:buFont typeface="Arial" panose="020B0604020202020204" pitchFamily="34" charset="0"/>
              <a:buChar char="•"/>
            </a:pPr>
            <a:r>
              <a:rPr lang="el-GR" dirty="0"/>
              <a:t>Η αναπόληση μπορεί να έχει διάφορες συνέπειες:</a:t>
            </a:r>
            <a:endParaRPr lang="en-GB" dirty="0"/>
          </a:p>
          <a:p>
            <a:pPr marL="757237" lvl="1" indent="-342900">
              <a:buFont typeface="Arial" panose="020B0604020202020204" pitchFamily="34" charset="0"/>
              <a:buChar char="•"/>
            </a:pPr>
            <a:r>
              <a:rPr lang="el-GR" dirty="0"/>
              <a:t>Μια αλλαγή διάθεσης</a:t>
            </a:r>
          </a:p>
          <a:p>
            <a:pPr marL="757237" lvl="1" indent="-342900">
              <a:buFont typeface="Arial" panose="020B0604020202020204" pitchFamily="34" charset="0"/>
              <a:buChar char="•"/>
            </a:pPr>
            <a:r>
              <a:rPr lang="el-GR" dirty="0"/>
              <a:t>Ένα νέο τρόπο σκέψης</a:t>
            </a:r>
          </a:p>
          <a:p>
            <a:pPr marL="757237" lvl="1" indent="-342900">
              <a:buFont typeface="Arial" panose="020B0604020202020204" pitchFamily="34" charset="0"/>
              <a:buChar char="•"/>
            </a:pPr>
            <a:r>
              <a:rPr lang="el-GR" dirty="0"/>
              <a:t>Μια στάση απέναντι σε μια σχέση</a:t>
            </a:r>
          </a:p>
          <a:p>
            <a:pPr marL="757237" lvl="1" indent="-342900">
              <a:buFont typeface="Arial" panose="020B0604020202020204" pitchFamily="34" charset="0"/>
              <a:buChar char="•"/>
            </a:pPr>
            <a:r>
              <a:rPr lang="el-GR" dirty="0"/>
              <a:t>Μια επίδραση στο άτομο με το οποίο τη μοιραζόμαστε</a:t>
            </a:r>
          </a:p>
          <a:p>
            <a:pPr marL="757237" lvl="1" indent="-342900">
              <a:buFont typeface="Arial" panose="020B0604020202020204" pitchFamily="34" charset="0"/>
              <a:buChar char="•"/>
            </a:pPr>
            <a:r>
              <a:rPr lang="el-GR" dirty="0"/>
              <a:t>Μια αίσθηση επίτευξης κάποιου στόχου ή σκοπού</a:t>
            </a:r>
          </a:p>
          <a:p>
            <a:pPr marL="757237" lvl="1" indent="-342900">
              <a:buFont typeface="Arial" panose="020B0604020202020204" pitchFamily="34" charset="0"/>
              <a:buChar char="•"/>
            </a:pPr>
            <a:r>
              <a:rPr lang="el-GR" dirty="0"/>
              <a:t>…</a:t>
            </a:r>
            <a:r>
              <a:rPr lang="el-GR" u="sng" dirty="0"/>
              <a:t>ο φροντιστής πρέπει να είναι προετοιμασμένος!</a:t>
            </a:r>
            <a:endParaRPr lang="en-GB" u="sng" dirty="0"/>
          </a:p>
        </p:txBody>
      </p:sp>
      <p:sp>
        <p:nvSpPr>
          <p:cNvPr id="4" name="Slide Number Placeholder 3">
            <a:extLst>
              <a:ext uri="{FF2B5EF4-FFF2-40B4-BE49-F238E27FC236}">
                <a16:creationId xmlns:a16="http://schemas.microsoft.com/office/drawing/2014/main" id="{DE76B33D-A1F8-4248-B08B-14FB6E666564}"/>
              </a:ext>
            </a:extLst>
          </p:cNvPr>
          <p:cNvSpPr>
            <a:spLocks noGrp="1"/>
          </p:cNvSpPr>
          <p:nvPr>
            <p:ph type="sldNum" sz="quarter" idx="12"/>
          </p:nvPr>
        </p:nvSpPr>
        <p:spPr/>
        <p:txBody>
          <a:bodyPr/>
          <a:lstStyle/>
          <a:p>
            <a:fld id="{02BC1E56-CB2E-4B87-AB42-32EA6AB80835}" type="slidenum">
              <a:rPr lang="hu-HU" smtClean="0"/>
              <a:pPr/>
              <a:t>9</a:t>
            </a:fld>
            <a:endParaRPr lang="hu-HU" dirty="0">
              <a:solidFill>
                <a:schemeClr val="tx1"/>
              </a:solidFill>
            </a:endParaRPr>
          </a:p>
        </p:txBody>
      </p:sp>
    </p:spTree>
    <p:extLst>
      <p:ext uri="{BB962C8B-B14F-4D97-AF65-F5344CB8AC3E}">
        <p14:creationId xmlns:p14="http://schemas.microsoft.com/office/powerpoint/2010/main" val="29953289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4be92b41bfaa5196d19e19cfe7274bf14a2fe2"/>
</p:tagLst>
</file>

<file path=ppt/theme/theme1.xml><?xml version="1.0" encoding="utf-8"?>
<a:theme xmlns:a="http://schemas.openxmlformats.org/drawingml/2006/main" name="AISAB">
  <a:themeElements>
    <a:clrScheme name="AISAB">
      <a:dk1>
        <a:srgbClr val="404040"/>
      </a:dk1>
      <a:lt1>
        <a:sysClr val="window" lastClr="FFFFFF"/>
      </a:lt1>
      <a:dk2>
        <a:srgbClr val="767671"/>
      </a:dk2>
      <a:lt2>
        <a:srgbClr val="E7E6E6"/>
      </a:lt2>
      <a:accent1>
        <a:srgbClr val="FFAC06"/>
      </a:accent1>
      <a:accent2>
        <a:srgbClr val="F39019"/>
      </a:accent2>
      <a:accent3>
        <a:srgbClr val="F5D328"/>
      </a:accent3>
      <a:accent4>
        <a:srgbClr val="555663"/>
      </a:accent4>
      <a:accent5>
        <a:srgbClr val="45454F"/>
      </a:accent5>
      <a:accent6>
        <a:srgbClr val="76798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ISAB.potx" id="{C69199D7-3253-43E0-955C-E2B329FAE43D}" vid="{381D6F52-7CE5-4C8B-9148-1189D992C784}"/>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AISAB</Template>
  <TotalTime>201</TotalTime>
  <Words>968</Words>
  <Application>Microsoft Office PowerPoint</Application>
  <PresentationFormat>Widescreen</PresentationFormat>
  <Paragraphs>136</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Century Gothic</vt:lpstr>
      <vt:lpstr>Moon Bold</vt:lpstr>
      <vt:lpstr>Moon Light</vt:lpstr>
      <vt:lpstr>Wingdings</vt:lpstr>
      <vt:lpstr>AISAB</vt:lpstr>
      <vt:lpstr>PowerPoint Presentation</vt:lpstr>
      <vt:lpstr>ΑΝΑΠΟΛΗΣΗ Η αναμνηση των εμπειριων της ζωης </vt:lpstr>
      <vt:lpstr>ΑΝΑΠΟΛΗΣΗ Η αναμνηση των εμπειριων της ζωης </vt:lpstr>
      <vt:lpstr>ΑΝΑΠΟΛΗΣΗ Η αναμνηση των εμπειριων της ζωης </vt:lpstr>
      <vt:lpstr>ΑΝΑΠΟΛΗΣΗ Η αναμνηση των εμπειριων της ζωης </vt:lpstr>
      <vt:lpstr>ΑΝΑΠΟΛΗΣΗ Η αναμνηση των εμπειριων της ζωης </vt:lpstr>
      <vt:lpstr>ΑΝΑΠΟΛΗΣΗ: Καλες πρακτικες</vt:lpstr>
      <vt:lpstr>αναποληση: Καλeς πρακτικeς</vt:lpstr>
      <vt:lpstr>αναποληση: Καλeς πρακτικeς</vt:lpstr>
      <vt:lpstr>αναποληση: Καλeς πρακτικeς</vt:lpstr>
      <vt:lpstr>Αναποληση: Ομαδικες δραστηριοτητες</vt:lpstr>
      <vt:lpstr>Reminiscence: Group activities</vt:lpstr>
      <vt:lpstr>Αναποληση: Ομαδικες δραστηριοτητες</vt:lpstr>
      <vt:lpstr>Αναποληση: Ομαδικες δραστηριοτητες</vt:lpstr>
      <vt:lpstr>Αναποληση: Ομαδικες δραστηριοτητες</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Schober</dc:creator>
  <cp:lastModifiedBy>Andria Hadjicosta</cp:lastModifiedBy>
  <cp:revision>287</cp:revision>
  <dcterms:created xsi:type="dcterms:W3CDTF">2018-06-02T16:08:36Z</dcterms:created>
  <dcterms:modified xsi:type="dcterms:W3CDTF">2023-06-12T11:37:08Z</dcterms:modified>
</cp:coreProperties>
</file>