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2"/>
  </p:notesMasterIdLst>
  <p:handoutMasterIdLst>
    <p:handoutMasterId r:id="rId23"/>
  </p:handoutMasterIdLst>
  <p:sldIdLst>
    <p:sldId id="431" r:id="rId2"/>
    <p:sldId id="41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2" r:id="rId12"/>
    <p:sldId id="425" r:id="rId13"/>
    <p:sldId id="426" r:id="rId14"/>
    <p:sldId id="427" r:id="rId15"/>
    <p:sldId id="423" r:id="rId16"/>
    <p:sldId id="429" r:id="rId17"/>
    <p:sldId id="428" r:id="rId18"/>
    <p:sldId id="424" r:id="rId19"/>
    <p:sldId id="430" r:id="rId20"/>
    <p:sldId id="432" r:id="rId21"/>
  </p:sldIdLst>
  <p:sldSz cx="12192000" cy="6858000"/>
  <p:notesSz cx="6858000" cy="9144000"/>
  <p:custDataLst>
    <p:tags r:id="rId24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7BF"/>
    <a:srgbClr val="2317BF"/>
    <a:srgbClr val="FFC715"/>
    <a:srgbClr val="FFD85B"/>
    <a:srgbClr val="FF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0121"/>
  </p:normalViewPr>
  <p:slideViewPr>
    <p:cSldViewPr snapToGrid="0">
      <p:cViewPr varScale="1">
        <p:scale>
          <a:sx n="66" d="100"/>
          <a:sy n="66" d="100"/>
        </p:scale>
        <p:origin x="6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5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7668D8AD-5A9F-4861-86EB-F3D4BC2E3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8F496FF-1F0D-47B5-B4CF-E2C84B18D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AB22-7AAB-4F70-AC40-C23103677331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2456679-3A17-48A6-BCD8-8621C6D5A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EEF444-F916-4C2A-B12B-C4B82879B8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53097-DA67-4CF8-863A-25AF136F541C}" type="slidenum">
              <a:rPr lang="hu-HU" smtClean="0"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00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6BB6F-9947-4711-9117-308AA3DF2931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10238-43BB-47F5-9AC7-BF7AE9365F4A}" type="slidenum">
              <a:rPr lang="hu-HU" smtClean="0"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98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762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4507DC-DF2D-4B6E-9259-50ECFA265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C98C4D8-44EE-4E84-A7EA-B9991D872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ADDE93-B799-4314-9B6B-1B3D1F5E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EC7597-9F48-4F14-A807-556B09DC4FA1}"/>
              </a:ext>
            </a:extLst>
          </p:cNvPr>
          <p:cNvCxnSpPr>
            <a:cxnSpLocks/>
          </p:cNvCxnSpPr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1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2ED311-0C3B-4971-B1E6-CD904E2A0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3AC9F24-1487-4395-BE3A-1B5C9DE59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B182F8B-9C25-4689-9FBD-8000E33C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0889435A-3024-47F8-AD70-92B52CAAEB44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7ADEFF-7F05-42BA-B301-0102E70F6E89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3">
            <a:extLst>
              <a:ext uri="{FF2B5EF4-FFF2-40B4-BE49-F238E27FC236}">
                <a16:creationId xmlns:a16="http://schemas.microsoft.com/office/drawing/2014/main" id="{BE87A2B8-5E0F-40E2-8013-D903D905F48C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4694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E4593BB-FCB3-4C92-80DE-1D03E2CCCC78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5168AC4-51E4-4592-AE48-EEB975852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84E71F-9E0D-46F7-A274-D8E869A2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67FE18AD-0DEB-4421-8877-09D22BB1520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741C06-4E2F-4374-B0F5-5695C2BA0460}"/>
              </a:ext>
            </a:extLst>
          </p:cNvPr>
          <p:cNvCxnSpPr>
            <a:cxnSpLocks/>
          </p:cNvCxnSpPr>
          <p:nvPr/>
        </p:nvCxnSpPr>
        <p:spPr>
          <a:xfrm flipV="1">
            <a:off x="8724900" y="365125"/>
            <a:ext cx="0" cy="581183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3">
            <a:extLst>
              <a:ext uri="{FF2B5EF4-FFF2-40B4-BE49-F238E27FC236}">
                <a16:creationId xmlns:a16="http://schemas.microsoft.com/office/drawing/2014/main" id="{8F2F5FE9-6080-44FB-AF47-94D01596A264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2692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EC9CCC-0774-4C7E-BF97-28340E629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925C54-846C-4E2B-BB2E-97FEED98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008CC6-3579-47C5-BEE9-733A7287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BC1E56-CB2E-4B87-AB42-32EA6AB80835}" type="slidenum">
              <a:rPr lang="hu-HU" smtClean="0"/>
              <a:pPr/>
              <a:t>‹Nº›</a:t>
            </a:fld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005FA-0218-4FCB-9E62-08D4FCB0BD96}"/>
              </a:ext>
            </a:extLst>
          </p:cNvPr>
          <p:cNvCxnSpPr>
            <a:cxnSpLocks/>
          </p:cNvCxnSpPr>
          <p:nvPr/>
        </p:nvCxnSpPr>
        <p:spPr>
          <a:xfrm>
            <a:off x="838200" y="1425217"/>
            <a:ext cx="10494465" cy="0"/>
          </a:xfrm>
          <a:prstGeom prst="line">
            <a:avLst/>
          </a:prstGeom>
          <a:ln w="38100">
            <a:solidFill>
              <a:srgbClr val="FF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566A620E-F62D-43D6-9153-DF02DCB67FF0}"/>
              </a:ext>
            </a:extLst>
          </p:cNvPr>
          <p:cNvSpPr/>
          <p:nvPr userDrawn="1"/>
        </p:nvSpPr>
        <p:spPr>
          <a:xfrm>
            <a:off x="859335" y="6359054"/>
            <a:ext cx="6807946" cy="35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/>
            <a:r>
              <a:rPr lang="en-US" sz="14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DIGI-AGEING - overcoming loneliness 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73076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9DD8F7-9AC6-4691-9E8E-AC0E3A6E2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FC630BD-DE45-4C68-865E-4908D1C2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AB34BE-90B6-4ED4-AF08-C1B5BB49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AC2FCE-E8C4-4E50-8688-5122E724979D}"/>
              </a:ext>
            </a:extLst>
          </p:cNvPr>
          <p:cNvCxnSpPr>
            <a:cxnSpLocks/>
          </p:cNvCxnSpPr>
          <p:nvPr/>
        </p:nvCxnSpPr>
        <p:spPr>
          <a:xfrm>
            <a:off x="831850" y="4562475"/>
            <a:ext cx="105219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EC361C-39A4-487D-A583-7F10A057C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061A03-E120-4B4C-A1E8-FF42AE293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86BB4E3-69B6-4613-ABD8-A7873B03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98912B0-EADF-48F6-A032-6AE84C29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6CE95A9F-192D-47B9-BF80-CE089EEBB999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F61B88-BAA4-4AE0-95D0-71A3B77DF5E2}"/>
              </a:ext>
            </a:extLst>
          </p:cNvPr>
          <p:cNvCxnSpPr>
            <a:cxnSpLocks/>
          </p:cNvCxnSpPr>
          <p:nvPr/>
        </p:nvCxnSpPr>
        <p:spPr>
          <a:xfrm>
            <a:off x="838200" y="1683094"/>
            <a:ext cx="10515600" cy="75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C557DC67-676E-4457-88FE-03C0A6151D3E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619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2D3256-C530-4232-9B4A-12040B0DD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58654F-FA75-4593-B58F-2040A828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216034D-F5AB-43A6-88AD-33FAE9F3D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B268C-72A3-44A2-BCE2-160AAF9FA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4E65EB5-2F44-4C9E-916D-661EA411B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3F16BB2-6A3B-4502-8C37-6170C500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89FA9800-79D8-43B3-ABC8-7156962D259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D21736-EF84-44EB-8924-63270A8BA0F5}"/>
              </a:ext>
            </a:extLst>
          </p:cNvPr>
          <p:cNvCxnSpPr>
            <a:cxnSpLocks/>
          </p:cNvCxnSpPr>
          <p:nvPr/>
        </p:nvCxnSpPr>
        <p:spPr>
          <a:xfrm>
            <a:off x="839788" y="1681163"/>
            <a:ext cx="1051401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3">
            <a:extLst>
              <a:ext uri="{FF2B5EF4-FFF2-40B4-BE49-F238E27FC236}">
                <a16:creationId xmlns:a16="http://schemas.microsoft.com/office/drawing/2014/main" id="{B5ECF7BB-9FF2-4E1D-9BC0-2EBCA1C9C165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8961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E3535B-6731-4728-9897-3AC971DB8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FE2AB53-AAF0-4C17-9710-9468A41D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61527DB-6835-47CA-ACDA-DA47AFBFD2F7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B91D16-C87E-455A-B62F-893B9CAB90E1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3">
            <a:extLst>
              <a:ext uri="{FF2B5EF4-FFF2-40B4-BE49-F238E27FC236}">
                <a16:creationId xmlns:a16="http://schemas.microsoft.com/office/drawing/2014/main" id="{C387596E-6775-46A9-BE60-68EC03E9491F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2866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15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41771C-85CA-42D7-8240-816F2F992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34C119-B978-49F6-B531-FE25663A6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5D2FA8-A6B3-44FD-97A1-58B8BD8E6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A077BB-50D4-4A72-929C-6FA43225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A3DB2526-4B9A-4089-BB5C-004829279C99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57F895-7D9F-496D-ADB4-4BD9C5869B64}"/>
              </a:ext>
            </a:extLst>
          </p:cNvPr>
          <p:cNvCxnSpPr>
            <a:cxnSpLocks/>
          </p:cNvCxnSpPr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C70F3E79-38AB-42D9-9F9A-BE41E7509E4E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4530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F810AE-708C-46E5-ACCB-EE42EC477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37C3BA7-48A4-4D4F-8AD0-8EF3DB18E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EFBA25A-43A4-4825-876E-67CA8C433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A8E971-34FF-4290-94A3-D78CE6D8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4CC47CF1-243E-48D8-A544-F700CC509FE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F4DBC3-EB56-480E-BBF9-C665CCDD3571}"/>
              </a:ext>
            </a:extLst>
          </p:cNvPr>
          <p:cNvCxnSpPr>
            <a:cxnSpLocks/>
          </p:cNvCxnSpPr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A6CC4214-707C-493E-85D7-4877FF30E296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31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5D3A185-8949-4A5B-8E82-0A73E42B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Klicken Sie zum Hinzufügen eines Titels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C74671-937E-485B-B883-A007DB3E1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91356C-EAFB-4C4C-BB2D-9E0CECA08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85B506E-48CA-4BB4-AE18-8574845C9E67}" type="slidenum">
              <a:rPr lang="hu-HU" smtClean="0"/>
              <a:pPr/>
              <a:t>‹Nº›</a:t>
            </a:fld>
            <a:endParaRPr lang="hu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CC9E4-A150-46E7-847F-A73F5563CB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871" y="355733"/>
            <a:ext cx="1505755" cy="650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392EAE-582C-4CC0-943E-51950D67B3D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45" y="888505"/>
            <a:ext cx="1156855" cy="5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24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20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8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www.umit-tirol.at/" TargetMode="External"/><Relationship Id="rId7" Type="http://schemas.openxmlformats.org/officeDocument/2006/relationships/hyperlink" Target="http://www.mruni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soccaminos.org/" TargetMode="External"/><Relationship Id="rId5" Type="http://schemas.openxmlformats.org/officeDocument/2006/relationships/hyperlink" Target="http://www.materia.com.cy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ucy.ac.cy/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3442706" y="2794906"/>
            <a:ext cx="72200" cy="20419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algn="l">
              <a:lnSpc>
                <a:spcPct val="80000"/>
              </a:lnSpc>
              <a:defRPr sz="32000">
                <a:solidFill>
                  <a:srgbClr val="FFFFFF"/>
                </a:solidFill>
                <a:latin typeface="Moon Light"/>
                <a:ea typeface="Moon Light"/>
                <a:cs typeface="Moon Light"/>
                <a:sym typeface="Moon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6000" dirty="0"/>
          </a:p>
        </p:txBody>
      </p:sp>
      <p:sp>
        <p:nvSpPr>
          <p:cNvPr id="14" name="Shape 16"/>
          <p:cNvSpPr/>
          <p:nvPr/>
        </p:nvSpPr>
        <p:spPr>
          <a:xfrm>
            <a:off x="0" y="3182726"/>
            <a:ext cx="12192000" cy="1101914"/>
          </a:xfrm>
          <a:prstGeom prst="rect">
            <a:avLst/>
          </a:prstGeom>
          <a:solidFill>
            <a:srgbClr val="F0CF2C"/>
          </a:solidFill>
          <a:ln w="12700">
            <a:miter lim="400000"/>
          </a:ln>
        </p:spPr>
        <p:txBody>
          <a:bodyPr lIns="0" tIns="0" rIns="0" bIns="0" anchor="ctr" anchorCtr="1"/>
          <a:lstStyle/>
          <a:p>
            <a:pPr lvl="0">
              <a:lnSpc>
                <a:spcPct val="80000"/>
              </a:lnSpc>
              <a:defRPr sz="2700">
                <a:solidFill>
                  <a:srgbClr val="FFFFFF"/>
                </a:solidFill>
                <a:latin typeface="Moon Bold"/>
                <a:ea typeface="Moon Bold"/>
                <a:cs typeface="Moon Bold"/>
                <a:sym typeface="Moon Bold"/>
              </a:defRPr>
            </a:pPr>
            <a:endParaRPr sz="1350">
              <a:noFill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7035699-213E-4774-8672-037ABCA7E37E}"/>
              </a:ext>
            </a:extLst>
          </p:cNvPr>
          <p:cNvSpPr/>
          <p:nvPr/>
        </p:nvSpPr>
        <p:spPr>
          <a:xfrm>
            <a:off x="4898340" y="4377065"/>
            <a:ext cx="7293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Actividades</a:t>
            </a:r>
            <a:r>
              <a:rPr lang="en-GB" sz="40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de </a:t>
            </a:r>
            <a:r>
              <a:rPr lang="en-GB" sz="40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formación</a:t>
            </a:r>
            <a:endParaRPr lang="en-GB" sz="40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en-GB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63A965-ED6D-4240-8605-822EC256CB42}"/>
              </a:ext>
            </a:extLst>
          </p:cNvPr>
          <p:cNvSpPr/>
          <p:nvPr/>
        </p:nvSpPr>
        <p:spPr>
          <a:xfrm>
            <a:off x="4232786" y="3309992"/>
            <a:ext cx="7790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4800" b="1" dirty="0">
                <a:solidFill>
                  <a:schemeClr val="bg1"/>
                </a:solidFill>
                <a:latin typeface="+mj-lt"/>
              </a:rPr>
              <a:t>Reminiscencia</a:t>
            </a:r>
            <a:endParaRPr lang="hu-HU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9F82BBA-02C1-0019-8F30-1C26C9B21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2" y="479828"/>
            <a:ext cx="4828828" cy="2145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54C06D-E792-B250-B402-CB5B1CE26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65" y="144379"/>
            <a:ext cx="2142646" cy="1514917"/>
          </a:xfrm>
          <a:prstGeom prst="rect">
            <a:avLst/>
          </a:prstGeom>
        </p:spPr>
      </p:pic>
      <p:pic>
        <p:nvPicPr>
          <p:cNvPr id="5" name="image05.png">
            <a:extLst>
              <a:ext uri="{FF2B5EF4-FFF2-40B4-BE49-F238E27FC236}">
                <a16:creationId xmlns:a16="http://schemas.microsoft.com/office/drawing/2014/main" id="{76B68752-ACC2-695D-AAEA-A5F93084FF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495" y="6187389"/>
            <a:ext cx="1769110" cy="370777"/>
          </a:xfrm>
          <a:prstGeom prst="rect">
            <a:avLst/>
          </a:prstGeom>
          <a:ln/>
        </p:spPr>
      </p:pic>
      <p:sp>
        <p:nvSpPr>
          <p:cNvPr id="7" name="Fußzeilenplatzhalter 13">
            <a:extLst>
              <a:ext uri="{FF2B5EF4-FFF2-40B4-BE49-F238E27FC236}">
                <a16:creationId xmlns:a16="http://schemas.microsoft.com/office/drawing/2014/main" id="{7C7E19E9-8536-1D8C-12C0-8CDF55629118}"/>
              </a:ext>
            </a:extLst>
          </p:cNvPr>
          <p:cNvSpPr txBox="1">
            <a:spLocks/>
          </p:cNvSpPr>
          <p:nvPr/>
        </p:nvSpPr>
        <p:spPr>
          <a:xfrm>
            <a:off x="2195605" y="6085799"/>
            <a:ext cx="9616869" cy="614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</a:rPr>
              <a:t>El </a:t>
            </a:r>
            <a:r>
              <a:rPr lang="es-ES" dirty="0">
                <a:solidFill>
                  <a:schemeClr val="tx1"/>
                </a:solidFill>
              </a:rPr>
              <a:t>apoyo de la Comisión Europea a la elaboración de esta publicación no constituye una aprobación de su contenido, que refleja únicamente las opiniones de los autores, y la Comisión no se hace responsable del uso que pueda hacerse de la información contenida en ella. 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REMINISCENCIA: BUENAS PRÁCTICAS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Expresar una reminiscencia: a través de cualquier tipo de expresión creativa, por ejemplo</a:t>
            </a:r>
            <a:r>
              <a:rPr lang="en-GB" dirty="0"/>
              <a:t>: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Conversación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Discursos</a:t>
            </a:r>
            <a:r>
              <a:rPr lang="en-GB" dirty="0"/>
              <a:t> </a:t>
            </a:r>
            <a:r>
              <a:rPr lang="en-GB" dirty="0" err="1"/>
              <a:t>públicos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Memorias</a:t>
            </a:r>
            <a:r>
              <a:rPr lang="en-GB" dirty="0"/>
              <a:t> </a:t>
            </a:r>
            <a:r>
              <a:rPr lang="en-GB" dirty="0" err="1"/>
              <a:t>escritas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Poesía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/>
              <a:t>Pintura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Escultura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Artesanía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/>
              <a:t>Música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Mímica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/>
              <a:t>Teatro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/>
              <a:t>Danza</a:t>
            </a:r>
            <a:endParaRPr lang="en-GB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10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7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REMINISCENCIA: ACTIVIDADES EN GRUPO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Actividad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grupo</a:t>
            </a:r>
            <a:r>
              <a:rPr lang="en-GB" dirty="0"/>
              <a:t> 1: </a:t>
            </a:r>
            <a:r>
              <a:rPr lang="en-GB" dirty="0" err="1"/>
              <a:t>Observar</a:t>
            </a:r>
            <a:r>
              <a:rPr lang="en-GB" dirty="0"/>
              <a:t> </a:t>
            </a:r>
            <a:r>
              <a:rPr lang="en-GB" dirty="0" err="1"/>
              <a:t>postales</a:t>
            </a:r>
            <a:r>
              <a:rPr lang="en-GB" dirty="0"/>
              <a:t>, </a:t>
            </a:r>
            <a:r>
              <a:rPr lang="en-GB" dirty="0" err="1"/>
              <a:t>fotografías</a:t>
            </a:r>
            <a:r>
              <a:rPr lang="en-GB" dirty="0"/>
              <a:t> o </a:t>
            </a:r>
            <a:r>
              <a:rPr lang="en-GB" dirty="0" err="1"/>
              <a:t>imágenes</a:t>
            </a:r>
            <a:r>
              <a:rPr lang="en-GB" dirty="0"/>
              <a:t> </a:t>
            </a:r>
            <a:r>
              <a:rPr lang="en-GB" dirty="0" err="1"/>
              <a:t>seleccionadas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11</a:t>
            </a:fld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9F840-B3DC-47E2-93EC-8E514F42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7566"/>
            <a:ext cx="12192000" cy="47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6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Reminiscence: ACTIVIDADES EN GRUPO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Group Activity 2: Looking at postcards, photographs or selected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12</a:t>
            </a:fld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7CE5ED-A48E-4CD0-B877-0184DAF2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58" y="129730"/>
            <a:ext cx="10722342" cy="67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8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REMINISCENCIA: ACTIVIDADES EN GRUPO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Group Activity 2: Looking at postcards, photographs or selected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13</a:t>
            </a:fld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87C87-E5EF-48A2-A85D-34CF42435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861"/>
            <a:ext cx="12192000" cy="46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REMINISCENCIA: ACTIVIDADES EN GRUPO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14</a:t>
            </a:fld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FA00E-AAE3-4612-B90D-C3A4AFF55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0316"/>
            <a:ext cx="12192000" cy="37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7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REMINISCENCIA: ACTIVIDADES EN GRUPO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Actividad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grupo</a:t>
            </a:r>
            <a:r>
              <a:rPr lang="en-GB" dirty="0"/>
              <a:t> 1: </a:t>
            </a:r>
            <a:r>
              <a:rPr lang="en-GB" dirty="0" err="1"/>
              <a:t>Observar</a:t>
            </a:r>
            <a:r>
              <a:rPr lang="en-GB" dirty="0"/>
              <a:t> </a:t>
            </a:r>
            <a:r>
              <a:rPr lang="en-GB" dirty="0" err="1"/>
              <a:t>postales</a:t>
            </a:r>
            <a:r>
              <a:rPr lang="en-GB" dirty="0"/>
              <a:t>, </a:t>
            </a:r>
            <a:r>
              <a:rPr lang="en-GB" dirty="0" err="1"/>
              <a:t>fotografías</a:t>
            </a:r>
            <a:r>
              <a:rPr lang="en-GB" dirty="0"/>
              <a:t> o </a:t>
            </a:r>
            <a:r>
              <a:rPr lang="en-GB" dirty="0" err="1"/>
              <a:t>imágenes</a:t>
            </a:r>
            <a:r>
              <a:rPr lang="en-GB" dirty="0"/>
              <a:t> </a:t>
            </a:r>
            <a:r>
              <a:rPr lang="en-GB" dirty="0" err="1"/>
              <a:t>seleccionadas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Hacer</a:t>
            </a:r>
            <a:r>
              <a:rPr lang="en-GB" dirty="0"/>
              <a:t> </a:t>
            </a:r>
            <a:r>
              <a:rPr lang="en-GB" dirty="0" err="1"/>
              <a:t>grupos</a:t>
            </a:r>
            <a:r>
              <a:rPr lang="en-GB" dirty="0"/>
              <a:t> de 5 personas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Echar</a:t>
            </a:r>
            <a:r>
              <a:rPr lang="en-GB" dirty="0"/>
              <a:t> un </a:t>
            </a:r>
            <a:r>
              <a:rPr lang="en-GB" dirty="0" err="1"/>
              <a:t>buen</a:t>
            </a:r>
            <a:r>
              <a:rPr lang="en-GB" dirty="0"/>
              <a:t> </a:t>
            </a:r>
            <a:r>
              <a:rPr lang="en-GB" dirty="0" err="1"/>
              <a:t>vistazo</a:t>
            </a:r>
            <a:r>
              <a:rPr lang="en-GB" dirty="0"/>
              <a:t> a </a:t>
            </a:r>
            <a:r>
              <a:rPr lang="en-GB" dirty="0" err="1"/>
              <a:t>todas</a:t>
            </a:r>
            <a:r>
              <a:rPr lang="en-GB" dirty="0"/>
              <a:t> las </a:t>
            </a:r>
            <a:r>
              <a:rPr lang="en-GB" dirty="0" err="1"/>
              <a:t>imágenes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miembro</a:t>
            </a:r>
            <a:r>
              <a:rPr lang="en-GB" dirty="0"/>
              <a:t> del </a:t>
            </a:r>
            <a:r>
              <a:rPr lang="en-GB" dirty="0" err="1"/>
              <a:t>grupo</a:t>
            </a:r>
            <a:r>
              <a:rPr lang="en-GB" dirty="0"/>
              <a:t>,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turnos</a:t>
            </a:r>
            <a:r>
              <a:rPr lang="en-GB" dirty="0"/>
              <a:t>: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Seleccionar</a:t>
            </a:r>
            <a:r>
              <a:rPr lang="en-GB" dirty="0"/>
              <a:t> dos </a:t>
            </a:r>
            <a:r>
              <a:rPr lang="en-GB" dirty="0" err="1"/>
              <a:t>imágenes</a:t>
            </a:r>
            <a:r>
              <a:rPr lang="en-GB" dirty="0"/>
              <a:t> que le </a:t>
            </a:r>
            <a:r>
              <a:rPr lang="en-GB" dirty="0" err="1"/>
              <a:t>interesen</a:t>
            </a:r>
            <a:r>
              <a:rPr lang="en-GB" dirty="0"/>
              <a:t> o le </a:t>
            </a:r>
            <a:r>
              <a:rPr lang="en-GB" dirty="0" err="1"/>
              <a:t>llamen</a:t>
            </a:r>
            <a:r>
              <a:rPr lang="en-GB" dirty="0"/>
              <a:t> la </a:t>
            </a:r>
            <a:r>
              <a:rPr lang="en-GB" dirty="0" err="1"/>
              <a:t>atención</a:t>
            </a:r>
            <a:r>
              <a:rPr lang="en-GB" dirty="0"/>
              <a:t> </a:t>
            </a:r>
            <a:r>
              <a:rPr lang="en-GB" dirty="0" err="1"/>
              <a:t>especialmente</a:t>
            </a:r>
            <a:r>
              <a:rPr lang="en-GB" dirty="0"/>
              <a:t>: </a:t>
            </a:r>
            <a:r>
              <a:rPr lang="en-GB" dirty="0" err="1"/>
              <a:t>puede</a:t>
            </a:r>
            <a:r>
              <a:rPr lang="en-GB" dirty="0"/>
              <a:t> ser un </a:t>
            </a:r>
            <a:r>
              <a:rPr lang="en-GB" dirty="0" err="1"/>
              <a:t>recuerdo</a:t>
            </a:r>
            <a:r>
              <a:rPr lang="en-GB" dirty="0"/>
              <a:t> </a:t>
            </a:r>
            <a:r>
              <a:rPr lang="en-GB" dirty="0" err="1"/>
              <a:t>asociado</a:t>
            </a:r>
            <a:r>
              <a:rPr lang="en-GB" dirty="0"/>
              <a:t> a </a:t>
            </a:r>
            <a:r>
              <a:rPr lang="en-GB" dirty="0" err="1"/>
              <a:t>ellas</a:t>
            </a:r>
            <a:r>
              <a:rPr lang="en-GB" dirty="0"/>
              <a:t> o </a:t>
            </a:r>
            <a:r>
              <a:rPr lang="en-GB" dirty="0" err="1"/>
              <a:t>podría</a:t>
            </a:r>
            <a:r>
              <a:rPr lang="en-GB" dirty="0"/>
              <a:t> ser </a:t>
            </a:r>
            <a:r>
              <a:rPr lang="en-GB" dirty="0" err="1"/>
              <a:t>cualquier</a:t>
            </a:r>
            <a:r>
              <a:rPr lang="en-GB" dirty="0"/>
              <a:t> </a:t>
            </a:r>
            <a:r>
              <a:rPr lang="en-GB" dirty="0" err="1"/>
              <a:t>otra</a:t>
            </a:r>
            <a:r>
              <a:rPr lang="en-GB" dirty="0"/>
              <a:t> </a:t>
            </a:r>
            <a:r>
              <a:rPr lang="en-GB" dirty="0" err="1"/>
              <a:t>cosa</a:t>
            </a:r>
            <a:r>
              <a:rPr lang="en-GB" dirty="0"/>
              <a:t> que </a:t>
            </a:r>
            <a:r>
              <a:rPr lang="en-GB" dirty="0" err="1"/>
              <a:t>encuentre</a:t>
            </a:r>
            <a:r>
              <a:rPr lang="en-GB" dirty="0"/>
              <a:t> </a:t>
            </a:r>
            <a:r>
              <a:rPr lang="en-GB" dirty="0" err="1"/>
              <a:t>interesante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Contarle</a:t>
            </a:r>
            <a:r>
              <a:rPr lang="en-GB" dirty="0"/>
              <a:t> al </a:t>
            </a:r>
            <a:r>
              <a:rPr lang="en-GB" dirty="0" err="1"/>
              <a:t>grupo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qué</a:t>
            </a:r>
            <a:r>
              <a:rPr lang="en-GB" dirty="0"/>
              <a:t> se ha </a:t>
            </a:r>
            <a:r>
              <a:rPr lang="en-GB" dirty="0" err="1"/>
              <a:t>hecho</a:t>
            </a:r>
            <a:r>
              <a:rPr lang="en-GB" dirty="0"/>
              <a:t> </a:t>
            </a:r>
            <a:r>
              <a:rPr lang="en-GB" dirty="0" err="1"/>
              <a:t>esa</a:t>
            </a:r>
            <a:r>
              <a:rPr lang="en-GB" dirty="0"/>
              <a:t> </a:t>
            </a:r>
            <a:r>
              <a:rPr lang="en-GB" dirty="0" err="1"/>
              <a:t>elección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15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9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REMINISCENCIA: ACTIVIDADES EN GRUPO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Actividad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grupo</a:t>
            </a:r>
            <a:r>
              <a:rPr lang="en-GB" dirty="0"/>
              <a:t> 1: </a:t>
            </a:r>
            <a:r>
              <a:rPr lang="en-GB" dirty="0" err="1"/>
              <a:t>resultados</a:t>
            </a:r>
            <a:r>
              <a:rPr lang="en-GB" dirty="0"/>
              <a:t> 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s-ES" dirty="0"/>
              <a:t>¿Qué ha descubierto sobre las personas del grupo a partir de la información que han compartido?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s-ES" dirty="0"/>
              <a:t>¿Qué vínculos se han establecido entre los distintos miembros del grupo?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s-ES" dirty="0"/>
              <a:t>¿Han compartido algún lugar o interés en común?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s-ES" dirty="0"/>
              <a:t>¿Qué le ha gustado de este ejercicio? 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s-ES" dirty="0"/>
              <a:t>¿Qué ha aprendido de él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16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0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REMINISCENCIA: ACTIVIDADES EN GRUPO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Actividad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grupo</a:t>
            </a:r>
            <a:r>
              <a:rPr lang="en-GB" dirty="0"/>
              <a:t> 2: </a:t>
            </a:r>
            <a:r>
              <a:rPr lang="en-GB" dirty="0" err="1"/>
              <a:t>Reminiscencia</a:t>
            </a:r>
            <a:r>
              <a:rPr lang="en-GB" dirty="0"/>
              <a:t> </a:t>
            </a:r>
            <a:r>
              <a:rPr lang="en-GB" dirty="0" err="1"/>
              <a:t>privada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Hacer</a:t>
            </a:r>
            <a:r>
              <a:rPr lang="en-GB" dirty="0"/>
              <a:t> </a:t>
            </a:r>
            <a:r>
              <a:rPr lang="en-GB" dirty="0" err="1"/>
              <a:t>grupos</a:t>
            </a:r>
            <a:r>
              <a:rPr lang="en-GB" dirty="0"/>
              <a:t> de 2 personas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Escoger un tema para hablar con la otra persona de la pareja (cada persona por turnos durante unos 3 minutos)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17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1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REMINISCENCIA: ACTIVIDADES EN GRUPO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Un lugar que le haya gustado visitar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Su pieza musical favorita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Algo agradable que haya hecho recientemente (un buen paseo, una buena comida, un programa de televisión interesante, una salida nocturna)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Una ocasión especialmente memorable y agradable de cualquier época de la vida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Su primer trabajo remunerado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Un viaje interesante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Un/a maestro/a de la escuela que respetara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Un logro de algún tipo (un certificado, un premio, el permiso de conducir, una entrevista de trabajo con éxito)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Un juego con el que haya disfrutado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Sus películas o estrellas de cine favoritas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18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1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REMINISCENCIA: ACTIVIDADES EN GRUPO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Actividad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grupo</a:t>
            </a:r>
            <a:r>
              <a:rPr lang="en-GB" dirty="0"/>
              <a:t> 2: </a:t>
            </a:r>
            <a:r>
              <a:rPr lang="en-GB" dirty="0" err="1"/>
              <a:t>resultados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s-ES" dirty="0"/>
              <a:t>¿En qué se ha diferenciado el intercambio individual del intercambio en grupo?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s-ES" dirty="0"/>
              <a:t>¿Cómo ha afectado a la forma de recordar?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s-ES" dirty="0"/>
              <a:t>¿Qué se ha compartido durante el intercambio individual?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s-ES" dirty="0"/>
              <a:t>¿En qué sentido ha sido un intercambio mutuo?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19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8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</a:t>
            </a:r>
            <a:br>
              <a:rPr lang="en-GB" dirty="0"/>
            </a:br>
            <a:r>
              <a:rPr lang="en-GB" sz="2000" dirty="0"/>
              <a:t>EL RECUERDO DE LAS EXPERIENCIAS VITALES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Valiosa</a:t>
            </a:r>
            <a:r>
              <a:rPr lang="en-GB" dirty="0"/>
              <a:t>, </a:t>
            </a:r>
            <a:r>
              <a:rPr lang="en-GB" dirty="0" err="1"/>
              <a:t>pues</a:t>
            </a:r>
            <a:r>
              <a:rPr lang="en-GB" dirty="0"/>
              <a:t> </a:t>
            </a:r>
            <a:r>
              <a:rPr lang="en-GB" dirty="0" err="1"/>
              <a:t>puede</a:t>
            </a:r>
            <a:r>
              <a:rPr lang="en-GB" dirty="0"/>
              <a:t> </a:t>
            </a:r>
            <a:r>
              <a:rPr lang="en-GB" dirty="0" err="1"/>
              <a:t>llevar</a:t>
            </a:r>
            <a:r>
              <a:rPr lang="en-GB" dirty="0"/>
              <a:t> a </a:t>
            </a:r>
            <a:r>
              <a:rPr lang="en-GB" i="1" u="sng" dirty="0" err="1"/>
              <a:t>muchos</a:t>
            </a:r>
            <a:r>
              <a:rPr lang="en-GB" i="1" u="sng" dirty="0"/>
              <a:t> </a:t>
            </a:r>
            <a:r>
              <a:rPr lang="en-GB" i="1" u="sng" dirty="0" err="1"/>
              <a:t>tipos</a:t>
            </a:r>
            <a:r>
              <a:rPr lang="en-GB" i="1" u="sng" dirty="0"/>
              <a:t> </a:t>
            </a:r>
            <a:r>
              <a:rPr lang="en-GB" i="1" u="sng" dirty="0" err="1"/>
              <a:t>diferentes</a:t>
            </a:r>
            <a:r>
              <a:rPr lang="en-GB" i="1" u="sng" dirty="0"/>
              <a:t> de </a:t>
            </a:r>
            <a:r>
              <a:rPr lang="en-GB" i="1" u="sng" dirty="0" err="1"/>
              <a:t>actividades</a:t>
            </a:r>
            <a:r>
              <a:rPr lang="en-GB" i="1" u="sng" dirty="0"/>
              <a:t> </a:t>
            </a:r>
            <a:r>
              <a:rPr lang="en-GB" i="1" u="sng" dirty="0" err="1"/>
              <a:t>positivas</a:t>
            </a:r>
            <a:r>
              <a:rPr lang="en-GB" i="1" u="sng" dirty="0"/>
              <a:t> </a:t>
            </a:r>
            <a:r>
              <a:rPr lang="en-GB" i="1" u="sng" dirty="0" err="1"/>
              <a:t>en</a:t>
            </a:r>
            <a:r>
              <a:rPr lang="en-GB" i="1" u="sng" dirty="0"/>
              <a:t> las que </a:t>
            </a:r>
            <a:r>
              <a:rPr lang="en-GB" i="1" u="sng" dirty="0" err="1"/>
              <a:t>participar</a:t>
            </a:r>
            <a:endParaRPr lang="en-GB" i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actividades</a:t>
            </a:r>
            <a:r>
              <a:rPr lang="en-GB" dirty="0"/>
              <a:t> </a:t>
            </a:r>
            <a:r>
              <a:rPr lang="en-GB" dirty="0" err="1"/>
              <a:t>pueden</a:t>
            </a:r>
            <a:r>
              <a:rPr lang="en-GB" dirty="0"/>
              <a:t> </a:t>
            </a:r>
            <a:r>
              <a:rPr lang="en-GB" dirty="0" err="1"/>
              <a:t>satisfacer</a:t>
            </a:r>
            <a:r>
              <a:rPr lang="en-GB" dirty="0"/>
              <a:t> </a:t>
            </a:r>
            <a:r>
              <a:rPr lang="en-GB" dirty="0" err="1"/>
              <a:t>necesidades</a:t>
            </a:r>
            <a:r>
              <a:rPr lang="en-GB" dirty="0"/>
              <a:t> </a:t>
            </a:r>
            <a:r>
              <a:rPr lang="en-GB" dirty="0" err="1"/>
              <a:t>personales</a:t>
            </a:r>
            <a:r>
              <a:rPr lang="en-GB" dirty="0"/>
              <a:t> y </a:t>
            </a:r>
            <a:r>
              <a:rPr lang="en-GB" dirty="0" err="1"/>
              <a:t>sociales</a:t>
            </a:r>
            <a:r>
              <a:rPr lang="en-GB" dirty="0"/>
              <a:t> </a:t>
            </a:r>
            <a:r>
              <a:rPr lang="en-GB" dirty="0" err="1"/>
              <a:t>importantes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También</a:t>
            </a:r>
            <a:r>
              <a:rPr lang="en-GB" dirty="0"/>
              <a:t> </a:t>
            </a:r>
            <a:r>
              <a:rPr lang="en-GB" dirty="0" err="1"/>
              <a:t>pueden</a:t>
            </a:r>
            <a:r>
              <a:rPr lang="en-GB" dirty="0"/>
              <a:t> </a:t>
            </a:r>
            <a:r>
              <a:rPr lang="en-GB" dirty="0" err="1"/>
              <a:t>dar</a:t>
            </a:r>
            <a:r>
              <a:rPr lang="en-GB" dirty="0"/>
              <a:t> la </a:t>
            </a:r>
            <a:r>
              <a:rPr lang="en-GB" dirty="0" err="1"/>
              <a:t>oportunidad</a:t>
            </a:r>
            <a:r>
              <a:rPr lang="en-GB" dirty="0"/>
              <a:t> a </a:t>
            </a:r>
            <a:r>
              <a:rPr lang="en-GB" dirty="0" err="1"/>
              <a:t>pacientes</a:t>
            </a:r>
            <a:r>
              <a:rPr lang="en-GB" dirty="0"/>
              <a:t> de </a:t>
            </a:r>
            <a:r>
              <a:rPr lang="en-GB" dirty="0" err="1"/>
              <a:t>hacer</a:t>
            </a:r>
            <a:r>
              <a:rPr lang="en-GB" dirty="0"/>
              <a:t> </a:t>
            </a:r>
            <a:r>
              <a:rPr lang="en-GB" dirty="0" err="1"/>
              <a:t>contribuciones</a:t>
            </a:r>
            <a:r>
              <a:rPr lang="en-GB" dirty="0"/>
              <a:t> </a:t>
            </a:r>
            <a:r>
              <a:rPr lang="en-GB" dirty="0" err="1"/>
              <a:t>positivas</a:t>
            </a:r>
            <a:r>
              <a:rPr lang="en-GB" dirty="0"/>
              <a:t> para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bienestar</a:t>
            </a:r>
            <a:r>
              <a:rPr lang="en-GB" dirty="0"/>
              <a:t> de </a:t>
            </a:r>
            <a:r>
              <a:rPr lang="en-GB" dirty="0" err="1"/>
              <a:t>otras</a:t>
            </a:r>
            <a:r>
              <a:rPr lang="en-GB" dirty="0"/>
              <a:t> personas a </a:t>
            </a:r>
            <a:r>
              <a:rPr lang="en-GB" dirty="0" err="1"/>
              <a:t>través</a:t>
            </a:r>
            <a:r>
              <a:rPr lang="en-GB" dirty="0"/>
              <a:t> del </a:t>
            </a:r>
            <a:r>
              <a:rPr lang="en-GB" dirty="0" err="1"/>
              <a:t>intercambio</a:t>
            </a:r>
            <a:r>
              <a:rPr lang="en-GB" dirty="0"/>
              <a:t> de </a:t>
            </a:r>
            <a:r>
              <a:rPr lang="en-GB" dirty="0" err="1"/>
              <a:t>recuerdos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r>
              <a:rPr lang="en-GB" sz="1800" dirty="0"/>
              <a:t>Del </a:t>
            </a:r>
            <a:r>
              <a:rPr lang="en-GB" sz="1800" dirty="0" err="1"/>
              <a:t>libro</a:t>
            </a:r>
            <a:r>
              <a:rPr lang="en-GB" sz="1800" dirty="0"/>
              <a:t>: </a:t>
            </a:r>
            <a:r>
              <a:rPr lang="en-GB" sz="1800" i="1" dirty="0"/>
              <a:t>The Reminiscence Activities Training Manual: A Step by Step Guide</a:t>
            </a:r>
            <a:r>
              <a:rPr lang="en-GB" sz="1800" dirty="0"/>
              <a:t>, de Bernie </a:t>
            </a:r>
            <a:r>
              <a:rPr lang="en-GB" sz="1800" dirty="0" err="1"/>
              <a:t>Arigho</a:t>
            </a:r>
            <a:r>
              <a:rPr lang="en-GB" sz="1800" dirty="0"/>
              <a:t> (The Daily Sparkle)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2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2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D41386D2-6C20-4A09-940C-B6A8F2592970}"/>
              </a:ext>
            </a:extLst>
          </p:cNvPr>
          <p:cNvSpPr/>
          <p:nvPr/>
        </p:nvSpPr>
        <p:spPr>
          <a:xfrm>
            <a:off x="-130615" y="0"/>
            <a:ext cx="4050793" cy="6858000"/>
          </a:xfrm>
          <a:prstGeom prst="rect">
            <a:avLst/>
          </a:prstGeom>
          <a:solidFill>
            <a:srgbClr val="F0CF2C"/>
          </a:solidFill>
          <a:ln w="12700">
            <a:solidFill>
              <a:srgbClr val="FFC715"/>
            </a:solidFill>
            <a:miter lim="400000"/>
          </a:ln>
        </p:spPr>
        <p:txBody>
          <a:bodyPr lIns="45719" rIns="45719"/>
          <a:lstStyle/>
          <a:p>
            <a:endParaRPr sz="5000"/>
          </a:p>
        </p:txBody>
      </p:sp>
      <p:sp>
        <p:nvSpPr>
          <p:cNvPr id="24" name="Textfeld 5">
            <a:extLst>
              <a:ext uri="{FF2B5EF4-FFF2-40B4-BE49-F238E27FC236}">
                <a16:creationId xmlns:a16="http://schemas.microsoft.com/office/drawing/2014/main" id="{7CF01B74-4B2F-4483-926C-A453BCF07BB1}"/>
              </a:ext>
            </a:extLst>
          </p:cNvPr>
          <p:cNvSpPr txBox="1"/>
          <p:nvPr/>
        </p:nvSpPr>
        <p:spPr>
          <a:xfrm>
            <a:off x="289068" y="224174"/>
            <a:ext cx="3285993" cy="66338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DIGI-AGEING </a:t>
            </a:r>
            <a:r>
              <a:rPr lang="en-GB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overcoming loneliness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N.º DE PROYECTO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2020-1-AT01-KA202-078084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Acción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Clave 2.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Asociaciones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estratégicas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Erasmus+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 INICIO 	       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01-10-2020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DURACIÓN	        34 meses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 COORDINADORA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Hafelekar Unternehmensberatung 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Schober GmbH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www.hafelekar.at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s-E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ORGANIZACIONES SOCIAS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UMIT GmbH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www.umit-tirol.at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Cyprus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www.ucy.ac.cy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AGECARE (CYPRUS) LTD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www.materia.com.cy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de-A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Consulenza Direzionale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 Paolo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Zaramella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Asociación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Caminos                                                           </a:t>
            </a:r>
            <a:r>
              <a:rPr lang="en-US" sz="1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www.asoccaminos.org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Mykolas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Romerio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Universitetas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www.mruni.eu</a:t>
            </a:r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endParaRPr lang="de-AT" sz="10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b="1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PAÍSES PARTICIPANTES</a:t>
            </a:r>
          </a:p>
          <a:p>
            <a:r>
              <a:rPr lang="en-US" sz="10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/ CY / IT / ES / LT</a:t>
            </a:r>
            <a:endParaRPr lang="de-AT" sz="10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B87D1B-7872-78E2-2D2E-D8559ED02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61" y="120989"/>
            <a:ext cx="7636625" cy="5793971"/>
          </a:xfrm>
          <a:prstGeom prst="rect">
            <a:avLst/>
          </a:prstGeom>
        </p:spPr>
      </p:pic>
      <p:pic>
        <p:nvPicPr>
          <p:cNvPr id="2" name="image05.png">
            <a:extLst>
              <a:ext uri="{FF2B5EF4-FFF2-40B4-BE49-F238E27FC236}">
                <a16:creationId xmlns:a16="http://schemas.microsoft.com/office/drawing/2014/main" id="{976C9887-176B-857F-0A20-CA3BB413EF1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7272" y="6157892"/>
            <a:ext cx="1769110" cy="370777"/>
          </a:xfrm>
          <a:prstGeom prst="rect">
            <a:avLst/>
          </a:prstGeom>
          <a:ln/>
        </p:spPr>
      </p:pic>
      <p:sp>
        <p:nvSpPr>
          <p:cNvPr id="4" name="Textfeld 18">
            <a:extLst>
              <a:ext uri="{FF2B5EF4-FFF2-40B4-BE49-F238E27FC236}">
                <a16:creationId xmlns:a16="http://schemas.microsoft.com/office/drawing/2014/main" id="{AB26D0A6-ADA2-408D-F24B-787AF03B30B5}"/>
              </a:ext>
            </a:extLst>
          </p:cNvPr>
          <p:cNvSpPr txBox="1"/>
          <p:nvPr/>
        </p:nvSpPr>
        <p:spPr>
          <a:xfrm>
            <a:off x="5837775" y="6043199"/>
            <a:ext cx="60651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chemeClr val="tx1"/>
                </a:solidFill>
              </a:rPr>
              <a:t>El apoyo de la Comisión Europea a la elaboración de esta publicación no constituye una aprobación de su contenido, que refleja únicamente las opiniones de los autores, y la Comisión no se hace responsable del uso que pueda hacerse de la información contenida en ella.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D603711-ED02-DB23-658E-65C8CC7CEBCB}"/>
              </a:ext>
            </a:extLst>
          </p:cNvPr>
          <p:cNvSpPr/>
          <p:nvPr/>
        </p:nvSpPr>
        <p:spPr>
          <a:xfrm>
            <a:off x="9423133" y="4745255"/>
            <a:ext cx="2011680" cy="115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628DEE80-9F6A-6273-D8A9-FC8072F1F8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71" y="5086643"/>
            <a:ext cx="2441868" cy="409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59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</a:t>
            </a:r>
            <a:br>
              <a:rPr lang="en-GB" dirty="0"/>
            </a:br>
            <a:r>
              <a:rPr lang="es-ES" sz="2000" dirty="0"/>
              <a:t>EL RECUERDO DE LAS EXPERIENCIAS VITALES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 </a:t>
            </a:r>
            <a:r>
              <a:rPr lang="en-GB" dirty="0" err="1"/>
              <a:t>manera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formal: las </a:t>
            </a:r>
            <a:r>
              <a:rPr lang="en-GB" dirty="0" err="1"/>
              <a:t>reminiscencias</a:t>
            </a:r>
            <a:r>
              <a:rPr lang="en-GB" dirty="0"/>
              <a:t> son la </a:t>
            </a:r>
            <a:r>
              <a:rPr lang="en-GB" dirty="0" err="1"/>
              <a:t>combinación</a:t>
            </a:r>
            <a:r>
              <a:rPr lang="en-GB" dirty="0"/>
              <a:t> de </a:t>
            </a:r>
            <a:r>
              <a:rPr lang="en-GB" dirty="0" err="1"/>
              <a:t>muchos</a:t>
            </a:r>
            <a:r>
              <a:rPr lang="en-GB" dirty="0"/>
              <a:t> </a:t>
            </a:r>
            <a:r>
              <a:rPr lang="en-GB" dirty="0" err="1"/>
              <a:t>recuerdos</a:t>
            </a:r>
            <a:r>
              <a:rPr lang="en-GB" dirty="0"/>
              <a:t> para </a:t>
            </a:r>
            <a:r>
              <a:rPr lang="en-GB" dirty="0" err="1"/>
              <a:t>recordar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diversos</a:t>
            </a:r>
            <a:r>
              <a:rPr lang="en-GB" dirty="0"/>
              <a:t> </a:t>
            </a:r>
            <a:r>
              <a:rPr lang="en-GB" dirty="0" err="1"/>
              <a:t>detalles</a:t>
            </a:r>
            <a:r>
              <a:rPr lang="en-GB" dirty="0"/>
              <a:t> de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ocasión</a:t>
            </a:r>
            <a:r>
              <a:rPr lang="en-GB" dirty="0"/>
              <a:t> del </a:t>
            </a:r>
            <a:r>
              <a:rPr lang="en-GB" dirty="0" err="1"/>
              <a:t>pasado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Cuando</a:t>
            </a:r>
            <a:r>
              <a:rPr lang="en-GB" dirty="0"/>
              <a:t> </a:t>
            </a:r>
            <a:r>
              <a:rPr lang="en-GB" dirty="0" err="1"/>
              <a:t>rememoramos</a:t>
            </a:r>
            <a:r>
              <a:rPr lang="en-GB" dirty="0"/>
              <a:t>, </a:t>
            </a:r>
            <a:r>
              <a:rPr lang="en-GB" dirty="0" err="1"/>
              <a:t>experimentamos</a:t>
            </a:r>
            <a:r>
              <a:rPr lang="en-GB" dirty="0"/>
              <a:t> </a:t>
            </a:r>
            <a:r>
              <a:rPr lang="en-GB" dirty="0" err="1"/>
              <a:t>sentimientos</a:t>
            </a:r>
            <a:r>
              <a:rPr lang="en-GB" dirty="0"/>
              <a:t> y </a:t>
            </a:r>
            <a:r>
              <a:rPr lang="en-GB" dirty="0" err="1"/>
              <a:t>emociones</a:t>
            </a:r>
            <a:r>
              <a:rPr lang="en-GB" dirty="0"/>
              <a:t> </a:t>
            </a:r>
            <a:r>
              <a:rPr lang="en-GB" dirty="0" err="1"/>
              <a:t>asociados</a:t>
            </a:r>
            <a:r>
              <a:rPr lang="en-GB" dirty="0"/>
              <a:t> que </a:t>
            </a:r>
            <a:r>
              <a:rPr lang="en-GB" dirty="0" err="1"/>
              <a:t>están</a:t>
            </a:r>
            <a:r>
              <a:rPr lang="en-GB" dirty="0"/>
              <a:t> </a:t>
            </a:r>
            <a:r>
              <a:rPr lang="en-GB" dirty="0" err="1"/>
              <a:t>conectados</a:t>
            </a:r>
            <a:r>
              <a:rPr lang="en-GB" dirty="0"/>
              <a:t> con </a:t>
            </a:r>
            <a:r>
              <a:rPr lang="en-GB" dirty="0" err="1"/>
              <a:t>nuestras</a:t>
            </a:r>
            <a:r>
              <a:rPr lang="en-GB" dirty="0"/>
              <a:t> </a:t>
            </a:r>
            <a:r>
              <a:rPr lang="en-GB" dirty="0" err="1"/>
              <a:t>vidas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Nuestro</a:t>
            </a:r>
            <a:r>
              <a:rPr lang="en-GB" dirty="0"/>
              <a:t> </a:t>
            </a:r>
            <a:r>
              <a:rPr lang="en-GB" dirty="0" err="1"/>
              <a:t>papel</a:t>
            </a:r>
            <a:r>
              <a:rPr lang="en-GB" dirty="0"/>
              <a:t> y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objetivo</a:t>
            </a:r>
            <a:r>
              <a:rPr lang="en-GB" dirty="0"/>
              <a:t> de </a:t>
            </a:r>
            <a:r>
              <a:rPr lang="en-GB" dirty="0" err="1"/>
              <a:t>esta</a:t>
            </a:r>
            <a:r>
              <a:rPr lang="en-GB" dirty="0"/>
              <a:t> </a:t>
            </a:r>
            <a:r>
              <a:rPr lang="en-GB" dirty="0" err="1"/>
              <a:t>herramienta</a:t>
            </a:r>
            <a:r>
              <a:rPr lang="en-GB" dirty="0"/>
              <a:t> de </a:t>
            </a:r>
            <a:r>
              <a:rPr lang="en-GB" dirty="0" err="1"/>
              <a:t>reminiscencia</a:t>
            </a:r>
            <a:r>
              <a:rPr lang="en-GB" dirty="0"/>
              <a:t>: </a:t>
            </a:r>
            <a:r>
              <a:rPr lang="en-GB" dirty="0" err="1"/>
              <a:t>ayudar</a:t>
            </a:r>
            <a:r>
              <a:rPr lang="en-GB" dirty="0"/>
              <a:t> a las personas a </a:t>
            </a:r>
            <a:r>
              <a:rPr lang="en-GB" dirty="0" err="1"/>
              <a:t>rememorar</a:t>
            </a:r>
            <a:r>
              <a:rPr lang="en-GB" dirty="0"/>
              <a:t> </a:t>
            </a:r>
            <a:r>
              <a:rPr lang="en-GB" u="sng" dirty="0"/>
              <a:t>de modo que se </a:t>
            </a:r>
            <a:r>
              <a:rPr lang="en-GB" u="sng" dirty="0" err="1"/>
              <a:t>consigan</a:t>
            </a:r>
            <a:r>
              <a:rPr lang="en-GB" u="sng" dirty="0"/>
              <a:t> </a:t>
            </a:r>
            <a:r>
              <a:rPr lang="en-GB" u="sng" dirty="0" err="1"/>
              <a:t>resultados</a:t>
            </a:r>
            <a:r>
              <a:rPr lang="en-GB" u="sng" dirty="0"/>
              <a:t> </a:t>
            </a:r>
            <a:r>
              <a:rPr lang="en-GB" u="sng" dirty="0" err="1"/>
              <a:t>positivos</a:t>
            </a:r>
            <a:r>
              <a:rPr lang="en-GB" u="sng" dirty="0"/>
              <a:t> para </a:t>
            </a:r>
            <a:r>
              <a:rPr lang="en-GB" u="sng" dirty="0" err="1"/>
              <a:t>ellas</a:t>
            </a:r>
            <a:endParaRPr lang="en-GB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3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1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</a:t>
            </a:r>
            <a:br>
              <a:rPr lang="en-GB" sz="4300" dirty="0"/>
            </a:br>
            <a:r>
              <a:rPr lang="es-ES" sz="2000" dirty="0"/>
              <a:t>EL RECUERDO DE LAS EXPERIENCIAS VITALES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Muchos</a:t>
            </a:r>
            <a:r>
              <a:rPr lang="en-GB" dirty="0"/>
              <a:t> </a:t>
            </a:r>
            <a:r>
              <a:rPr lang="en-GB" dirty="0" err="1"/>
              <a:t>informes</a:t>
            </a:r>
            <a:r>
              <a:rPr lang="en-GB" dirty="0"/>
              <a:t> y </a:t>
            </a:r>
            <a:r>
              <a:rPr lang="en-GB" dirty="0" err="1"/>
              <a:t>estudios</a:t>
            </a:r>
            <a:r>
              <a:rPr lang="en-GB" dirty="0"/>
              <a:t> de </a:t>
            </a:r>
            <a:r>
              <a:rPr lang="en-GB" dirty="0" err="1"/>
              <a:t>investigación</a:t>
            </a:r>
            <a:r>
              <a:rPr lang="en-GB" dirty="0"/>
              <a:t> </a:t>
            </a:r>
            <a:r>
              <a:rPr lang="en-GB" dirty="0" err="1"/>
              <a:t>muestran</a:t>
            </a:r>
            <a:r>
              <a:rPr lang="en-GB" dirty="0"/>
              <a:t> que las </a:t>
            </a:r>
            <a:r>
              <a:rPr lang="en-GB" dirty="0" err="1"/>
              <a:t>actividades</a:t>
            </a:r>
            <a:r>
              <a:rPr lang="en-GB" dirty="0"/>
              <a:t> de </a:t>
            </a:r>
            <a:r>
              <a:rPr lang="en-GB" dirty="0" err="1"/>
              <a:t>reminiscencia</a:t>
            </a:r>
            <a:r>
              <a:rPr lang="en-GB" dirty="0"/>
              <a:t> </a:t>
            </a:r>
            <a:r>
              <a:rPr lang="en-GB" dirty="0" err="1"/>
              <a:t>pueden</a:t>
            </a:r>
            <a:r>
              <a:rPr lang="en-GB" dirty="0"/>
              <a:t> ser </a:t>
            </a:r>
            <a:r>
              <a:rPr lang="en-GB" u="sng" dirty="0" err="1"/>
              <a:t>estimulantes</a:t>
            </a:r>
            <a:r>
              <a:rPr lang="en-GB" dirty="0"/>
              <a:t> y </a:t>
            </a:r>
            <a:r>
              <a:rPr lang="en-GB" u="sng" dirty="0" err="1"/>
              <a:t>cautivadoras</a:t>
            </a:r>
            <a:r>
              <a:rPr lang="en-GB" dirty="0"/>
              <a:t> para las personas </a:t>
            </a:r>
            <a:r>
              <a:rPr lang="en-GB" dirty="0" err="1"/>
              <a:t>participantes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…y que </a:t>
            </a:r>
            <a:r>
              <a:rPr lang="en-GB" dirty="0" err="1"/>
              <a:t>pueden</a:t>
            </a:r>
            <a:r>
              <a:rPr lang="en-GB" dirty="0"/>
              <a:t> </a:t>
            </a:r>
            <a:r>
              <a:rPr lang="en-GB" dirty="0" err="1"/>
              <a:t>llevar</a:t>
            </a:r>
            <a:r>
              <a:rPr lang="en-GB" dirty="0"/>
              <a:t> a un </a:t>
            </a:r>
            <a:r>
              <a:rPr lang="en-GB" u="sng" dirty="0" err="1"/>
              <a:t>aumento</a:t>
            </a:r>
            <a:r>
              <a:rPr lang="en-GB" u="sng" dirty="0"/>
              <a:t> de las </a:t>
            </a:r>
            <a:r>
              <a:rPr lang="en-GB" u="sng" dirty="0" err="1"/>
              <a:t>interacciones</a:t>
            </a:r>
            <a:r>
              <a:rPr lang="en-GB" u="sng" dirty="0"/>
              <a:t> </a:t>
            </a:r>
            <a:r>
              <a:rPr lang="en-GB" u="sng" dirty="0" err="1"/>
              <a:t>sociales</a:t>
            </a:r>
            <a:r>
              <a:rPr lang="en-GB" dirty="0"/>
              <a:t> y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u="sng" dirty="0" err="1"/>
              <a:t>mejora</a:t>
            </a:r>
            <a:r>
              <a:rPr lang="en-GB" u="sng" dirty="0"/>
              <a:t> del </a:t>
            </a:r>
            <a:r>
              <a:rPr lang="en-GB" u="sng" dirty="0" err="1"/>
              <a:t>bienest</a:t>
            </a:r>
            <a:r>
              <a:rPr lang="en-GB" dirty="0" err="1"/>
              <a:t>ar</a:t>
            </a:r>
            <a:endParaRPr lang="en-GB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Por lo tanto: a </a:t>
            </a:r>
            <a:r>
              <a:rPr lang="en-GB" b="1" dirty="0" err="1"/>
              <a:t>través</a:t>
            </a:r>
            <a:r>
              <a:rPr lang="en-GB" b="1" dirty="0"/>
              <a:t> de </a:t>
            </a:r>
            <a:r>
              <a:rPr lang="en-GB" b="1" dirty="0" err="1"/>
              <a:t>nuestra</a:t>
            </a:r>
            <a:r>
              <a:rPr lang="en-GB" b="1" dirty="0"/>
              <a:t> </a:t>
            </a:r>
            <a:r>
              <a:rPr lang="en-GB" b="1" dirty="0" err="1"/>
              <a:t>herramienta</a:t>
            </a:r>
            <a:r>
              <a:rPr lang="en-GB" b="1" dirty="0"/>
              <a:t> </a:t>
            </a:r>
            <a:r>
              <a:rPr lang="en-GB" b="1" dirty="0" err="1"/>
              <a:t>podemos</a:t>
            </a:r>
            <a:r>
              <a:rPr lang="en-GB" b="1" dirty="0"/>
              <a:t> </a:t>
            </a:r>
            <a:r>
              <a:rPr lang="en-GB" b="1" dirty="0" err="1"/>
              <a:t>marcar</a:t>
            </a:r>
            <a:r>
              <a:rPr lang="en-GB" b="1" dirty="0"/>
              <a:t> la </a:t>
            </a:r>
            <a:r>
              <a:rPr lang="en-GB" b="1" dirty="0" err="1"/>
              <a:t>diferencia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las </a:t>
            </a:r>
            <a:r>
              <a:rPr lang="en-GB" b="1" dirty="0" err="1"/>
              <a:t>vidas</a:t>
            </a:r>
            <a:r>
              <a:rPr lang="en-GB" b="1" dirty="0"/>
              <a:t> de </a:t>
            </a:r>
            <a:r>
              <a:rPr lang="en-GB" b="1" dirty="0" err="1"/>
              <a:t>estas</a:t>
            </a:r>
            <a:r>
              <a:rPr lang="en-GB" b="1" dirty="0"/>
              <a:t> personas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4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7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</a:t>
            </a:r>
            <a:br>
              <a:rPr lang="en-GB" dirty="0"/>
            </a:br>
            <a:r>
              <a:rPr lang="es-ES" sz="2000" dirty="0"/>
              <a:t>EL RECUERDO DE LAS EXPERIENCIAS VITALES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 </a:t>
            </a:r>
            <a:r>
              <a:rPr lang="en-GB" dirty="0" err="1"/>
              <a:t>herramienta</a:t>
            </a:r>
            <a:r>
              <a:rPr lang="en-GB" dirty="0"/>
              <a:t> </a:t>
            </a:r>
            <a:r>
              <a:rPr lang="en-GB" dirty="0" err="1"/>
              <a:t>ofrece</a:t>
            </a:r>
            <a:r>
              <a:rPr lang="en-GB" dirty="0"/>
              <a:t> a </a:t>
            </a:r>
            <a:r>
              <a:rPr lang="en-GB" dirty="0" err="1"/>
              <a:t>los</a:t>
            </a:r>
            <a:r>
              <a:rPr lang="en-GB" dirty="0"/>
              <a:t>/as </a:t>
            </a:r>
            <a:r>
              <a:rPr lang="en-GB" dirty="0" err="1"/>
              <a:t>pacientes</a:t>
            </a:r>
            <a:r>
              <a:rPr lang="en-GB" dirty="0"/>
              <a:t> la </a:t>
            </a:r>
            <a:r>
              <a:rPr lang="en-GB" dirty="0" err="1"/>
              <a:t>oportunidad</a:t>
            </a:r>
            <a:r>
              <a:rPr lang="en-GB" dirty="0"/>
              <a:t> de </a:t>
            </a:r>
            <a:r>
              <a:rPr lang="en-GB" dirty="0" err="1"/>
              <a:t>rememorar</a:t>
            </a:r>
            <a:r>
              <a:rPr lang="en-GB" dirty="0"/>
              <a:t> con </a:t>
            </a:r>
            <a:r>
              <a:rPr lang="en-GB" dirty="0" err="1"/>
              <a:t>otras</a:t>
            </a:r>
            <a:r>
              <a:rPr lang="en-GB" dirty="0"/>
              <a:t> personas (</a:t>
            </a:r>
            <a:r>
              <a:rPr lang="en-GB" dirty="0" err="1"/>
              <a:t>cuidadores</a:t>
            </a:r>
            <a:r>
              <a:rPr lang="en-GB" dirty="0"/>
              <a:t>/as </a:t>
            </a:r>
            <a:r>
              <a:rPr lang="en-GB" dirty="0" err="1"/>
              <a:t>profesionales</a:t>
            </a:r>
            <a:r>
              <a:rPr lang="en-GB" dirty="0"/>
              <a:t>)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momentos</a:t>
            </a:r>
            <a:r>
              <a:rPr lang="en-GB" dirty="0"/>
              <a:t> </a:t>
            </a:r>
            <a:r>
              <a:rPr lang="en-GB" dirty="0" err="1"/>
              <a:t>importantes</a:t>
            </a:r>
            <a:r>
              <a:rPr lang="en-GB" dirty="0"/>
              <a:t> de sus </a:t>
            </a:r>
            <a:r>
              <a:rPr lang="en-GB" dirty="0" err="1"/>
              <a:t>vidas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Esto</a:t>
            </a:r>
            <a:r>
              <a:rPr lang="en-GB" dirty="0"/>
              <a:t> es algo que la </a:t>
            </a:r>
            <a:r>
              <a:rPr lang="en-GB" dirty="0" err="1"/>
              <a:t>mayoría</a:t>
            </a:r>
            <a:r>
              <a:rPr lang="en-GB" dirty="0"/>
              <a:t> de las personas </a:t>
            </a:r>
            <a:r>
              <a:rPr lang="en-GB" dirty="0" err="1"/>
              <a:t>disfruta</a:t>
            </a:r>
            <a:r>
              <a:rPr lang="en-GB" dirty="0"/>
              <a:t> y que </a:t>
            </a:r>
            <a:r>
              <a:rPr lang="en-GB" dirty="0" err="1"/>
              <a:t>normalmente</a:t>
            </a:r>
            <a:r>
              <a:rPr lang="en-GB" dirty="0"/>
              <a:t> da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sentado</a:t>
            </a:r>
            <a:r>
              <a:rPr lang="en-GB" dirty="0"/>
              <a:t>, </a:t>
            </a:r>
            <a:r>
              <a:rPr lang="es-ES" u="sng" dirty="0"/>
              <a:t>pero esta necesidad vital suele faltar en el caso de muchas personas mayores en centros de atención, que no tienen a nadie que les anime o muestre interés por sus recuerdos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/>
              <a:t>«</a:t>
            </a:r>
            <a:r>
              <a:rPr lang="es-ES" b="1" i="1" dirty="0"/>
              <a:t>La verdadera alegría de saber algo es cuando lo compartes con los demás</a:t>
            </a:r>
            <a:r>
              <a:rPr lang="en-GB" b="1" i="1" dirty="0"/>
              <a:t>»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5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3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</a:t>
            </a:r>
            <a:br>
              <a:rPr lang="en-GB" dirty="0"/>
            </a:br>
            <a:r>
              <a:rPr lang="es-ES" sz="2000" dirty="0"/>
              <a:t>EL RECUERDO DE LAS EXPERIENCIAS VITALES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Tipo de </a:t>
            </a:r>
            <a:r>
              <a:rPr lang="en-GB" dirty="0" err="1"/>
              <a:t>actividades</a:t>
            </a:r>
            <a:r>
              <a:rPr lang="en-GB" dirty="0"/>
              <a:t>: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Pueden</a:t>
            </a:r>
            <a:r>
              <a:rPr lang="en-GB" dirty="0"/>
              <a:t> </a:t>
            </a:r>
            <a:r>
              <a:rPr lang="en-GB" dirty="0" err="1"/>
              <a:t>tomar</a:t>
            </a:r>
            <a:r>
              <a:rPr lang="en-GB" dirty="0"/>
              <a:t> </a:t>
            </a:r>
            <a:r>
              <a:rPr lang="en-GB" dirty="0" err="1"/>
              <a:t>muchas</a:t>
            </a:r>
            <a:r>
              <a:rPr lang="en-GB" dirty="0"/>
              <a:t> </a:t>
            </a:r>
            <a:r>
              <a:rPr lang="en-GB" dirty="0" err="1"/>
              <a:t>formas</a:t>
            </a:r>
            <a:r>
              <a:rPr lang="en-GB" dirty="0"/>
              <a:t> </a:t>
            </a:r>
            <a:r>
              <a:rPr lang="en-GB" dirty="0" err="1"/>
              <a:t>diferentes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Relacionadas</a:t>
            </a:r>
            <a:r>
              <a:rPr lang="en-GB" dirty="0"/>
              <a:t> con las </a:t>
            </a:r>
            <a:r>
              <a:rPr lang="en-GB" dirty="0" err="1"/>
              <a:t>preferencias</a:t>
            </a:r>
            <a:r>
              <a:rPr lang="en-GB" dirty="0"/>
              <a:t> </a:t>
            </a:r>
            <a:r>
              <a:rPr lang="en-GB" dirty="0" err="1"/>
              <a:t>personales</a:t>
            </a:r>
            <a:r>
              <a:rPr lang="en-GB" dirty="0"/>
              <a:t> y las </a:t>
            </a:r>
            <a:r>
              <a:rPr lang="en-GB" dirty="0" err="1"/>
              <a:t>oportunidades</a:t>
            </a:r>
            <a:r>
              <a:rPr lang="en-GB" dirty="0"/>
              <a:t> </a:t>
            </a:r>
            <a:r>
              <a:rPr lang="en-GB" dirty="0" err="1"/>
              <a:t>presentes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entorno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Una reminiscencia puede consistir en un recuerdo privado de unos momentos </a:t>
            </a:r>
            <a:r>
              <a:rPr lang="es-ES" u="sng" dirty="0"/>
              <a:t>a solas</a:t>
            </a:r>
            <a:r>
              <a:rPr lang="es-ES" dirty="0"/>
              <a:t>, o puede ser una historia compartida del pasado </a:t>
            </a:r>
            <a:r>
              <a:rPr lang="es-ES" u="sng" dirty="0"/>
              <a:t>en un grupo </a:t>
            </a:r>
            <a:r>
              <a:rPr lang="es-ES" dirty="0"/>
              <a:t>de reminiscencia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6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3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REMINISCENCIA: BUENAS PRÁCTICAS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Dar a las personas la </a:t>
            </a:r>
            <a:r>
              <a:rPr lang="es-ES" i="1" u="sng" dirty="0"/>
              <a:t>posibilidad</a:t>
            </a:r>
            <a:r>
              <a:rPr lang="es-ES" dirty="0"/>
              <a:t> de elegir lo que quieren recordar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Animarles a rememorar </a:t>
            </a:r>
            <a:r>
              <a:rPr lang="es-ES" i="1" u="sng" dirty="0"/>
              <a:t>lo que ellas quieran</a:t>
            </a:r>
            <a:endParaRPr lang="en-GB" i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Respetarlas</a:t>
            </a:r>
            <a:r>
              <a:rPr lang="en-GB" dirty="0"/>
              <a:t> </a:t>
            </a:r>
            <a:r>
              <a:rPr lang="en-GB" dirty="0" err="1"/>
              <a:t>cuando</a:t>
            </a:r>
            <a:r>
              <a:rPr lang="en-GB" dirty="0"/>
              <a:t> </a:t>
            </a:r>
            <a:r>
              <a:rPr lang="en-GB" i="1" u="sng" dirty="0"/>
              <a:t>no </a:t>
            </a:r>
            <a:r>
              <a:rPr lang="en-GB" i="1" u="sng" dirty="0" err="1"/>
              <a:t>quieran</a:t>
            </a:r>
            <a:r>
              <a:rPr lang="en-GB" i="1" u="sng" dirty="0"/>
              <a:t> </a:t>
            </a:r>
            <a:r>
              <a:rPr lang="en-GB" i="1" u="sng" dirty="0" err="1"/>
              <a:t>hacerlo</a:t>
            </a:r>
            <a:endParaRPr lang="en-GB" i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Algunas</a:t>
            </a:r>
            <a:r>
              <a:rPr lang="en-GB" dirty="0"/>
              <a:t> personas </a:t>
            </a:r>
            <a:r>
              <a:rPr lang="en-GB" dirty="0" err="1"/>
              <a:t>podrían</a:t>
            </a:r>
            <a:r>
              <a:rPr lang="en-GB" dirty="0"/>
              <a:t> </a:t>
            </a:r>
            <a:r>
              <a:rPr lang="en-GB" dirty="0" err="1"/>
              <a:t>desear</a:t>
            </a:r>
            <a:r>
              <a:rPr lang="en-GB" dirty="0"/>
              <a:t> pasar </a:t>
            </a:r>
            <a:r>
              <a:rPr lang="en-GB" dirty="0" err="1"/>
              <a:t>tiempo</a:t>
            </a:r>
            <a:r>
              <a:rPr lang="en-GB" dirty="0"/>
              <a:t> </a:t>
            </a:r>
            <a:r>
              <a:rPr lang="en-GB" dirty="0" err="1"/>
              <a:t>creando</a:t>
            </a:r>
            <a:r>
              <a:rPr lang="en-GB" dirty="0"/>
              <a:t> </a:t>
            </a:r>
            <a:r>
              <a:rPr lang="en-GB" dirty="0" err="1"/>
              <a:t>cosas</a:t>
            </a:r>
            <a:r>
              <a:rPr lang="en-GB" dirty="0"/>
              <a:t> a </a:t>
            </a:r>
            <a:r>
              <a:rPr lang="en-GB" dirty="0" err="1"/>
              <a:t>partir</a:t>
            </a:r>
            <a:r>
              <a:rPr lang="en-GB" dirty="0"/>
              <a:t> de sus </a:t>
            </a:r>
            <a:r>
              <a:rPr lang="en-GB" dirty="0" err="1"/>
              <a:t>recuerdos</a:t>
            </a:r>
            <a:r>
              <a:rPr lang="en-GB" dirty="0"/>
              <a:t>,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ejemplo</a:t>
            </a:r>
            <a:r>
              <a:rPr lang="en-GB" dirty="0"/>
              <a:t>, un </a:t>
            </a:r>
            <a:r>
              <a:rPr lang="en-GB" dirty="0" err="1"/>
              <a:t>producto</a:t>
            </a:r>
            <a:r>
              <a:rPr lang="en-GB" dirty="0"/>
              <a:t> </a:t>
            </a:r>
            <a:r>
              <a:rPr lang="en-GB" dirty="0" err="1"/>
              <a:t>artístico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Otras</a:t>
            </a:r>
            <a:r>
              <a:rPr lang="en-GB" dirty="0"/>
              <a:t> </a:t>
            </a:r>
            <a:r>
              <a:rPr lang="en-GB" dirty="0" err="1"/>
              <a:t>podrían</a:t>
            </a:r>
            <a:r>
              <a:rPr lang="en-GB" dirty="0"/>
              <a:t> </a:t>
            </a:r>
            <a:r>
              <a:rPr lang="en-GB" dirty="0" err="1"/>
              <a:t>querer</a:t>
            </a:r>
            <a:r>
              <a:rPr lang="en-GB" dirty="0"/>
              <a:t> </a:t>
            </a:r>
            <a:r>
              <a:rPr lang="en-GB" dirty="0" err="1"/>
              <a:t>compartir</a:t>
            </a:r>
            <a:r>
              <a:rPr lang="en-GB" dirty="0"/>
              <a:t> sus </a:t>
            </a:r>
            <a:r>
              <a:rPr lang="en-GB" dirty="0" err="1"/>
              <a:t>recuerdos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grupos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7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8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REMINISCENCIA: BUENAS PRÁCTICAS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Las </a:t>
            </a:r>
            <a:r>
              <a:rPr lang="en-GB" dirty="0" err="1"/>
              <a:t>reminiscencias</a:t>
            </a:r>
            <a:r>
              <a:rPr lang="en-GB" dirty="0"/>
              <a:t> </a:t>
            </a:r>
            <a:r>
              <a:rPr lang="en-GB" dirty="0" err="1"/>
              <a:t>pueden</a:t>
            </a:r>
            <a:r>
              <a:rPr lang="en-GB" dirty="0"/>
              <a:t> </a:t>
            </a:r>
            <a:r>
              <a:rPr lang="en-GB" dirty="0" err="1"/>
              <a:t>iniciarse</a:t>
            </a:r>
            <a:r>
              <a:rPr lang="en-GB" dirty="0"/>
              <a:t> a </a:t>
            </a:r>
            <a:r>
              <a:rPr lang="en-GB" dirty="0" err="1"/>
              <a:t>través</a:t>
            </a:r>
            <a:r>
              <a:rPr lang="en-GB" dirty="0"/>
              <a:t> de </a:t>
            </a:r>
            <a:r>
              <a:rPr lang="en-GB" dirty="0" err="1"/>
              <a:t>cualquiera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sentidos</a:t>
            </a:r>
            <a:r>
              <a:rPr lang="en-GB" dirty="0"/>
              <a:t> (</a:t>
            </a:r>
            <a:r>
              <a:rPr lang="en-GB" dirty="0" err="1"/>
              <a:t>activadores</a:t>
            </a:r>
            <a:r>
              <a:rPr lang="en-GB" dirty="0"/>
              <a:t> de la </a:t>
            </a:r>
            <a:r>
              <a:rPr lang="en-GB" dirty="0" err="1"/>
              <a:t>memoria</a:t>
            </a:r>
            <a:r>
              <a:rPr lang="en-GB" dirty="0"/>
              <a:t>):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Imágenes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Sonidos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Tacto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Sabor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Olor</a:t>
            </a:r>
            <a:r>
              <a:rPr lang="en-GB" dirty="0"/>
              <a:t> 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 err="1"/>
              <a:t>Movimiento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Las </a:t>
            </a:r>
            <a:r>
              <a:rPr lang="en-GB" dirty="0" err="1"/>
              <a:t>reminiscencias</a:t>
            </a:r>
            <a:r>
              <a:rPr lang="en-GB" dirty="0"/>
              <a:t> </a:t>
            </a:r>
            <a:r>
              <a:rPr lang="en-GB" dirty="0" err="1"/>
              <a:t>pueden</a:t>
            </a:r>
            <a:r>
              <a:rPr lang="en-GB" dirty="0"/>
              <a:t> </a:t>
            </a:r>
            <a:r>
              <a:rPr lang="en-GB" dirty="0" err="1"/>
              <a:t>estar</a:t>
            </a:r>
            <a:r>
              <a:rPr lang="en-GB" dirty="0"/>
              <a:t> </a:t>
            </a:r>
            <a:r>
              <a:rPr lang="en-GB" dirty="0" err="1"/>
              <a:t>relacionadas</a:t>
            </a:r>
            <a:r>
              <a:rPr lang="en-GB" dirty="0"/>
              <a:t> con </a:t>
            </a:r>
            <a:r>
              <a:rPr lang="en-GB" dirty="0" err="1"/>
              <a:t>experiencias</a:t>
            </a:r>
            <a:r>
              <a:rPr lang="en-GB" dirty="0"/>
              <a:t> de </a:t>
            </a:r>
            <a:r>
              <a:rPr lang="en-GB" dirty="0" err="1"/>
              <a:t>cualquier</a:t>
            </a:r>
            <a:r>
              <a:rPr lang="en-GB" dirty="0"/>
              <a:t> </a:t>
            </a:r>
            <a:r>
              <a:rPr lang="en-GB" dirty="0" err="1"/>
              <a:t>momento</a:t>
            </a:r>
            <a:r>
              <a:rPr lang="en-GB" dirty="0"/>
              <a:t> de </a:t>
            </a:r>
            <a:r>
              <a:rPr lang="en-GB" dirty="0" err="1"/>
              <a:t>nuestras</a:t>
            </a:r>
            <a:r>
              <a:rPr lang="en-GB" dirty="0"/>
              <a:t> </a:t>
            </a:r>
            <a:r>
              <a:rPr lang="en-GB" dirty="0" err="1"/>
              <a:t>vidas</a:t>
            </a:r>
            <a:r>
              <a:rPr lang="en-GB" dirty="0"/>
              <a:t> (¡</a:t>
            </a:r>
            <a:r>
              <a:rPr lang="en-GB" dirty="0" err="1"/>
              <a:t>desde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2-3 </a:t>
            </a:r>
            <a:r>
              <a:rPr lang="en-GB" dirty="0" err="1"/>
              <a:t>años</a:t>
            </a:r>
            <a:r>
              <a:rPr lang="en-GB" dirty="0"/>
              <a:t>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Pueden</a:t>
            </a:r>
            <a:r>
              <a:rPr lang="en-GB" dirty="0"/>
              <a:t> ser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cualquier</a:t>
            </a:r>
            <a:r>
              <a:rPr lang="en-GB" dirty="0"/>
              <a:t> </a:t>
            </a:r>
            <a:r>
              <a:rPr lang="en-GB" dirty="0" err="1"/>
              <a:t>aspecto</a:t>
            </a:r>
            <a:r>
              <a:rPr lang="en-GB" dirty="0"/>
              <a:t> de la </a:t>
            </a:r>
            <a:r>
              <a:rPr lang="en-GB" dirty="0" err="1"/>
              <a:t>vida</a:t>
            </a:r>
            <a:r>
              <a:rPr lang="en-GB" dirty="0"/>
              <a:t>: </a:t>
            </a:r>
            <a:r>
              <a:rPr lang="en-GB" dirty="0" err="1"/>
              <a:t>trabajo</a:t>
            </a:r>
            <a:r>
              <a:rPr lang="en-GB" dirty="0"/>
              <a:t>, </a:t>
            </a:r>
            <a:r>
              <a:rPr lang="en-GB" dirty="0" err="1"/>
              <a:t>juego</a:t>
            </a:r>
            <a:r>
              <a:rPr lang="en-GB" dirty="0"/>
              <a:t>, </a:t>
            </a:r>
            <a:r>
              <a:rPr lang="en-GB" dirty="0" err="1"/>
              <a:t>hogar</a:t>
            </a:r>
            <a:r>
              <a:rPr lang="en-GB" dirty="0"/>
              <a:t>, </a:t>
            </a:r>
            <a:r>
              <a:rPr lang="en-GB" dirty="0" err="1"/>
              <a:t>viajes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8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2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77A4-B47B-4FF6-BE71-A5B4A573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/>
              <a:t>REMINISCENCIA: BUENAS PRÁCTICAS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121D-BE8C-48F4-B714-01AC2135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 </a:t>
            </a:r>
            <a:r>
              <a:rPr lang="en-GB" dirty="0" err="1"/>
              <a:t>reminiscencia</a:t>
            </a:r>
            <a:r>
              <a:rPr lang="en-GB" dirty="0"/>
              <a:t> </a:t>
            </a:r>
            <a:r>
              <a:rPr lang="en-GB" dirty="0" err="1"/>
              <a:t>puede</a:t>
            </a:r>
            <a:r>
              <a:rPr lang="en-GB" dirty="0"/>
              <a:t> </a:t>
            </a:r>
            <a:r>
              <a:rPr lang="en-GB" dirty="0" err="1"/>
              <a:t>tener</a:t>
            </a:r>
            <a:r>
              <a:rPr lang="en-GB" dirty="0"/>
              <a:t> </a:t>
            </a:r>
            <a:r>
              <a:rPr lang="en-GB" dirty="0" err="1"/>
              <a:t>varios</a:t>
            </a:r>
            <a:r>
              <a:rPr lang="en-GB" dirty="0"/>
              <a:t> </a:t>
            </a:r>
            <a:r>
              <a:rPr lang="en-GB" dirty="0" err="1"/>
              <a:t>efectos</a:t>
            </a:r>
            <a:r>
              <a:rPr lang="en-GB" dirty="0"/>
              <a:t>:</a:t>
            </a:r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/>
              <a:t>Un </a:t>
            </a:r>
            <a:r>
              <a:rPr lang="en-GB" dirty="0" err="1"/>
              <a:t>cambio</a:t>
            </a:r>
            <a:r>
              <a:rPr lang="en-GB" dirty="0"/>
              <a:t> de </a:t>
            </a:r>
            <a:r>
              <a:rPr lang="en-GB" dirty="0" err="1"/>
              <a:t>humor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/>
              <a:t>Un nuevo modo de </a:t>
            </a:r>
            <a:r>
              <a:rPr lang="en-GB" dirty="0" err="1"/>
              <a:t>pensar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/>
              <a:t>Una </a:t>
            </a:r>
            <a:r>
              <a:rPr lang="en-GB" dirty="0" err="1"/>
              <a:t>disposición</a:t>
            </a:r>
            <a:r>
              <a:rPr lang="en-GB" dirty="0"/>
              <a:t> </a:t>
            </a:r>
            <a:r>
              <a:rPr lang="en-GB" dirty="0" err="1"/>
              <a:t>hacia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relación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/>
              <a:t>Un </a:t>
            </a:r>
            <a:r>
              <a:rPr lang="en-GB" dirty="0" err="1"/>
              <a:t>efecto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persona con la que la </a:t>
            </a:r>
            <a:r>
              <a:rPr lang="en-GB" dirty="0" err="1"/>
              <a:t>compartimos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n-GB" dirty="0"/>
              <a:t>Una </a:t>
            </a:r>
            <a:r>
              <a:rPr lang="en-GB" dirty="0" err="1"/>
              <a:t>sensación</a:t>
            </a:r>
            <a:r>
              <a:rPr lang="en-GB" dirty="0"/>
              <a:t> de </a:t>
            </a:r>
            <a:r>
              <a:rPr lang="en-GB" dirty="0" err="1"/>
              <a:t>logro</a:t>
            </a:r>
            <a:r>
              <a:rPr lang="en-GB" dirty="0"/>
              <a:t> de </a:t>
            </a:r>
            <a:r>
              <a:rPr lang="en-GB" dirty="0" err="1"/>
              <a:t>algún</a:t>
            </a:r>
            <a:r>
              <a:rPr lang="en-GB" dirty="0"/>
              <a:t> </a:t>
            </a:r>
            <a:r>
              <a:rPr lang="en-GB" dirty="0" err="1"/>
              <a:t>objetivo</a:t>
            </a:r>
            <a:r>
              <a:rPr lang="en-GB" dirty="0"/>
              <a:t> o </a:t>
            </a:r>
            <a:r>
              <a:rPr lang="en-GB" dirty="0" err="1"/>
              <a:t>popósito</a:t>
            </a:r>
            <a:endParaRPr lang="en-GB" dirty="0"/>
          </a:p>
          <a:p>
            <a:pPr marL="757237" lvl="1" indent="-342900">
              <a:buFont typeface="Arial" panose="020B0604020202020204" pitchFamily="34" charset="0"/>
              <a:buChar char="•"/>
            </a:pPr>
            <a:r>
              <a:rPr lang="es-ES" dirty="0"/>
              <a:t>…¡la persona cuidadora debería estar preparada!</a:t>
            </a:r>
            <a:endParaRPr lang="es-E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6B33D-A1F8-4248-B08B-14FB6E6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9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28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e92b41bfaa5196d19e19cfe7274bf14a2fe2"/>
</p:tagLst>
</file>

<file path=ppt/theme/theme1.xml><?xml version="1.0" encoding="utf-8"?>
<a:theme xmlns:a="http://schemas.openxmlformats.org/drawingml/2006/main" name="AISAB">
  <a:themeElements>
    <a:clrScheme name="AISAB">
      <a:dk1>
        <a:srgbClr val="404040"/>
      </a:dk1>
      <a:lt1>
        <a:sysClr val="window" lastClr="FFFFFF"/>
      </a:lt1>
      <a:dk2>
        <a:srgbClr val="767671"/>
      </a:dk2>
      <a:lt2>
        <a:srgbClr val="E7E6E6"/>
      </a:lt2>
      <a:accent1>
        <a:srgbClr val="FFAC06"/>
      </a:accent1>
      <a:accent2>
        <a:srgbClr val="F39019"/>
      </a:accent2>
      <a:accent3>
        <a:srgbClr val="F5D328"/>
      </a:accent3>
      <a:accent4>
        <a:srgbClr val="555663"/>
      </a:accent4>
      <a:accent5>
        <a:srgbClr val="45454F"/>
      </a:accent5>
      <a:accent6>
        <a:srgbClr val="76798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AB.potx" id="{C69199D7-3253-43E0-955C-E2B329FAE43D}" vid="{381D6F52-7CE5-4C8B-9148-1189D992C78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AISAB</Template>
  <TotalTime>150</TotalTime>
  <Words>1207</Words>
  <Application>Microsoft Office PowerPoint</Application>
  <PresentationFormat>Panorámica</PresentationFormat>
  <Paragraphs>160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Moon Bold</vt:lpstr>
      <vt:lpstr>Moon Light</vt:lpstr>
      <vt:lpstr>Wingdings</vt:lpstr>
      <vt:lpstr>AISAB</vt:lpstr>
      <vt:lpstr>Presentación de PowerPoint</vt:lpstr>
      <vt:lpstr>REMINISCENCIA EL RECUERDO DE LAS EXPERIENCIAS VITALES</vt:lpstr>
      <vt:lpstr>REMINISCENCIA EL RECUERDO DE LAS EXPERIENCIAS VITALES</vt:lpstr>
      <vt:lpstr>REMINISCENCIA EL RECUERDO DE LAS EXPERIENCIAS VITALES</vt:lpstr>
      <vt:lpstr>REMINISCENCIA EL RECUERDO DE LAS EXPERIENCIAS VITALES</vt:lpstr>
      <vt:lpstr>REMINISCENCIA EL RECUERDO DE LAS EXPERIENCIAS VITALES</vt:lpstr>
      <vt:lpstr>REMINISCENCIA: BUENAS PRÁCTICAS</vt:lpstr>
      <vt:lpstr>REMINISCENCIA: BUENAS PRÁCTICAS</vt:lpstr>
      <vt:lpstr>REMINISCENCIA: BUENAS PRÁCTICAS</vt:lpstr>
      <vt:lpstr>REMINISCENCIA: BUENAS PRÁCTICAS</vt:lpstr>
      <vt:lpstr>REMINISCENCIA: ACTIVIDADES EN GRUPO</vt:lpstr>
      <vt:lpstr>Reminiscence: ACTIVIDADES EN GRUPO</vt:lpstr>
      <vt:lpstr>REMINISCENCIA: ACTIVIDADES EN GRUPO</vt:lpstr>
      <vt:lpstr>REMINISCENCIA: ACTIVIDADES EN GRUPO</vt:lpstr>
      <vt:lpstr>REMINISCENCIA: ACTIVIDADES EN GRUPO</vt:lpstr>
      <vt:lpstr>REMINISCENCIA: ACTIVIDADES EN GRUPO</vt:lpstr>
      <vt:lpstr>REMINISCENCIA: ACTIVIDADES EN GRUPO</vt:lpstr>
      <vt:lpstr>REMINISCENCIA: ACTIVIDADES EN GRUPO</vt:lpstr>
      <vt:lpstr>REMINISCENCIA: ACTIVIDADES EN GRUPO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Schober</dc:creator>
  <cp:lastModifiedBy>Carmen Lancha Montes</cp:lastModifiedBy>
  <cp:revision>261</cp:revision>
  <dcterms:created xsi:type="dcterms:W3CDTF">2018-06-02T16:08:36Z</dcterms:created>
  <dcterms:modified xsi:type="dcterms:W3CDTF">2023-05-18T15:21:22Z</dcterms:modified>
</cp:coreProperties>
</file>