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2"/>
  </p:notesMasterIdLst>
  <p:handoutMasterIdLst>
    <p:handoutMasterId r:id="rId23"/>
  </p:handoutMasterIdLst>
  <p:sldIdLst>
    <p:sldId id="431" r:id="rId2"/>
    <p:sldId id="412" r:id="rId3"/>
    <p:sldId id="413" r:id="rId4"/>
    <p:sldId id="414" r:id="rId5"/>
    <p:sldId id="415" r:id="rId6"/>
    <p:sldId id="416" r:id="rId7"/>
    <p:sldId id="417" r:id="rId8"/>
    <p:sldId id="418" r:id="rId9"/>
    <p:sldId id="419" r:id="rId10"/>
    <p:sldId id="420" r:id="rId11"/>
    <p:sldId id="422" r:id="rId12"/>
    <p:sldId id="425" r:id="rId13"/>
    <p:sldId id="426" r:id="rId14"/>
    <p:sldId id="427" r:id="rId15"/>
    <p:sldId id="423" r:id="rId16"/>
    <p:sldId id="429" r:id="rId17"/>
    <p:sldId id="428" r:id="rId18"/>
    <p:sldId id="424" r:id="rId19"/>
    <p:sldId id="430" r:id="rId20"/>
    <p:sldId id="400" r:id="rId21"/>
  </p:sldIdLst>
  <p:sldSz cx="12192000" cy="6858000"/>
  <p:notesSz cx="6858000" cy="9144000"/>
  <p:custDataLst>
    <p:tags r:id="rId24"/>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7BF"/>
    <a:srgbClr val="2317BF"/>
    <a:srgbClr val="FFC715"/>
    <a:srgbClr val="FFD85B"/>
    <a:srgbClr val="FF5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80121"/>
  </p:normalViewPr>
  <p:slideViewPr>
    <p:cSldViewPr snapToGrid="0">
      <p:cViewPr varScale="1">
        <p:scale>
          <a:sx n="97" d="100"/>
          <a:sy n="97" d="100"/>
        </p:scale>
        <p:origin x="134" y="91"/>
      </p:cViewPr>
      <p:guideLst/>
    </p:cSldViewPr>
  </p:slideViewPr>
  <p:notesTextViewPr>
    <p:cViewPr>
      <p:scale>
        <a:sx n="1" d="1"/>
        <a:sy n="1" d="1"/>
      </p:scale>
      <p:origin x="0" y="0"/>
    </p:cViewPr>
  </p:notesTextViewPr>
  <p:notesViewPr>
    <p:cSldViewPr snapToGrid="0">
      <p:cViewPr varScale="1">
        <p:scale>
          <a:sx n="86" d="100"/>
          <a:sy n="86" d="100"/>
        </p:scale>
        <p:origin x="356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7668D8AD-5A9F-4861-86EB-F3D4BC2E30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8F496FF-1F0D-47B5-B4CF-E2C84B18D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36AB22-7AAB-4F70-AC40-C23103677331}" type="datetimeFigureOut">
              <a:rPr lang="hu-HU" smtClean="0"/>
              <a:t>2023. 06. 27.</a:t>
            </a:fld>
            <a:endParaRPr lang="hu-HU"/>
          </a:p>
        </p:txBody>
      </p:sp>
      <p:sp>
        <p:nvSpPr>
          <p:cNvPr id="4" name="Élőláb helye 3">
            <a:extLst>
              <a:ext uri="{FF2B5EF4-FFF2-40B4-BE49-F238E27FC236}">
                <a16:creationId xmlns:a16="http://schemas.microsoft.com/office/drawing/2014/main" id="{F2456679-3A17-48A6-BCD8-8621C6D5A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79EEF444-F916-4C2A-B12B-C4B82879B8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A53097-DA67-4CF8-863A-25AF136F541C}" type="slidenum">
              <a:rPr lang="hu-HU" smtClean="0"/>
              <a:t>‹#›</a:t>
            </a:fld>
            <a:endParaRPr lang="hu-HU"/>
          </a:p>
        </p:txBody>
      </p:sp>
    </p:spTree>
    <p:extLst>
      <p:ext uri="{BB962C8B-B14F-4D97-AF65-F5344CB8AC3E}">
        <p14:creationId xmlns:p14="http://schemas.microsoft.com/office/powerpoint/2010/main" val="54400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6BB6F-9947-4711-9117-308AA3DF2931}" type="datetimeFigureOut">
              <a:rPr lang="hu-HU" smtClean="0"/>
              <a:t>2023. 06. 27.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10238-43BB-47F5-9AC7-BF7AE9365F4A}" type="slidenum">
              <a:rPr lang="hu-HU" smtClean="0"/>
              <a:t>‹#›</a:t>
            </a:fld>
            <a:endParaRPr lang="hu-HU"/>
          </a:p>
        </p:txBody>
      </p:sp>
    </p:spTree>
    <p:extLst>
      <p:ext uri="{BB962C8B-B14F-4D97-AF65-F5344CB8AC3E}">
        <p14:creationId xmlns:p14="http://schemas.microsoft.com/office/powerpoint/2010/main" val="92698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4507DC-DF2D-4B6E-9259-50ECFA2654CF}"/>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noProof="0"/>
              <a:t>Click to add title</a:t>
            </a:r>
          </a:p>
        </p:txBody>
      </p:sp>
      <p:sp>
        <p:nvSpPr>
          <p:cNvPr id="3" name="Alcím 2">
            <a:extLst>
              <a:ext uri="{FF2B5EF4-FFF2-40B4-BE49-F238E27FC236}">
                <a16:creationId xmlns:a16="http://schemas.microsoft.com/office/drawing/2014/main" id="{5C98C4D8-44EE-4E84-A7EA-B9991D87260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dirty="0"/>
          </a:p>
        </p:txBody>
      </p:sp>
      <p:sp>
        <p:nvSpPr>
          <p:cNvPr id="6" name="Dia számának helye 5">
            <a:extLst>
              <a:ext uri="{FF2B5EF4-FFF2-40B4-BE49-F238E27FC236}">
                <a16:creationId xmlns:a16="http://schemas.microsoft.com/office/drawing/2014/main" id="{ACADDE93-B799-4314-9B6B-1B3D1F5E1962}"/>
              </a:ext>
            </a:extLst>
          </p:cNvPr>
          <p:cNvSpPr>
            <a:spLocks noGrp="1"/>
          </p:cNvSpPr>
          <p:nvPr>
            <p:ph type="sldNum" sz="quarter" idx="12"/>
          </p:nvPr>
        </p:nvSpPr>
        <p:spPr/>
        <p:txBody>
          <a:bodyPr/>
          <a:lstStyle/>
          <a:p>
            <a:fld id="{E85B506E-48CA-4BB4-AE18-8574845C9E67}" type="slidenum">
              <a:rPr lang="hu-HU" smtClean="0"/>
              <a:t>‹#›</a:t>
            </a:fld>
            <a:endParaRPr lang="hu-HU"/>
          </a:p>
        </p:txBody>
      </p:sp>
      <p:cxnSp>
        <p:nvCxnSpPr>
          <p:cNvPr id="5" name="Straight Connector 4">
            <a:extLst>
              <a:ext uri="{FF2B5EF4-FFF2-40B4-BE49-F238E27FC236}">
                <a16:creationId xmlns:a16="http://schemas.microsoft.com/office/drawing/2014/main" id="{39EC7597-9F48-4F14-A807-556B09DC4FA1}"/>
              </a:ext>
            </a:extLst>
          </p:cNvPr>
          <p:cNvCxnSpPr>
            <a:cxnSpLocks/>
          </p:cNvCxnSpPr>
          <p:nvPr/>
        </p:nvCxnSpPr>
        <p:spPr>
          <a:xfrm>
            <a:off x="1524000" y="350996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1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ED311-0C3B-4971-B1E6-CD904E2A0F48}"/>
              </a:ext>
            </a:extLst>
          </p:cNvPr>
          <p:cNvSpPr>
            <a:spLocks noGrp="1"/>
          </p:cNvSpPr>
          <p:nvPr>
            <p:ph type="title" hasCustomPrompt="1"/>
          </p:nvPr>
        </p:nvSpPr>
        <p:spPr/>
        <p:txBody>
          <a:bodyPr/>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33AC9F24-1487-4395-BE3A-1B5C9DE59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CB182F8B-9C25-4689-9FBD-8000E33C4FB0}"/>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7" name="Shape 3">
            <a:extLst>
              <a:ext uri="{FF2B5EF4-FFF2-40B4-BE49-F238E27FC236}">
                <a16:creationId xmlns:a16="http://schemas.microsoft.com/office/drawing/2014/main" id="{0889435A-3024-47F8-AD70-92B52CAAEB44}"/>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837ADEFF-7F05-42BA-B301-0102E70F6E89}"/>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BE87A2B8-5E0F-40E2-8013-D903D905F48C}"/>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294694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E4593BB-FCB3-4C92-80DE-1D03E2CCCC78}"/>
              </a:ext>
            </a:extLst>
          </p:cNvPr>
          <p:cNvSpPr>
            <a:spLocks noGrp="1"/>
          </p:cNvSpPr>
          <p:nvPr>
            <p:ph type="title" orient="vert" hasCustomPrompt="1"/>
          </p:nvPr>
        </p:nvSpPr>
        <p:spPr>
          <a:xfrm>
            <a:off x="8724900" y="365125"/>
            <a:ext cx="2628900" cy="5811838"/>
          </a:xfrm>
        </p:spPr>
        <p:txBody>
          <a:bodyPr vert="eaVert"/>
          <a:lstStyle>
            <a:lvl1pPr>
              <a:defRPr/>
            </a:lvl1pPr>
          </a:lstStyle>
          <a:p>
            <a:r>
              <a:rPr lang="en-GB" noProof="0"/>
              <a:t>Click to add title</a:t>
            </a:r>
          </a:p>
        </p:txBody>
      </p:sp>
      <p:sp>
        <p:nvSpPr>
          <p:cNvPr id="3" name="Függőleges szöveg helye 2">
            <a:extLst>
              <a:ext uri="{FF2B5EF4-FFF2-40B4-BE49-F238E27FC236}">
                <a16:creationId xmlns:a16="http://schemas.microsoft.com/office/drawing/2014/main" id="{F5168AC4-51E4-4592-AE48-EEB97585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Dia számának helye 5">
            <a:extLst>
              <a:ext uri="{FF2B5EF4-FFF2-40B4-BE49-F238E27FC236}">
                <a16:creationId xmlns:a16="http://schemas.microsoft.com/office/drawing/2014/main" id="{9D84E71F-9E0D-46F7-A274-D8E869A2D3D3}"/>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7" name="Shape 3">
            <a:extLst>
              <a:ext uri="{FF2B5EF4-FFF2-40B4-BE49-F238E27FC236}">
                <a16:creationId xmlns:a16="http://schemas.microsoft.com/office/drawing/2014/main" id="{67FE18AD-0DEB-4421-8877-09D22BB1520B}"/>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8" name="Straight Connector 7">
            <a:extLst>
              <a:ext uri="{FF2B5EF4-FFF2-40B4-BE49-F238E27FC236}">
                <a16:creationId xmlns:a16="http://schemas.microsoft.com/office/drawing/2014/main" id="{C2741C06-4E2F-4374-B0F5-5695C2BA0460}"/>
              </a:ext>
            </a:extLst>
          </p:cNvPr>
          <p:cNvCxnSpPr>
            <a:cxnSpLocks/>
          </p:cNvCxnSpPr>
          <p:nvPr/>
        </p:nvCxnSpPr>
        <p:spPr>
          <a:xfrm flipV="1">
            <a:off x="8724900" y="365125"/>
            <a:ext cx="0" cy="58118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hape 3">
            <a:extLst>
              <a:ext uri="{FF2B5EF4-FFF2-40B4-BE49-F238E27FC236}">
                <a16:creationId xmlns:a16="http://schemas.microsoft.com/office/drawing/2014/main" id="{8F2F5FE9-6080-44FB-AF47-94D01596A264}"/>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32692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EC9CCC-0774-4C7E-BF97-28340E629901}"/>
              </a:ext>
            </a:extLst>
          </p:cNvPr>
          <p:cNvSpPr>
            <a:spLocks noGrp="1"/>
          </p:cNvSpPr>
          <p:nvPr>
            <p:ph type="title" hasCustomPrompt="1"/>
          </p:nvPr>
        </p:nvSpPr>
        <p:spPr/>
        <p:txBody>
          <a:bodyPr/>
          <a:lstStyle>
            <a:lvl1pPr>
              <a:defRPr>
                <a:latin typeface="+mj-lt"/>
              </a:defRPr>
            </a:lvl1pPr>
          </a:lstStyle>
          <a:p>
            <a:r>
              <a:rPr lang="en-GB" noProof="0" dirty="0"/>
              <a:t>Click to add title</a:t>
            </a:r>
          </a:p>
        </p:txBody>
      </p:sp>
      <p:sp>
        <p:nvSpPr>
          <p:cNvPr id="3" name="Tartalom helye 2">
            <a:extLst>
              <a:ext uri="{FF2B5EF4-FFF2-40B4-BE49-F238E27FC236}">
                <a16:creationId xmlns:a16="http://schemas.microsoft.com/office/drawing/2014/main" id="{3D925C54-846C-4E2B-BB2E-97FEED9845B4}"/>
              </a:ext>
            </a:extLst>
          </p:cNvPr>
          <p:cNvSpPr>
            <a:spLocks noGrp="1"/>
          </p:cNvSpPr>
          <p:nvPr>
            <p:ph idx="1"/>
          </p:nvPr>
        </p:nvSpPr>
        <p:spPr/>
        <p:txBody>
          <a:bodyPr/>
          <a:lstStyle>
            <a:lvl1pPr>
              <a:buNone/>
              <a:defRPr/>
            </a:lvl1pPr>
          </a:lstStyle>
          <a:p>
            <a:pPr lvl="0"/>
            <a:endParaRPr lang="hu-HU" dirty="0"/>
          </a:p>
        </p:txBody>
      </p:sp>
      <p:sp>
        <p:nvSpPr>
          <p:cNvPr id="6" name="Dia számának helye 5">
            <a:extLst>
              <a:ext uri="{FF2B5EF4-FFF2-40B4-BE49-F238E27FC236}">
                <a16:creationId xmlns:a16="http://schemas.microsoft.com/office/drawing/2014/main" id="{84008CC6-3579-47C5-BEE9-733A7287D068}"/>
              </a:ext>
            </a:extLst>
          </p:cNvPr>
          <p:cNvSpPr>
            <a:spLocks noGrp="1"/>
          </p:cNvSpPr>
          <p:nvPr>
            <p:ph type="sldNum" sz="quarter" idx="12"/>
          </p:nvPr>
        </p:nvSpPr>
        <p:spPr/>
        <p:txBody>
          <a:bodyPr/>
          <a:lstStyle>
            <a:lvl1pPr>
              <a:defRPr>
                <a:solidFill>
                  <a:schemeClr val="tx1"/>
                </a:solidFill>
              </a:defRPr>
            </a:lvl1pPr>
          </a:lstStyle>
          <a:p>
            <a:fld id="{02BC1E56-CB2E-4B87-AB42-32EA6AB80835}" type="slidenum">
              <a:rPr lang="hu-HU" smtClean="0"/>
              <a:pPr/>
              <a:t>‹#›</a:t>
            </a:fld>
            <a:endParaRPr lang="hu-HU" dirty="0">
              <a:solidFill>
                <a:schemeClr val="tx1"/>
              </a:solidFill>
            </a:endParaRPr>
          </a:p>
        </p:txBody>
      </p:sp>
      <p:cxnSp>
        <p:nvCxnSpPr>
          <p:cNvPr id="7" name="Straight Connector 6">
            <a:extLst>
              <a:ext uri="{FF2B5EF4-FFF2-40B4-BE49-F238E27FC236}">
                <a16:creationId xmlns:a16="http://schemas.microsoft.com/office/drawing/2014/main" id="{07F005FA-0218-4FCB-9E62-08D4FCB0BD96}"/>
              </a:ext>
            </a:extLst>
          </p:cNvPr>
          <p:cNvCxnSpPr>
            <a:cxnSpLocks/>
          </p:cNvCxnSpPr>
          <p:nvPr/>
        </p:nvCxnSpPr>
        <p:spPr>
          <a:xfrm>
            <a:off x="838200" y="1425217"/>
            <a:ext cx="10494465" cy="0"/>
          </a:xfrm>
          <a:prstGeom prst="line">
            <a:avLst/>
          </a:prstGeom>
          <a:ln w="38100">
            <a:solidFill>
              <a:srgbClr val="FFC715"/>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566A620E-F62D-43D6-9153-DF02DCB67FF0}"/>
              </a:ext>
            </a:extLst>
          </p:cNvPr>
          <p:cNvSpPr/>
          <p:nvPr userDrawn="1"/>
        </p:nvSpPr>
        <p:spPr>
          <a:xfrm>
            <a:off x="859335" y="6359054"/>
            <a:ext cx="6807946" cy="35971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algn="l"/>
            <a:r>
              <a:rPr lang="en-US" sz="1400" dirty="0">
                <a:solidFill>
                  <a:srgbClr val="595959"/>
                </a:solidFill>
                <a:latin typeface="Calibri" panose="020F0502020204030204" pitchFamily="34" charset="0"/>
                <a:ea typeface="Calibri" panose="020F0502020204030204" pitchFamily="34" charset="0"/>
              </a:rPr>
              <a:t>DIGI-AGEING - overcoming loneliness </a:t>
            </a:r>
            <a:endParaRPr lang="de-AT" sz="1400" dirty="0"/>
          </a:p>
        </p:txBody>
      </p:sp>
    </p:spTree>
    <p:extLst>
      <p:ext uri="{BB962C8B-B14F-4D97-AF65-F5344CB8AC3E}">
        <p14:creationId xmlns:p14="http://schemas.microsoft.com/office/powerpoint/2010/main" val="1730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9DD8F7-9AC6-4691-9E8E-AC0E3A6E21E2}"/>
              </a:ext>
            </a:extLst>
          </p:cNvPr>
          <p:cNvSpPr>
            <a:spLocks noGrp="1"/>
          </p:cNvSpPr>
          <p:nvPr>
            <p:ph type="title" hasCustomPrompt="1"/>
          </p:nvPr>
        </p:nvSpPr>
        <p:spPr>
          <a:xfrm>
            <a:off x="831850" y="1709738"/>
            <a:ext cx="10515600" cy="2852737"/>
          </a:xfrm>
        </p:spPr>
        <p:txBody>
          <a:bodyPr anchor="b"/>
          <a:lstStyle>
            <a:lvl1pPr>
              <a:defRPr sz="6000"/>
            </a:lvl1pPr>
          </a:lstStyle>
          <a:p>
            <a:r>
              <a:rPr lang="en-GB" noProof="0"/>
              <a:t>Click to add title</a:t>
            </a:r>
          </a:p>
        </p:txBody>
      </p:sp>
      <p:sp>
        <p:nvSpPr>
          <p:cNvPr id="3" name="Szöveg helye 2">
            <a:extLst>
              <a:ext uri="{FF2B5EF4-FFF2-40B4-BE49-F238E27FC236}">
                <a16:creationId xmlns:a16="http://schemas.microsoft.com/office/drawing/2014/main" id="{0FC630BD-DE45-4C68-865E-4908D1C23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ia számának helye 5">
            <a:extLst>
              <a:ext uri="{FF2B5EF4-FFF2-40B4-BE49-F238E27FC236}">
                <a16:creationId xmlns:a16="http://schemas.microsoft.com/office/drawing/2014/main" id="{F3AB34BE-90B6-4ED4-AF08-C1B5BB49A0B4}"/>
              </a:ext>
            </a:extLst>
          </p:cNvPr>
          <p:cNvSpPr>
            <a:spLocks noGrp="1"/>
          </p:cNvSpPr>
          <p:nvPr>
            <p:ph type="sldNum" sz="quarter" idx="12"/>
          </p:nvPr>
        </p:nvSpPr>
        <p:spPr/>
        <p:txBody>
          <a:bodyPr/>
          <a:lstStyle/>
          <a:p>
            <a:fld id="{E85B506E-48CA-4BB4-AE18-8574845C9E67}" type="slidenum">
              <a:rPr lang="hu-HU" smtClean="0"/>
              <a:t>‹#›</a:t>
            </a:fld>
            <a:endParaRPr lang="hu-HU"/>
          </a:p>
        </p:txBody>
      </p:sp>
      <p:cxnSp>
        <p:nvCxnSpPr>
          <p:cNvPr id="5" name="Straight Connector 4">
            <a:extLst>
              <a:ext uri="{FF2B5EF4-FFF2-40B4-BE49-F238E27FC236}">
                <a16:creationId xmlns:a16="http://schemas.microsoft.com/office/drawing/2014/main" id="{B6AC2FCE-E8C4-4E50-8688-5122E724979D}"/>
              </a:ext>
            </a:extLst>
          </p:cNvPr>
          <p:cNvCxnSpPr>
            <a:cxnSpLocks/>
          </p:cNvCxnSpPr>
          <p:nvPr/>
        </p:nvCxnSpPr>
        <p:spPr>
          <a:xfrm>
            <a:off x="831850" y="4562475"/>
            <a:ext cx="105219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EC361C-39A4-487D-A583-7F10A057C552}"/>
              </a:ext>
            </a:extLst>
          </p:cNvPr>
          <p:cNvSpPr>
            <a:spLocks noGrp="1"/>
          </p:cNvSpPr>
          <p:nvPr>
            <p:ph type="title" hasCustomPrompt="1"/>
          </p:nvPr>
        </p:nvSpPr>
        <p:spPr/>
        <p:txBody>
          <a:bodyPr/>
          <a:lstStyle>
            <a:lvl1pPr>
              <a:defRPr/>
            </a:lvl1pPr>
          </a:lstStyle>
          <a:p>
            <a:r>
              <a:rPr lang="en-GB" noProof="0"/>
              <a:t>Click to add title</a:t>
            </a:r>
          </a:p>
        </p:txBody>
      </p:sp>
      <p:sp>
        <p:nvSpPr>
          <p:cNvPr id="3" name="Tartalom helye 2">
            <a:extLst>
              <a:ext uri="{FF2B5EF4-FFF2-40B4-BE49-F238E27FC236}">
                <a16:creationId xmlns:a16="http://schemas.microsoft.com/office/drawing/2014/main" id="{ED061A03-E120-4B4C-A1E8-FF42AE2937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Tartalom helye 3">
            <a:extLst>
              <a:ext uri="{FF2B5EF4-FFF2-40B4-BE49-F238E27FC236}">
                <a16:creationId xmlns:a16="http://schemas.microsoft.com/office/drawing/2014/main" id="{186BB4E3-69B6-4613-ABD8-A7873B0319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Dia számának helye 6">
            <a:extLst>
              <a:ext uri="{FF2B5EF4-FFF2-40B4-BE49-F238E27FC236}">
                <a16:creationId xmlns:a16="http://schemas.microsoft.com/office/drawing/2014/main" id="{398912B0-EADF-48F6-A032-6AE84C2959DD}"/>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6CE95A9F-192D-47B9-BF80-CE089EEBB999}"/>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58F61B88-BAA4-4AE0-95D0-71A3B77DF5E2}"/>
              </a:ext>
            </a:extLst>
          </p:cNvPr>
          <p:cNvCxnSpPr>
            <a:cxnSpLocks/>
          </p:cNvCxnSpPr>
          <p:nvPr/>
        </p:nvCxnSpPr>
        <p:spPr>
          <a:xfrm>
            <a:off x="838200" y="1683094"/>
            <a:ext cx="10515600" cy="75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557DC67-676E-4457-88FE-03C0A6151D3E}"/>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1619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2D3256-C530-4232-9B4A-12040B0DD7F6}"/>
              </a:ext>
            </a:extLst>
          </p:cNvPr>
          <p:cNvSpPr>
            <a:spLocks noGrp="1"/>
          </p:cNvSpPr>
          <p:nvPr>
            <p:ph type="title" hasCustomPrompt="1"/>
          </p:nvPr>
        </p:nvSpPr>
        <p:spPr>
          <a:xfrm>
            <a:off x="839788" y="365125"/>
            <a:ext cx="10515600" cy="1325563"/>
          </a:xfrm>
        </p:spPr>
        <p:txBody>
          <a:bodyPr/>
          <a:lstStyle>
            <a:lvl1pPr>
              <a:defRPr/>
            </a:lvl1pPr>
          </a:lstStyle>
          <a:p>
            <a:r>
              <a:rPr lang="en-GB" noProof="0"/>
              <a:t>Click to add title</a:t>
            </a:r>
          </a:p>
        </p:txBody>
      </p:sp>
      <p:sp>
        <p:nvSpPr>
          <p:cNvPr id="3" name="Szöveg helye 2">
            <a:extLst>
              <a:ext uri="{FF2B5EF4-FFF2-40B4-BE49-F238E27FC236}">
                <a16:creationId xmlns:a16="http://schemas.microsoft.com/office/drawing/2014/main" id="{F758654F-FA75-4593-B58F-2040A8283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artalom helye 3">
            <a:extLst>
              <a:ext uri="{FF2B5EF4-FFF2-40B4-BE49-F238E27FC236}">
                <a16:creationId xmlns:a16="http://schemas.microsoft.com/office/drawing/2014/main" id="{D216034D-F5AB-43A6-88AD-33FAE9F3D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Szöveg helye 4">
            <a:extLst>
              <a:ext uri="{FF2B5EF4-FFF2-40B4-BE49-F238E27FC236}">
                <a16:creationId xmlns:a16="http://schemas.microsoft.com/office/drawing/2014/main" id="{99EB268C-72A3-44A2-BCE2-160AAF9FA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artalom helye 5">
            <a:extLst>
              <a:ext uri="{FF2B5EF4-FFF2-40B4-BE49-F238E27FC236}">
                <a16:creationId xmlns:a16="http://schemas.microsoft.com/office/drawing/2014/main" id="{64E65EB5-2F44-4C9E-916D-661EA411B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9" name="Dia számának helye 8">
            <a:extLst>
              <a:ext uri="{FF2B5EF4-FFF2-40B4-BE49-F238E27FC236}">
                <a16:creationId xmlns:a16="http://schemas.microsoft.com/office/drawing/2014/main" id="{43F16BB2-6A3B-4502-8C37-6170C5005769}"/>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10" name="Shape 3">
            <a:extLst>
              <a:ext uri="{FF2B5EF4-FFF2-40B4-BE49-F238E27FC236}">
                <a16:creationId xmlns:a16="http://schemas.microsoft.com/office/drawing/2014/main" id="{89FA9800-79D8-43B3-ABC8-7156962D259B}"/>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11" name="Straight Connector 10">
            <a:extLst>
              <a:ext uri="{FF2B5EF4-FFF2-40B4-BE49-F238E27FC236}">
                <a16:creationId xmlns:a16="http://schemas.microsoft.com/office/drawing/2014/main" id="{97D21736-EF84-44EB-8924-63270A8BA0F5}"/>
              </a:ext>
            </a:extLst>
          </p:cNvPr>
          <p:cNvCxnSpPr>
            <a:cxnSpLocks/>
          </p:cNvCxnSpPr>
          <p:nvPr/>
        </p:nvCxnSpPr>
        <p:spPr>
          <a:xfrm>
            <a:off x="839788" y="1681163"/>
            <a:ext cx="105140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hape 3">
            <a:extLst>
              <a:ext uri="{FF2B5EF4-FFF2-40B4-BE49-F238E27FC236}">
                <a16:creationId xmlns:a16="http://schemas.microsoft.com/office/drawing/2014/main" id="{B5ECF7BB-9FF2-4E1D-9BC0-2EBCA1C9C165}"/>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348961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E3535B-6731-4728-9897-3AC971DB80D8}"/>
              </a:ext>
            </a:extLst>
          </p:cNvPr>
          <p:cNvSpPr>
            <a:spLocks noGrp="1"/>
          </p:cNvSpPr>
          <p:nvPr>
            <p:ph type="title" hasCustomPrompt="1"/>
          </p:nvPr>
        </p:nvSpPr>
        <p:spPr/>
        <p:txBody>
          <a:bodyPr/>
          <a:lstStyle>
            <a:lvl1pPr>
              <a:defRPr/>
            </a:lvl1pPr>
          </a:lstStyle>
          <a:p>
            <a:r>
              <a:rPr lang="en-GB" noProof="0"/>
              <a:t>Click to add title</a:t>
            </a:r>
          </a:p>
        </p:txBody>
      </p:sp>
      <p:sp>
        <p:nvSpPr>
          <p:cNvPr id="5" name="Dia számának helye 4">
            <a:extLst>
              <a:ext uri="{FF2B5EF4-FFF2-40B4-BE49-F238E27FC236}">
                <a16:creationId xmlns:a16="http://schemas.microsoft.com/office/drawing/2014/main" id="{9FE2AB53-AAF0-4C17-9710-9468A41D8537}"/>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6" name="Shape 3">
            <a:extLst>
              <a:ext uri="{FF2B5EF4-FFF2-40B4-BE49-F238E27FC236}">
                <a16:creationId xmlns:a16="http://schemas.microsoft.com/office/drawing/2014/main" id="{561527DB-6835-47CA-ACDA-DA47AFBFD2F7}"/>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7" name="Straight Connector 6">
            <a:extLst>
              <a:ext uri="{FF2B5EF4-FFF2-40B4-BE49-F238E27FC236}">
                <a16:creationId xmlns:a16="http://schemas.microsoft.com/office/drawing/2014/main" id="{83B91D16-C87E-455A-B62F-893B9CAB90E1}"/>
              </a:ext>
            </a:extLst>
          </p:cNvPr>
          <p:cNvCxnSpPr>
            <a:cxnSpLocks/>
          </p:cNvCxnSpPr>
          <p:nvPr/>
        </p:nvCxnSpPr>
        <p:spPr>
          <a:xfrm>
            <a:off x="838200" y="1690688"/>
            <a:ext cx="10515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hape 3">
            <a:extLst>
              <a:ext uri="{FF2B5EF4-FFF2-40B4-BE49-F238E27FC236}">
                <a16:creationId xmlns:a16="http://schemas.microsoft.com/office/drawing/2014/main" id="{C387596E-6775-46A9-BE60-68EC03E9491F}"/>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92866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15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41771C-85CA-42D7-8240-816F2F99285A}"/>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Tartalom helye 2">
            <a:extLst>
              <a:ext uri="{FF2B5EF4-FFF2-40B4-BE49-F238E27FC236}">
                <a16:creationId xmlns:a16="http://schemas.microsoft.com/office/drawing/2014/main" id="{FF34C119-B978-49F6-B531-FE25663A6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Szöveg helye 3">
            <a:extLst>
              <a:ext uri="{FF2B5EF4-FFF2-40B4-BE49-F238E27FC236}">
                <a16:creationId xmlns:a16="http://schemas.microsoft.com/office/drawing/2014/main" id="{885D2FA8-A6B3-44FD-97A1-58B8BD8E6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20A077BB-50D4-4A72-929C-6FA43225420A}"/>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A3DB2526-4B9A-4089-BB5C-004829279C99}"/>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D957F895-7D9F-496D-ADB4-4BD9C5869B64}"/>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C70F3E79-38AB-42D9-9F9A-BE41E7509E4E}"/>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7453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F810AE-708C-46E5-ACCB-EE42EC477FCF}"/>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add title</a:t>
            </a:r>
          </a:p>
        </p:txBody>
      </p:sp>
      <p:sp>
        <p:nvSpPr>
          <p:cNvPr id="3" name="Kép helye 2">
            <a:extLst>
              <a:ext uri="{FF2B5EF4-FFF2-40B4-BE49-F238E27FC236}">
                <a16:creationId xmlns:a16="http://schemas.microsoft.com/office/drawing/2014/main" id="{E37C3BA7-48A4-4D4F-8AD0-8EF3DB18E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hu-HU"/>
          </a:p>
        </p:txBody>
      </p:sp>
      <p:sp>
        <p:nvSpPr>
          <p:cNvPr id="4" name="Szöveg helye 3">
            <a:extLst>
              <a:ext uri="{FF2B5EF4-FFF2-40B4-BE49-F238E27FC236}">
                <a16:creationId xmlns:a16="http://schemas.microsoft.com/office/drawing/2014/main" id="{AEFBA25A-43A4-4825-876E-67CA8C433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ia számának helye 6">
            <a:extLst>
              <a:ext uri="{FF2B5EF4-FFF2-40B4-BE49-F238E27FC236}">
                <a16:creationId xmlns:a16="http://schemas.microsoft.com/office/drawing/2014/main" id="{0BA8E971-34FF-4290-94A3-D78CE6D867A6}"/>
              </a:ext>
            </a:extLst>
          </p:cNvPr>
          <p:cNvSpPr>
            <a:spLocks noGrp="1"/>
          </p:cNvSpPr>
          <p:nvPr>
            <p:ph type="sldNum" sz="quarter" idx="12"/>
          </p:nvPr>
        </p:nvSpPr>
        <p:spPr/>
        <p:txBody>
          <a:bodyPr/>
          <a:lstStyle/>
          <a:p>
            <a:fld id="{E85B506E-48CA-4BB4-AE18-8574845C9E67}" type="slidenum">
              <a:rPr lang="hu-HU" smtClean="0"/>
              <a:t>‹#›</a:t>
            </a:fld>
            <a:endParaRPr lang="hu-HU"/>
          </a:p>
        </p:txBody>
      </p:sp>
      <p:sp>
        <p:nvSpPr>
          <p:cNvPr id="8" name="Shape 3">
            <a:extLst>
              <a:ext uri="{FF2B5EF4-FFF2-40B4-BE49-F238E27FC236}">
                <a16:creationId xmlns:a16="http://schemas.microsoft.com/office/drawing/2014/main" id="{4CC47CF1-243E-48D8-A544-F700CC509FEB}"/>
              </a:ext>
            </a:extLst>
          </p:cNvPr>
          <p:cNvSpPr/>
          <p:nvPr/>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cxnSp>
        <p:nvCxnSpPr>
          <p:cNvPr id="9" name="Straight Connector 8">
            <a:extLst>
              <a:ext uri="{FF2B5EF4-FFF2-40B4-BE49-F238E27FC236}">
                <a16:creationId xmlns:a16="http://schemas.microsoft.com/office/drawing/2014/main" id="{69F4DBC3-EB56-480E-BBF9-C665CCDD3571}"/>
              </a:ext>
            </a:extLst>
          </p:cNvPr>
          <p:cNvCxnSpPr>
            <a:cxnSpLocks/>
          </p:cNvCxnSpPr>
          <p:nvPr/>
        </p:nvCxnSpPr>
        <p:spPr>
          <a:xfrm>
            <a:off x="839788" y="2057400"/>
            <a:ext cx="39322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hape 3">
            <a:extLst>
              <a:ext uri="{FF2B5EF4-FFF2-40B4-BE49-F238E27FC236}">
                <a16:creationId xmlns:a16="http://schemas.microsoft.com/office/drawing/2014/main" id="{A6CC4214-707C-493E-85D7-4877FF30E296}"/>
              </a:ext>
            </a:extLst>
          </p:cNvPr>
          <p:cNvSpPr/>
          <p:nvPr userDrawn="1"/>
        </p:nvSpPr>
        <p:spPr>
          <a:xfrm>
            <a:off x="859335" y="6382137"/>
            <a:ext cx="6807946" cy="313546"/>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lvl="0">
              <a:defRPr sz="1800"/>
            </a:pPr>
            <a:r>
              <a:rPr lang="hu-HU" sz="1100" dirty="0">
                <a:solidFill>
                  <a:schemeClr val="accent2"/>
                </a:solidFill>
                <a:latin typeface="Century Gothic" panose="020B0502020202020204" pitchFamily="34" charset="0"/>
                <a:ea typeface="Roboto Bold"/>
                <a:cs typeface="Roboto Bold"/>
                <a:sym typeface="Roboto Bold"/>
              </a:rPr>
              <a:t>AISAB</a:t>
            </a:r>
            <a:r>
              <a:rPr sz="1100" dirty="0">
                <a:solidFill>
                  <a:srgbClr val="A6AAA9"/>
                </a:solidFill>
                <a:latin typeface="Century Gothic" panose="020B0502020202020204" pitchFamily="34" charset="0"/>
                <a:ea typeface="Roboto Bold"/>
                <a:cs typeface="Roboto Bold"/>
                <a:sym typeface="Roboto Bold"/>
              </a:rPr>
              <a:t> </a:t>
            </a:r>
            <a:r>
              <a:rPr lang="hu-HU" sz="1100" dirty="0">
                <a:solidFill>
                  <a:schemeClr val="tx2"/>
                </a:solidFill>
                <a:latin typeface="Century Gothic" panose="020B0502020202020204" pitchFamily="34" charset="0"/>
                <a:ea typeface="Roboto Regular"/>
                <a:cs typeface="Roboto Regular"/>
                <a:sym typeface="Roboto Regular"/>
              </a:rPr>
              <a:t>–</a:t>
            </a:r>
            <a:r>
              <a:rPr sz="1100" dirty="0">
                <a:solidFill>
                  <a:schemeClr val="tx2"/>
                </a:solidFill>
                <a:latin typeface="Century Gothic" panose="020B0502020202020204" pitchFamily="34" charset="0"/>
                <a:ea typeface="Roboto Regular"/>
                <a:cs typeface="Roboto Regular"/>
                <a:sym typeface="Roboto Regular"/>
              </a:rPr>
              <a:t> </a:t>
            </a:r>
            <a:r>
              <a:rPr lang="hu-HU" sz="1100" dirty="0">
                <a:solidFill>
                  <a:schemeClr val="tx2"/>
                </a:solidFill>
                <a:latin typeface="Century Gothic" panose="020B0502020202020204" pitchFamily="34" charset="0"/>
                <a:ea typeface="Roboto Regular"/>
                <a:cs typeface="Roboto Regular"/>
                <a:sym typeface="Roboto Regular"/>
              </a:rPr>
              <a:t>APPLIED</a:t>
            </a:r>
            <a:r>
              <a:rPr lang="hu-HU" sz="1100" baseline="0" dirty="0">
                <a:solidFill>
                  <a:schemeClr val="tx2"/>
                </a:solidFill>
                <a:latin typeface="Century Gothic" panose="020B0502020202020204" pitchFamily="34" charset="0"/>
                <a:ea typeface="Roboto Regular"/>
                <a:cs typeface="Roboto Regular"/>
                <a:sym typeface="Roboto Regular"/>
              </a:rPr>
              <a:t>  INNOVATION FOR STUDENTS AND BUSINESS</a:t>
            </a:r>
            <a:endParaRPr sz="1100" dirty="0">
              <a:solidFill>
                <a:schemeClr val="tx2"/>
              </a:solidFill>
              <a:latin typeface="Century Gothic" panose="020B0502020202020204" pitchFamily="34" charset="0"/>
              <a:ea typeface="Roboto Regular"/>
              <a:cs typeface="Roboto Regular"/>
              <a:sym typeface="Roboto Regular"/>
            </a:endParaRPr>
          </a:p>
        </p:txBody>
      </p:sp>
    </p:spTree>
    <p:extLst>
      <p:ext uri="{BB962C8B-B14F-4D97-AF65-F5344CB8AC3E}">
        <p14:creationId xmlns:p14="http://schemas.microsoft.com/office/powerpoint/2010/main" val="15314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B5D3A185-8949-4A5B-8E82-0A73E42B7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Klicken Sie zum Hinzufügen eines Titels</a:t>
            </a:r>
          </a:p>
        </p:txBody>
      </p:sp>
      <p:sp>
        <p:nvSpPr>
          <p:cNvPr id="3" name="Szöveg helye 2">
            <a:extLst>
              <a:ext uri="{FF2B5EF4-FFF2-40B4-BE49-F238E27FC236}">
                <a16:creationId xmlns:a16="http://schemas.microsoft.com/office/drawing/2014/main" id="{3EC74671-937E-485B-B883-A007DB3E1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Dia számának helye 5">
            <a:extLst>
              <a:ext uri="{FF2B5EF4-FFF2-40B4-BE49-F238E27FC236}">
                <a16:creationId xmlns:a16="http://schemas.microsoft.com/office/drawing/2014/main" id="{6A91356C-EAFB-4C4C-BB2D-9E0CECA08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E85B506E-48CA-4BB4-AE18-8574845C9E67}" type="slidenum">
              <a:rPr lang="hu-HU" smtClean="0"/>
              <a:pPr/>
              <a:t>‹#›</a:t>
            </a:fld>
            <a:endParaRPr lang="hu-HU"/>
          </a:p>
        </p:txBody>
      </p:sp>
      <p:pic>
        <p:nvPicPr>
          <p:cNvPr id="5" name="Picture 4">
            <a:extLst>
              <a:ext uri="{FF2B5EF4-FFF2-40B4-BE49-F238E27FC236}">
                <a16:creationId xmlns:a16="http://schemas.microsoft.com/office/drawing/2014/main" id="{A2CCC9E4-A150-46E7-847F-A73F5563CBD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40871" y="355733"/>
            <a:ext cx="1505755" cy="650608"/>
          </a:xfrm>
          <a:prstGeom prst="rect">
            <a:avLst/>
          </a:prstGeom>
        </p:spPr>
      </p:pic>
      <p:pic>
        <p:nvPicPr>
          <p:cNvPr id="7" name="Picture 6">
            <a:extLst>
              <a:ext uri="{FF2B5EF4-FFF2-40B4-BE49-F238E27FC236}">
                <a16:creationId xmlns:a16="http://schemas.microsoft.com/office/drawing/2014/main" id="{37392EAE-582C-4CC0-943E-51950D67B3D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96945" y="888505"/>
            <a:ext cx="1156855" cy="505545"/>
          </a:xfrm>
          <a:prstGeom prst="rect">
            <a:avLst/>
          </a:prstGeom>
        </p:spPr>
      </p:pic>
    </p:spTree>
    <p:extLst>
      <p:ext uri="{BB962C8B-B14F-4D97-AF65-F5344CB8AC3E}">
        <p14:creationId xmlns:p14="http://schemas.microsoft.com/office/powerpoint/2010/main" val="11043650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Century Gothic" panose="020B0502020202020204" pitchFamily="34" charset="0"/>
          <a:ea typeface="+mj-ea"/>
          <a:cs typeface="+mj-cs"/>
        </a:defRPr>
      </a:lvl1pPr>
    </p:titleStyle>
    <p:bodyStyle>
      <a:lvl1pPr marL="271463" indent="-271463" algn="l" defTabSz="914400" rtl="0" eaLnBrk="1" latinLnBrk="0" hangingPunct="1">
        <a:lnSpc>
          <a:spcPct val="90000"/>
        </a:lnSpc>
        <a:spcBef>
          <a:spcPts val="1000"/>
        </a:spcBef>
        <a:buClr>
          <a:schemeClr val="accent2"/>
        </a:buClr>
        <a:buSzPct val="75000"/>
        <a:buFont typeface="Wingdings" panose="05000000000000000000" pitchFamily="2" charset="2"/>
        <a:buChar char=""/>
        <a:defRPr sz="2400" kern="1200">
          <a:solidFill>
            <a:schemeClr val="bg1">
              <a:lumMod val="5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bg1">
              <a:lumMod val="5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800" kern="1200">
          <a:solidFill>
            <a:schemeClr val="bg1">
              <a:lumMod val="5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1600" kern="1200">
          <a:solidFill>
            <a:schemeClr val="bg1">
              <a:lumMod val="5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runi.eu/" TargetMode="External"/><Relationship Id="rId3" Type="http://schemas.openxmlformats.org/officeDocument/2006/relationships/image" Target="../media/image3.jpeg"/><Relationship Id="rId7" Type="http://schemas.openxmlformats.org/officeDocument/2006/relationships/hyperlink" Target="http://www.asoccaminos.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5" Type="http://schemas.openxmlformats.org/officeDocument/2006/relationships/hyperlink" Target="http://www.ucy.ac.cy/" TargetMode="External"/><Relationship Id="rId4" Type="http://schemas.openxmlformats.org/officeDocument/2006/relationships/hyperlink" Target="http://www.umit-tirol.at/"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a:noFill/>
            </a:endParaRPr>
          </a:p>
        </p:txBody>
      </p:sp>
      <p:sp>
        <p:nvSpPr>
          <p:cNvPr id="2" name="Rechteck 1">
            <a:extLst>
              <a:ext uri="{FF2B5EF4-FFF2-40B4-BE49-F238E27FC236}">
                <a16:creationId xmlns:a16="http://schemas.microsoft.com/office/drawing/2014/main" id="{47035699-213E-4774-8672-037ABCA7E37E}"/>
              </a:ext>
            </a:extLst>
          </p:cNvPr>
          <p:cNvSpPr/>
          <p:nvPr/>
        </p:nvSpPr>
        <p:spPr>
          <a:xfrm>
            <a:off x="4898340" y="4377065"/>
            <a:ext cx="7701912" cy="707886"/>
          </a:xfrm>
          <a:prstGeom prst="rect">
            <a:avLst/>
          </a:prstGeom>
        </p:spPr>
        <p:txBody>
          <a:bodyPr wrap="square">
            <a:spAutoFit/>
          </a:bodyPr>
          <a:lstStyle/>
          <a:p>
            <a:r>
              <a:rPr lang="en-GB" sz="4000" dirty="0" err="1">
                <a:solidFill>
                  <a:schemeClr val="bg2">
                    <a:lumMod val="50000"/>
                  </a:schemeClr>
                </a:solidFill>
                <a:cs typeface="Calibri" panose="020F0502020204030204" pitchFamily="34" charset="0"/>
              </a:rPr>
              <a:t>Mokymo</a:t>
            </a:r>
            <a:r>
              <a:rPr lang="en-GB" sz="4000" dirty="0">
                <a:solidFill>
                  <a:schemeClr val="bg2">
                    <a:lumMod val="50000"/>
                  </a:schemeClr>
                </a:solidFill>
                <a:cs typeface="Calibri" panose="020F0502020204030204" pitchFamily="34" charset="0"/>
              </a:rPr>
              <a:t> </a:t>
            </a:r>
            <a:r>
              <a:rPr lang="en-GB" sz="4000" dirty="0" err="1">
                <a:solidFill>
                  <a:schemeClr val="bg2">
                    <a:lumMod val="50000"/>
                  </a:schemeClr>
                </a:solidFill>
                <a:cs typeface="Calibri" panose="020F0502020204030204" pitchFamily="34" charset="0"/>
              </a:rPr>
              <a:t>veikla</a:t>
            </a:r>
            <a:endParaRPr lang="en-GB" sz="4000" dirty="0">
              <a:solidFill>
                <a:schemeClr val="bg2">
                  <a:lumMod val="50000"/>
                </a:schemeClr>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0063A965-ED6D-4240-8605-822EC256CB42}"/>
              </a:ext>
            </a:extLst>
          </p:cNvPr>
          <p:cNvSpPr/>
          <p:nvPr/>
        </p:nvSpPr>
        <p:spPr>
          <a:xfrm>
            <a:off x="4232786" y="3309992"/>
            <a:ext cx="7790404" cy="830997"/>
          </a:xfrm>
          <a:prstGeom prst="rect">
            <a:avLst/>
          </a:prstGeom>
        </p:spPr>
        <p:txBody>
          <a:bodyPr wrap="square">
            <a:spAutoFit/>
          </a:bodyPr>
          <a:lstStyle/>
          <a:p>
            <a:r>
              <a:rPr lang="de-AT" sz="4800" b="1" dirty="0" err="1">
                <a:solidFill>
                  <a:schemeClr val="bg1"/>
                </a:solidFill>
                <a:latin typeface="+mj-lt"/>
              </a:rPr>
              <a:t>Prisiminima</a:t>
            </a:r>
            <a:r>
              <a:rPr lang="lt-LT" sz="4800" b="1" dirty="0">
                <a:solidFill>
                  <a:schemeClr val="bg1"/>
                </a:solidFill>
                <a:latin typeface="+mj-lt"/>
              </a:rPr>
              <a:t>i</a:t>
            </a:r>
            <a:endParaRPr lang="hu-HU" sz="4800" b="1" dirty="0">
              <a:solidFill>
                <a:schemeClr val="bg1"/>
              </a:solidFill>
              <a:latin typeface="+mj-lt"/>
            </a:endParaRPr>
          </a:p>
        </p:txBody>
      </p:sp>
      <p:sp>
        <p:nvSpPr>
          <p:cNvPr id="10" name="Fußzeilenplatzhalter 13">
            <a:extLst>
              <a:ext uri="{FF2B5EF4-FFF2-40B4-BE49-F238E27FC236}">
                <a16:creationId xmlns:a16="http://schemas.microsoft.com/office/drawing/2014/main" id="{35F1B82E-774A-4D16-844E-8DE036A4CE11}"/>
              </a:ext>
            </a:extLst>
          </p:cNvPr>
          <p:cNvSpPr txBox="1">
            <a:spLocks/>
          </p:cNvSpPr>
          <p:nvPr/>
        </p:nvSpPr>
        <p:spPr>
          <a:xfrm>
            <a:off x="379525" y="5952449"/>
            <a:ext cx="11432949" cy="614639"/>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lt-LT" sz="1200" i="1"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 Europos Komisijos parama rengiant šį leidinį viešinimui nereiškia, kad Komisija tvirtina turinį, kuris atspindi tik autorių požiūrį, ir Komisija negali būti laikoma atsakinga už bet kokį jame esančios informacijos naudojimą.</a:t>
            </a:r>
            <a:endParaRPr lang="de-AT" dirty="0">
              <a:solidFill>
                <a:schemeClr val="tx1"/>
              </a:solidFill>
            </a:endParaRP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extLst>
              <a:ext uri="{28A0092B-C50C-407E-A947-70E740481C1C}">
                <a14:useLocalDpi xmlns:a14="http://schemas.microsoft.com/office/drawing/2010/main" val="0"/>
              </a:ext>
            </a:extLst>
          </a:blip>
          <a:srcRect/>
          <a:stretch/>
        </p:blipFill>
        <p:spPr>
          <a:xfrm>
            <a:off x="426495" y="6191182"/>
            <a:ext cx="1769110" cy="363192"/>
          </a:xfrm>
          <a:prstGeom prst="rect">
            <a:avLst/>
          </a:prstGeom>
          <a:ln/>
        </p:spPr>
      </p:pic>
      <p:pic>
        <p:nvPicPr>
          <p:cNvPr id="8" name="Grafik 7" descr="Ein Bild, das Text enthält.&#10;&#10;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pic>
        <p:nvPicPr>
          <p:cNvPr id="5" name="Paveikslėlis 4">
            <a:extLst>
              <a:ext uri="{FF2B5EF4-FFF2-40B4-BE49-F238E27FC236}">
                <a16:creationId xmlns:a16="http://schemas.microsoft.com/office/drawing/2014/main" id="{2C079EDF-E3CA-44D2-6043-0F5F3F6F5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552329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r>
              <a:rPr lang="en-GB" dirty="0"/>
              <a:t>: </a:t>
            </a:r>
            <a:r>
              <a:rPr lang="en-GB" dirty="0" err="1"/>
              <a:t>Geroji</a:t>
            </a:r>
            <a:r>
              <a:rPr lang="en-GB" dirty="0"/>
              <a:t> </a:t>
            </a:r>
            <a:r>
              <a:rPr lang="en-GB" dirty="0" err="1"/>
              <a:t>praktika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lt-LT" dirty="0"/>
              <a:t>Prisiminimų išraiška: bet kokia kūrybinės raiškos forma, pvz.</a:t>
            </a:r>
          </a:p>
          <a:p>
            <a:pPr marL="342900" indent="-342900">
              <a:buFont typeface="Arial" panose="020B0604020202020204" pitchFamily="34" charset="0"/>
              <a:buChar char="•"/>
            </a:pPr>
            <a:r>
              <a:rPr lang="lt-LT" dirty="0"/>
              <a:t>Pokalbis</a:t>
            </a:r>
          </a:p>
          <a:p>
            <a:pPr marL="342900" indent="-342900">
              <a:buFont typeface="Arial" panose="020B0604020202020204" pitchFamily="34" charset="0"/>
              <a:buChar char="•"/>
            </a:pPr>
            <a:r>
              <a:rPr lang="lt-LT" dirty="0"/>
              <a:t>Viešos kalbos</a:t>
            </a:r>
          </a:p>
          <a:p>
            <a:pPr marL="342900" indent="-342900">
              <a:buFont typeface="Arial" panose="020B0604020202020204" pitchFamily="34" charset="0"/>
              <a:buChar char="•"/>
            </a:pPr>
            <a:r>
              <a:rPr lang="lt-LT" dirty="0"/>
              <a:t>Rašytiniai atsiminimai</a:t>
            </a:r>
          </a:p>
          <a:p>
            <a:pPr marL="342900" indent="-342900">
              <a:buFont typeface="Arial" panose="020B0604020202020204" pitchFamily="34" charset="0"/>
              <a:buChar char="•"/>
            </a:pPr>
            <a:r>
              <a:rPr lang="lt-LT" dirty="0"/>
              <a:t>Poezija</a:t>
            </a:r>
          </a:p>
          <a:p>
            <a:pPr marL="342900" indent="-342900">
              <a:buFont typeface="Arial" panose="020B0604020202020204" pitchFamily="34" charset="0"/>
              <a:buChar char="•"/>
            </a:pPr>
            <a:r>
              <a:rPr lang="lt-LT" dirty="0"/>
              <a:t>Tapyba</a:t>
            </a:r>
          </a:p>
          <a:p>
            <a:pPr marL="342900" indent="-342900">
              <a:buFont typeface="Arial" panose="020B0604020202020204" pitchFamily="34" charset="0"/>
              <a:buChar char="•"/>
            </a:pPr>
            <a:r>
              <a:rPr lang="lt-LT" dirty="0"/>
              <a:t>Skulptūra</a:t>
            </a:r>
          </a:p>
          <a:p>
            <a:pPr marL="342900" indent="-342900">
              <a:buFont typeface="Arial" panose="020B0604020202020204" pitchFamily="34" charset="0"/>
              <a:buChar char="•"/>
            </a:pPr>
            <a:r>
              <a:rPr lang="lt-LT" dirty="0"/>
              <a:t>Amatų darbai</a:t>
            </a:r>
          </a:p>
          <a:p>
            <a:pPr marL="342900" indent="-342900">
              <a:buFont typeface="Arial" panose="020B0604020202020204" pitchFamily="34" charset="0"/>
              <a:buChar char="•"/>
            </a:pPr>
            <a:r>
              <a:rPr lang="lt-LT" dirty="0"/>
              <a:t>Muzika</a:t>
            </a:r>
          </a:p>
          <a:p>
            <a:pPr marL="342900" indent="-342900">
              <a:buFont typeface="Arial" panose="020B0604020202020204" pitchFamily="34" charset="0"/>
              <a:buChar char="•"/>
            </a:pPr>
            <a:r>
              <a:rPr lang="lt-LT" dirty="0"/>
              <a:t>Pantomima</a:t>
            </a:r>
          </a:p>
          <a:p>
            <a:pPr marL="342900" indent="-342900">
              <a:buFont typeface="Arial" panose="020B0604020202020204" pitchFamily="34" charset="0"/>
              <a:buChar char="•"/>
            </a:pPr>
            <a:r>
              <a:rPr lang="lt-LT" dirty="0"/>
              <a:t>Drama </a:t>
            </a:r>
          </a:p>
          <a:p>
            <a:pPr marL="342900" indent="-342900">
              <a:buFont typeface="Arial" panose="020B0604020202020204" pitchFamily="34" charset="0"/>
              <a:buChar char="•"/>
            </a:pPr>
            <a:r>
              <a:rPr lang="lt-LT" dirty="0"/>
              <a:t>Šokis</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10</a:t>
            </a:fld>
            <a:endParaRPr lang="hu-HU" dirty="0">
              <a:solidFill>
                <a:schemeClr val="tx1"/>
              </a:solidFill>
            </a:endParaRPr>
          </a:p>
        </p:txBody>
      </p:sp>
      <p:pic>
        <p:nvPicPr>
          <p:cNvPr id="5" name="Paveikslėlis 4">
            <a:extLst>
              <a:ext uri="{FF2B5EF4-FFF2-40B4-BE49-F238E27FC236}">
                <a16:creationId xmlns:a16="http://schemas.microsoft.com/office/drawing/2014/main" id="{227B6797-C638-CA3B-DACD-ABA64141E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27117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1 grupės veikla: atvirukų, nuotraukų ar pasirinktų vaizdų žiūrėjimas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11</a:t>
            </a:fld>
            <a:endParaRPr lang="hu-HU" dirty="0">
              <a:solidFill>
                <a:schemeClr val="tx1"/>
              </a:solidFill>
            </a:endParaRPr>
          </a:p>
        </p:txBody>
      </p:sp>
      <p:pic>
        <p:nvPicPr>
          <p:cNvPr id="5" name="Picture 4">
            <a:extLst>
              <a:ext uri="{FF2B5EF4-FFF2-40B4-BE49-F238E27FC236}">
                <a16:creationId xmlns:a16="http://schemas.microsoft.com/office/drawing/2014/main" id="{FF99F840-B3DC-47E2-93EC-8E514F4299FE}"/>
              </a:ext>
            </a:extLst>
          </p:cNvPr>
          <p:cNvPicPr>
            <a:picLocks noChangeAspect="1"/>
          </p:cNvPicPr>
          <p:nvPr/>
        </p:nvPicPr>
        <p:blipFill>
          <a:blip r:embed="rId2"/>
          <a:stretch>
            <a:fillRect/>
          </a:stretch>
        </p:blipFill>
        <p:spPr>
          <a:xfrm>
            <a:off x="0" y="2277566"/>
            <a:ext cx="12192000" cy="4786009"/>
          </a:xfrm>
          <a:prstGeom prst="rect">
            <a:avLst/>
          </a:prstGeom>
        </p:spPr>
      </p:pic>
      <p:pic>
        <p:nvPicPr>
          <p:cNvPr id="6" name="Paveikslėlis 5">
            <a:extLst>
              <a:ext uri="{FF2B5EF4-FFF2-40B4-BE49-F238E27FC236}">
                <a16:creationId xmlns:a16="http://schemas.microsoft.com/office/drawing/2014/main" id="{F01CF230-28CA-6904-DD8E-41A062D54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12796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a:t>Reminiscence: Group activities</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Group Activity 2: Looking at postcards, photographs or selected images</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12</a:t>
            </a:fld>
            <a:endParaRPr lang="hu-HU" dirty="0">
              <a:solidFill>
                <a:schemeClr val="tx1"/>
              </a:solidFill>
            </a:endParaRPr>
          </a:p>
        </p:txBody>
      </p:sp>
      <p:pic>
        <p:nvPicPr>
          <p:cNvPr id="6" name="Picture 5">
            <a:extLst>
              <a:ext uri="{FF2B5EF4-FFF2-40B4-BE49-F238E27FC236}">
                <a16:creationId xmlns:a16="http://schemas.microsoft.com/office/drawing/2014/main" id="{157CE5ED-A48E-4CD0-B877-0184DAF2DCF9}"/>
              </a:ext>
            </a:extLst>
          </p:cNvPr>
          <p:cNvPicPr>
            <a:picLocks noChangeAspect="1"/>
          </p:cNvPicPr>
          <p:nvPr/>
        </p:nvPicPr>
        <p:blipFill>
          <a:blip r:embed="rId2"/>
          <a:stretch>
            <a:fillRect/>
          </a:stretch>
        </p:blipFill>
        <p:spPr>
          <a:xfrm>
            <a:off x="631458" y="129730"/>
            <a:ext cx="10722342" cy="6728269"/>
          </a:xfrm>
          <a:prstGeom prst="rect">
            <a:avLst/>
          </a:prstGeom>
        </p:spPr>
      </p:pic>
    </p:spTree>
    <p:extLst>
      <p:ext uri="{BB962C8B-B14F-4D97-AF65-F5344CB8AC3E}">
        <p14:creationId xmlns:p14="http://schemas.microsoft.com/office/powerpoint/2010/main" val="17270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Group Activity 2: Looking at postcards, photographs or selected images</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13</a:t>
            </a:fld>
            <a:endParaRPr lang="hu-HU" dirty="0">
              <a:solidFill>
                <a:schemeClr val="tx1"/>
              </a:solidFill>
            </a:endParaRPr>
          </a:p>
        </p:txBody>
      </p:sp>
      <p:pic>
        <p:nvPicPr>
          <p:cNvPr id="5" name="Picture 4">
            <a:extLst>
              <a:ext uri="{FF2B5EF4-FFF2-40B4-BE49-F238E27FC236}">
                <a16:creationId xmlns:a16="http://schemas.microsoft.com/office/drawing/2014/main" id="{9EF87C87-E5EF-48A2-A85D-34CF4243534E}"/>
              </a:ext>
            </a:extLst>
          </p:cNvPr>
          <p:cNvPicPr>
            <a:picLocks noChangeAspect="1"/>
          </p:cNvPicPr>
          <p:nvPr/>
        </p:nvPicPr>
        <p:blipFill>
          <a:blip r:embed="rId2"/>
          <a:stretch>
            <a:fillRect/>
          </a:stretch>
        </p:blipFill>
        <p:spPr>
          <a:xfrm>
            <a:off x="0" y="1692861"/>
            <a:ext cx="12192000" cy="4646738"/>
          </a:xfrm>
          <a:prstGeom prst="rect">
            <a:avLst/>
          </a:prstGeom>
        </p:spPr>
      </p:pic>
      <p:pic>
        <p:nvPicPr>
          <p:cNvPr id="6" name="Paveikslėlis 5">
            <a:extLst>
              <a:ext uri="{FF2B5EF4-FFF2-40B4-BE49-F238E27FC236}">
                <a16:creationId xmlns:a16="http://schemas.microsoft.com/office/drawing/2014/main" id="{418A184B-62EC-1AAD-732D-C672036F5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13484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14</a:t>
            </a:fld>
            <a:endParaRPr lang="hu-HU" dirty="0">
              <a:solidFill>
                <a:schemeClr val="tx1"/>
              </a:solidFill>
            </a:endParaRPr>
          </a:p>
        </p:txBody>
      </p:sp>
      <p:pic>
        <p:nvPicPr>
          <p:cNvPr id="6" name="Picture 5">
            <a:extLst>
              <a:ext uri="{FF2B5EF4-FFF2-40B4-BE49-F238E27FC236}">
                <a16:creationId xmlns:a16="http://schemas.microsoft.com/office/drawing/2014/main" id="{C79FA00E-AAE3-4612-B90D-C3A4AFF557E2}"/>
              </a:ext>
            </a:extLst>
          </p:cNvPr>
          <p:cNvPicPr>
            <a:picLocks noChangeAspect="1"/>
          </p:cNvPicPr>
          <p:nvPr/>
        </p:nvPicPr>
        <p:blipFill>
          <a:blip r:embed="rId2"/>
          <a:stretch>
            <a:fillRect/>
          </a:stretch>
        </p:blipFill>
        <p:spPr>
          <a:xfrm>
            <a:off x="0" y="2320316"/>
            <a:ext cx="12192000" cy="3710609"/>
          </a:xfrm>
          <a:prstGeom prst="rect">
            <a:avLst/>
          </a:prstGeom>
        </p:spPr>
      </p:pic>
      <p:pic>
        <p:nvPicPr>
          <p:cNvPr id="3" name="Paveikslėlis 2">
            <a:extLst>
              <a:ext uri="{FF2B5EF4-FFF2-40B4-BE49-F238E27FC236}">
                <a16:creationId xmlns:a16="http://schemas.microsoft.com/office/drawing/2014/main" id="{D08D646A-356B-180B-99A5-D611DB70F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337677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1 grupės veikla: atvirukų, nuotraukų ar pasirinktų vaizdų žiūrėjimas</a:t>
            </a:r>
          </a:p>
          <a:p>
            <a:pPr marL="342900" indent="-342900">
              <a:buFont typeface="Arial" panose="020B0604020202020204" pitchFamily="34" charset="0"/>
              <a:buChar char="•"/>
            </a:pPr>
            <a:r>
              <a:rPr lang="lt-LT" dirty="0"/>
              <a:t>Sudarykite grupes po 5 žmones</a:t>
            </a:r>
          </a:p>
          <a:p>
            <a:pPr marL="342900" indent="-342900">
              <a:buFont typeface="Arial" panose="020B0604020202020204" pitchFamily="34" charset="0"/>
              <a:buChar char="•"/>
            </a:pPr>
            <a:r>
              <a:rPr lang="lt-LT" dirty="0"/>
              <a:t>Gerai apžiūrėkite visus vaizdus </a:t>
            </a:r>
          </a:p>
          <a:p>
            <a:pPr marL="342900" indent="-342900">
              <a:buFont typeface="Arial" panose="020B0604020202020204" pitchFamily="34" charset="0"/>
              <a:buChar char="•"/>
            </a:pPr>
            <a:r>
              <a:rPr lang="lt-LT" dirty="0"/>
              <a:t>Kiekvienas grupės narys paeiliui:</a:t>
            </a:r>
          </a:p>
          <a:p>
            <a:pPr marL="342900" indent="-342900">
              <a:buFont typeface="Arial" panose="020B0604020202020204" pitchFamily="34" charset="0"/>
              <a:buChar char="•"/>
            </a:pPr>
            <a:r>
              <a:rPr lang="lt-LT" dirty="0"/>
              <a:t>Pasirinkite du vaizdus, kurie jus ypač domina arba traukia: gali būti su jais susiję prisiminimai arba kas nors kita, kas jums patinka ar yra įdomu.</a:t>
            </a:r>
          </a:p>
          <a:p>
            <a:pPr marL="342900" indent="-342900">
              <a:buFont typeface="Arial" panose="020B0604020202020204" pitchFamily="34" charset="0"/>
              <a:buChar char="•"/>
            </a:pPr>
            <a:r>
              <a:rPr lang="lt-LT" dirty="0"/>
              <a:t>Papasakokite grupei, kodėl pasirinkote būtent šiuos vaizdus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15</a:t>
            </a:fld>
            <a:endParaRPr lang="hu-HU" dirty="0">
              <a:solidFill>
                <a:schemeClr val="tx1"/>
              </a:solidFill>
            </a:endParaRPr>
          </a:p>
        </p:txBody>
      </p:sp>
      <p:pic>
        <p:nvPicPr>
          <p:cNvPr id="5" name="Paveikslėlis 4">
            <a:extLst>
              <a:ext uri="{FF2B5EF4-FFF2-40B4-BE49-F238E27FC236}">
                <a16:creationId xmlns:a16="http://schemas.microsoft.com/office/drawing/2014/main" id="{5148CF25-DD44-02B8-4CFB-6D5101D95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13709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a:xfrm>
            <a:off x="838200" y="365125"/>
            <a:ext cx="10515600" cy="1325563"/>
          </a:xfrm>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1 grupės veikla: rezultatai </a:t>
            </a:r>
          </a:p>
          <a:p>
            <a:pPr marL="342900" indent="-342900">
              <a:buFont typeface="Arial" panose="020B0604020202020204" pitchFamily="34" charset="0"/>
              <a:buChar char="•"/>
            </a:pPr>
            <a:r>
              <a:rPr lang="lt-LT" dirty="0"/>
              <a:t>Ką sužinojote apie grupės žmones iš jų pasidalytos informacijos?</a:t>
            </a:r>
          </a:p>
          <a:p>
            <a:pPr marL="342900" indent="-342900">
              <a:buFont typeface="Arial" panose="020B0604020202020204" pitchFamily="34" charset="0"/>
              <a:buChar char="•"/>
            </a:pPr>
            <a:r>
              <a:rPr lang="lt-LT" dirty="0"/>
              <a:t>Kokie ryšiai susiklostė tarp skirtingų grupės narių?</a:t>
            </a:r>
          </a:p>
          <a:p>
            <a:pPr marL="342900" indent="-342900">
              <a:buFont typeface="Arial" panose="020B0604020202020204" pitchFamily="34" charset="0"/>
              <a:buChar char="•"/>
            </a:pPr>
            <a:r>
              <a:rPr lang="lt-LT" dirty="0"/>
              <a:t>Ar turėjote bendrų vietų ar interesų?</a:t>
            </a:r>
          </a:p>
          <a:p>
            <a:pPr marL="342900" indent="-342900">
              <a:buFont typeface="Arial" panose="020B0604020202020204" pitchFamily="34" charset="0"/>
              <a:buChar char="•"/>
            </a:pPr>
            <a:r>
              <a:rPr lang="lt-LT" dirty="0"/>
              <a:t>Kas šiame užsiėmime buvo malonu? </a:t>
            </a:r>
          </a:p>
          <a:p>
            <a:pPr marL="342900" indent="-342900">
              <a:buFont typeface="Arial" panose="020B0604020202020204" pitchFamily="34" charset="0"/>
              <a:buChar char="•"/>
            </a:pPr>
            <a:r>
              <a:rPr lang="lt-LT" dirty="0"/>
              <a:t>Ko iš jo išmokote?</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16</a:t>
            </a:fld>
            <a:endParaRPr lang="hu-HU" dirty="0">
              <a:solidFill>
                <a:schemeClr val="tx1"/>
              </a:solidFill>
            </a:endParaRPr>
          </a:p>
        </p:txBody>
      </p:sp>
      <p:pic>
        <p:nvPicPr>
          <p:cNvPr id="5" name="Paveikslėlis 4">
            <a:extLst>
              <a:ext uri="{FF2B5EF4-FFF2-40B4-BE49-F238E27FC236}">
                <a16:creationId xmlns:a16="http://schemas.microsoft.com/office/drawing/2014/main" id="{7459BB13-A131-F43D-E287-4CCB173F1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33400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2 grupės veikla: individualūs prisiminimai</a:t>
            </a:r>
          </a:p>
          <a:p>
            <a:pPr marL="342900" indent="-342900">
              <a:buFont typeface="Arial" panose="020B0604020202020204" pitchFamily="34" charset="0"/>
              <a:buChar char="•"/>
            </a:pPr>
            <a:r>
              <a:rPr lang="lt-LT" dirty="0"/>
              <a:t>Sudarykite grupes po 2 žmones</a:t>
            </a:r>
          </a:p>
          <a:p>
            <a:pPr marL="342900" indent="-342900">
              <a:buFont typeface="Arial" panose="020B0604020202020204" pitchFamily="34" charset="0"/>
              <a:buChar char="•"/>
            </a:pPr>
            <a:r>
              <a:rPr lang="lt-LT" dirty="0"/>
              <a:t>Pasirinkite temą, apie kurią kalbėsitės su partneriu (kiekvienas partneris iš eilės apie 3 minutes).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17</a:t>
            </a:fld>
            <a:endParaRPr lang="hu-HU" dirty="0">
              <a:solidFill>
                <a:schemeClr val="tx1"/>
              </a:solidFill>
            </a:endParaRPr>
          </a:p>
        </p:txBody>
      </p:sp>
      <p:pic>
        <p:nvPicPr>
          <p:cNvPr id="5" name="Paveikslėlis 4">
            <a:extLst>
              <a:ext uri="{FF2B5EF4-FFF2-40B4-BE49-F238E27FC236}">
                <a16:creationId xmlns:a16="http://schemas.microsoft.com/office/drawing/2014/main" id="{5CA09F26-B2BC-1FC1-760A-8D99EA1F8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98351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a:xfrm>
            <a:off x="838200" y="1825625"/>
            <a:ext cx="10515600" cy="4667250"/>
          </a:xfrm>
        </p:spPr>
        <p:txBody>
          <a:bodyPr>
            <a:normAutofit fontScale="92500" lnSpcReduction="10000"/>
          </a:bodyPr>
          <a:lstStyle/>
          <a:p>
            <a:pPr marL="342900" indent="-342900">
              <a:buFont typeface="Arial" panose="020B0604020202020204" pitchFamily="34" charset="0"/>
              <a:buChar char="•"/>
            </a:pPr>
            <a:r>
              <a:rPr lang="lt-LT" dirty="0"/>
              <a:t>Vieta, kurioje jums patiko lankytis</a:t>
            </a:r>
          </a:p>
          <a:p>
            <a:pPr marL="342900" indent="-342900">
              <a:buFont typeface="Arial" panose="020B0604020202020204" pitchFamily="34" charset="0"/>
              <a:buChar char="•"/>
            </a:pPr>
            <a:r>
              <a:rPr lang="lt-LT" dirty="0"/>
              <a:t>Mėgstamiausias muzikos kūrinys</a:t>
            </a:r>
          </a:p>
          <a:p>
            <a:pPr marL="342900" indent="-342900">
              <a:buFont typeface="Arial" panose="020B0604020202020204" pitchFamily="34" charset="0"/>
              <a:buChar char="•"/>
            </a:pPr>
            <a:r>
              <a:rPr lang="lt-LT" dirty="0"/>
              <a:t>Ką nors malonaus, ką nuveikėte visai neseniai (malonus pasivaikščiojimas, geras maistas, įdomi televizijos programa, naktinis pasilinksminimas)</a:t>
            </a:r>
          </a:p>
          <a:p>
            <a:pPr marL="342900" indent="-342900">
              <a:buFont typeface="Arial" panose="020B0604020202020204" pitchFamily="34" charset="0"/>
              <a:buChar char="•"/>
            </a:pPr>
            <a:r>
              <a:rPr lang="lt-LT" dirty="0"/>
              <a:t>Ypač įsimintinas ir malonus įvykis bet kuriuo gyvenimo laikotarpiu</a:t>
            </a:r>
          </a:p>
          <a:p>
            <a:pPr marL="342900" indent="-342900">
              <a:buFont typeface="Arial" panose="020B0604020202020204" pitchFamily="34" charset="0"/>
              <a:buChar char="•"/>
            </a:pPr>
            <a:r>
              <a:rPr lang="lt-LT" dirty="0"/>
              <a:t>Jūsų pirmasis apmokamas darbas</a:t>
            </a:r>
          </a:p>
          <a:p>
            <a:pPr marL="342900" indent="-342900">
              <a:buFont typeface="Arial" panose="020B0604020202020204" pitchFamily="34" charset="0"/>
              <a:buChar char="•"/>
            </a:pPr>
            <a:r>
              <a:rPr lang="lt-LT" dirty="0"/>
              <a:t>Įdomi kelionė</a:t>
            </a:r>
          </a:p>
          <a:p>
            <a:pPr marL="342900" indent="-342900">
              <a:buFont typeface="Arial" panose="020B0604020202020204" pitchFamily="34" charset="0"/>
              <a:buChar char="•"/>
            </a:pPr>
            <a:r>
              <a:rPr lang="lt-LT" dirty="0"/>
              <a:t>Gerbiamas mokyklos mokytojas</a:t>
            </a:r>
          </a:p>
          <a:p>
            <a:pPr marL="342900" indent="-342900">
              <a:buFont typeface="Arial" panose="020B0604020202020204" pitchFamily="34" charset="0"/>
              <a:buChar char="•"/>
            </a:pPr>
            <a:r>
              <a:rPr lang="lt-LT" dirty="0"/>
              <a:t>Koks nors pasiekimas (pažymėjimas, prizas, vairuotojo pažymėjimas, sėkmingas pokalbis dėl darbo)</a:t>
            </a:r>
          </a:p>
          <a:p>
            <a:pPr marL="342900" indent="-342900">
              <a:buFont typeface="Arial" panose="020B0604020202020204" pitchFamily="34" charset="0"/>
              <a:buChar char="•"/>
            </a:pPr>
            <a:r>
              <a:rPr lang="lt-LT" dirty="0"/>
              <a:t>Žaidimas, kurį jums patiko žaisti</a:t>
            </a:r>
          </a:p>
          <a:p>
            <a:pPr marL="342900" indent="-342900">
              <a:buFont typeface="Arial" panose="020B0604020202020204" pitchFamily="34" charset="0"/>
              <a:buChar char="•"/>
            </a:pPr>
            <a:r>
              <a:rPr lang="lt-LT" dirty="0"/>
              <a:t>Jūsų mėgstamiausi filmai arba kino žvaigždės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18</a:t>
            </a:fld>
            <a:endParaRPr lang="hu-HU" dirty="0">
              <a:solidFill>
                <a:schemeClr val="tx1"/>
              </a:solidFill>
            </a:endParaRPr>
          </a:p>
        </p:txBody>
      </p:sp>
      <p:pic>
        <p:nvPicPr>
          <p:cNvPr id="5" name="Paveikslėlis 4">
            <a:extLst>
              <a:ext uri="{FF2B5EF4-FFF2-40B4-BE49-F238E27FC236}">
                <a16:creationId xmlns:a16="http://schemas.microsoft.com/office/drawing/2014/main" id="{03450C50-89E4-C7FF-309B-B9B431A21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15171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lt-LT" dirty="0"/>
              <a:t>Prisiminimai: Grupinė veikla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2 grupės veikla: rezultatai</a:t>
            </a:r>
          </a:p>
          <a:p>
            <a:pPr marL="342900" indent="-342900">
              <a:buFont typeface="Arial" panose="020B0604020202020204" pitchFamily="34" charset="0"/>
              <a:buChar char="•"/>
            </a:pPr>
            <a:r>
              <a:rPr lang="lt-LT" dirty="0"/>
              <a:t>Kuo skyrėsi individualus dalijimasis informacija nuo grupinio dalijimosi?</a:t>
            </a:r>
          </a:p>
          <a:p>
            <a:pPr marL="342900" indent="-342900">
              <a:buFont typeface="Arial" panose="020B0604020202020204" pitchFamily="34" charset="0"/>
              <a:buChar char="•"/>
            </a:pPr>
            <a:r>
              <a:rPr lang="lt-LT" dirty="0"/>
              <a:t>Kokią įtaką tai turėjo jūsų prisiminimams?</a:t>
            </a:r>
          </a:p>
          <a:p>
            <a:pPr marL="342900" indent="-342900">
              <a:buFont typeface="Arial" panose="020B0604020202020204" pitchFamily="34" charset="0"/>
              <a:buChar char="•"/>
            </a:pPr>
            <a:r>
              <a:rPr lang="lt-LT" dirty="0"/>
              <a:t>Kuo buvo keičiamasi prisiminimų vienas prieš vieną metu?</a:t>
            </a:r>
          </a:p>
          <a:p>
            <a:pPr marL="342900" indent="-342900">
              <a:buFont typeface="Arial" panose="020B0604020202020204" pitchFamily="34" charset="0"/>
              <a:buChar char="•"/>
            </a:pPr>
            <a:r>
              <a:rPr lang="lt-LT" dirty="0"/>
              <a:t>Kuo tai buvo abipusis keitimasis?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19</a:t>
            </a:fld>
            <a:endParaRPr lang="hu-HU" dirty="0">
              <a:solidFill>
                <a:schemeClr val="tx1"/>
              </a:solidFill>
            </a:endParaRPr>
          </a:p>
        </p:txBody>
      </p:sp>
      <p:pic>
        <p:nvPicPr>
          <p:cNvPr id="5" name="Paveikslėlis 4">
            <a:extLst>
              <a:ext uri="{FF2B5EF4-FFF2-40B4-BE49-F238E27FC236}">
                <a16:creationId xmlns:a16="http://schemas.microsoft.com/office/drawing/2014/main" id="{BF2CA50C-CB40-9E5A-7302-E3FC2DE70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18498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br>
              <a:rPr lang="en-GB" dirty="0"/>
            </a:br>
            <a:r>
              <a:rPr lang="en-GB" sz="2800" dirty="0" err="1"/>
              <a:t>Gyvenimiškos</a:t>
            </a:r>
            <a:r>
              <a:rPr lang="en-GB" sz="2800" dirty="0"/>
              <a:t> </a:t>
            </a:r>
            <a:r>
              <a:rPr lang="en-GB" sz="2800" dirty="0" err="1"/>
              <a:t>patirties</a:t>
            </a:r>
            <a:r>
              <a:rPr lang="en-GB" sz="2800" dirty="0"/>
              <a:t> </a:t>
            </a:r>
            <a:r>
              <a:rPr lang="en-GB" sz="2800" dirty="0" err="1"/>
              <a:t>prisiminimas</a:t>
            </a:r>
            <a:endParaRPr lang="en-GB" sz="28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Vertinga, nes gali paskatinti žmones dalyvauti įvairioje pozityvioje veikloje.</a:t>
            </a:r>
          </a:p>
          <a:p>
            <a:pPr marL="342900" indent="-342900">
              <a:buFont typeface="Arial" panose="020B0604020202020204" pitchFamily="34" charset="0"/>
              <a:buChar char="•"/>
            </a:pPr>
            <a:r>
              <a:rPr lang="lt-LT" dirty="0"/>
              <a:t>Ši veikla gali patenkinti svarbius asmeninius ir socialinius poreikius</a:t>
            </a:r>
          </a:p>
          <a:p>
            <a:pPr marL="342900" indent="-342900">
              <a:buFont typeface="Arial" panose="020B0604020202020204" pitchFamily="34" charset="0"/>
              <a:buChar char="•"/>
            </a:pPr>
            <a:r>
              <a:rPr lang="lt-LT" dirty="0"/>
              <a:t>Taip pat gali suteikti pacientams galimybę teigiamai prisidėti prie kitų žmonių gerovės dalijantis savo prisiminimais.</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0" indent="0"/>
            <a:r>
              <a:rPr lang="en-GB" sz="1800" dirty="0"/>
              <a:t>From book: </a:t>
            </a:r>
            <a:r>
              <a:rPr lang="en-GB" sz="1800" i="1" dirty="0"/>
              <a:t>The Reminiscence Activities Training Manual: A Step by Step Guide</a:t>
            </a:r>
            <a:r>
              <a:rPr lang="en-GB" sz="1800" dirty="0"/>
              <a:t>, by Bernie </a:t>
            </a:r>
            <a:r>
              <a:rPr lang="en-GB" sz="1800" dirty="0" err="1"/>
              <a:t>Arigho</a:t>
            </a:r>
            <a:r>
              <a:rPr lang="en-GB" sz="1800" dirty="0"/>
              <a:t> (The Daily Sparkle)</a:t>
            </a:r>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2</a:t>
            </a:fld>
            <a:endParaRPr lang="hu-HU" dirty="0">
              <a:solidFill>
                <a:schemeClr val="tx1"/>
              </a:solidFill>
            </a:endParaRPr>
          </a:p>
        </p:txBody>
      </p:sp>
      <p:pic>
        <p:nvPicPr>
          <p:cNvPr id="5" name="Paveikslėlis 4">
            <a:extLst>
              <a:ext uri="{FF2B5EF4-FFF2-40B4-BE49-F238E27FC236}">
                <a16:creationId xmlns:a16="http://schemas.microsoft.com/office/drawing/2014/main" id="{E08180B2-E653-FC0A-04EE-692DB5FD0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10222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0CF2C"/>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extLst>
              <a:ext uri="{28A0092B-C50C-407E-A947-70E740481C1C}">
                <a14:useLocalDpi xmlns:a14="http://schemas.microsoft.com/office/drawing/2010/main" val="0"/>
              </a:ext>
            </a:extLst>
          </a:blip>
          <a:srcRect/>
          <a:stretch/>
        </p:blipFill>
        <p:spPr>
          <a:xfrm>
            <a:off x="3977272" y="6161685"/>
            <a:ext cx="1769110" cy="363192"/>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4" y="6019550"/>
            <a:ext cx="6065158" cy="600164"/>
          </a:xfrm>
          <a:prstGeom prst="rect">
            <a:avLst/>
          </a:prstGeom>
          <a:noFill/>
        </p:spPr>
        <p:txBody>
          <a:bodyPr wrap="square">
            <a:spAutoFit/>
          </a:bodyPr>
          <a:lstStyle/>
          <a:p>
            <a:r>
              <a:rPr lang="lt-LT" sz="1100" i="1" dirty="0">
                <a:solidFill>
                  <a:srgbClr val="A6A6A6"/>
                </a:solidFill>
                <a:effectLst/>
                <a:latin typeface="Calibri" panose="020F0502020204030204" pitchFamily="34" charset="0"/>
                <a:ea typeface="Calibri" panose="020F0502020204030204" pitchFamily="34" charset="0"/>
                <a:cs typeface="Times New Roman" panose="02020603050405020304" pitchFamily="18" charset="0"/>
              </a:rPr>
              <a:t>Europos Komisijos parama rengiant šį leidinį viešinimui nereiškia, kad Komisija tvirtina turinį, kuris atspindi tik autorių požiūrį, ir Komisija negali būti laikoma atsakinga už bet kokį jame esančios informacijos naudojimą.</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err="1">
                <a:effectLst/>
                <a:latin typeface="Calibri" panose="020F0502020204030204" pitchFamily="34" charset="0"/>
                <a:ea typeface="Calibri" panose="020F0502020204030204" pitchFamily="34" charset="0"/>
                <a:cs typeface="Times New Roman" panose="02020603050405020304" pitchFamily="18" charset="0"/>
              </a:rPr>
              <a:t>Pavadinimas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vieni</a:t>
            </a:r>
            <a:r>
              <a:rPr lang="lt-LT" sz="1000" b="1" dirty="0">
                <a:effectLst/>
                <a:latin typeface="Calibri" panose="020F0502020204030204" pitchFamily="34" charset="0"/>
                <a:ea typeface="Calibri" panose="020F0502020204030204" pitchFamily="34" charset="0"/>
                <a:cs typeface="Times New Roman" panose="02020603050405020304" pitchFamily="18" charset="0"/>
              </a:rPr>
              <a:t>š</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umo</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lt-LT" sz="1000" b="1" dirty="0">
                <a:effectLst/>
                <a:latin typeface="Calibri" panose="020F0502020204030204" pitchFamily="34" charset="0"/>
                <a:ea typeface="Calibri" panose="020F0502020204030204" pitchFamily="34" charset="0"/>
                <a:cs typeface="Times New Roman" panose="02020603050405020304" pitchFamily="18" charset="0"/>
              </a:rPr>
              <a:t>į</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veika</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PROGRAM</a:t>
            </a:r>
            <a:r>
              <a:rPr lang="lt-LT" sz="1000" dirty="0">
                <a:effectLst/>
                <a:latin typeface="Calibri" panose="020F0502020204030204" pitchFamily="34" charset="0"/>
                <a:ea typeface="Calibri" panose="020F0502020204030204" pitchFamily="34" charset="0"/>
                <a:cs typeface="Times New Roman" panose="02020603050405020304" pitchFamily="18" charset="0"/>
              </a:rPr>
              <a:t>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000" dirty="0">
                <a:effectLst/>
                <a:latin typeface="Calibri" panose="020F0502020204030204" pitchFamily="34" charset="0"/>
                <a:ea typeface="Calibri" panose="020F0502020204030204" pitchFamily="34" charset="0"/>
                <a:cs typeface="Times New Roman" panose="02020603050405020304" pitchFamily="18" charset="0"/>
              </a:rPr>
              <a:t>Pradžia</a:t>
            </a:r>
            <a:r>
              <a:rPr lang="en-US" sz="1000" dirty="0">
                <a:effectLst/>
                <a:latin typeface="Calibri" panose="020F0502020204030204" pitchFamily="34" charset="0"/>
                <a:ea typeface="Calibri" panose="020F0502020204030204" pitchFamily="34" charset="0"/>
                <a:cs typeface="Times New Roman" panose="02020603050405020304" pitchFamily="18" charset="0"/>
              </a:rPr>
              <a:t>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000">
                <a:effectLst/>
                <a:latin typeface="Calibri" panose="020F0502020204030204" pitchFamily="34" charset="0"/>
                <a:ea typeface="Calibri" panose="020F0502020204030204" pitchFamily="34" charset="0"/>
                <a:cs typeface="Times New Roman" panose="02020603050405020304" pitchFamily="18" charset="0"/>
              </a:rPr>
              <a:t>Trukmė</a:t>
            </a:r>
            <a:r>
              <a:rPr lang="de-AT" sz="1000" dirty="0">
                <a:effectLst/>
                <a:latin typeface="Calibri" panose="020F0502020204030204" pitchFamily="34" charset="0"/>
                <a:ea typeface="Calibri" panose="020F0502020204030204" pitchFamily="34" charset="0"/>
                <a:cs typeface="Times New Roman" panose="02020603050405020304" pitchFamily="18" charset="0"/>
              </a:rPr>
              <a:t>	34 m</a:t>
            </a:r>
            <a:r>
              <a:rPr lang="lt-LT" sz="1000" dirty="0" err="1">
                <a:effectLst/>
                <a:latin typeface="Calibri" panose="020F0502020204030204" pitchFamily="34" charset="0"/>
                <a:ea typeface="Calibri" panose="020F0502020204030204" pitchFamily="34" charset="0"/>
                <a:cs typeface="Times New Roman" panose="02020603050405020304" pitchFamily="18" charset="0"/>
              </a:rPr>
              <a:t>ėnesis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latin typeface="Calibri" panose="020F0502020204030204" pitchFamily="34" charset="0"/>
                <a:ea typeface="Calibri" panose="020F0502020204030204" pitchFamily="34" charset="0"/>
                <a:cs typeface="Times New Roman" panose="02020603050405020304" pitchFamily="18" charset="0"/>
              </a:rPr>
              <a:t>KOORDINUOJANTI ORGANIZACIJA</a:t>
            </a:r>
          </a:p>
          <a:p>
            <a:r>
              <a:rPr lang="de-AT" sz="1000" dirty="0" err="1">
                <a:effectLst/>
                <a:latin typeface="Calibri" panose="020F0502020204030204" pitchFamily="34" charset="0"/>
                <a:ea typeface="Calibri" panose="020F0502020204030204" pitchFamily="34" charset="0"/>
                <a:cs typeface="Times New Roman" panose="02020603050405020304" pitchFamily="18" charset="0"/>
              </a:rPr>
              <a:t>Hafelekar</a:t>
            </a:r>
            <a:r>
              <a:rPr lang="de-AT" sz="1000" dirty="0">
                <a:effectLst/>
                <a:latin typeface="Calibri" panose="020F0502020204030204" pitchFamily="34" charset="0"/>
                <a:ea typeface="Calibri" panose="020F0502020204030204" pitchFamily="34" charset="0"/>
                <a:cs typeface="Times New Roman" panose="02020603050405020304" pitchFamily="18" charset="0"/>
              </a:rPr>
              <a:t>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latin typeface="Calibri" panose="020F0502020204030204" pitchFamily="34" charset="0"/>
                <a:ea typeface="Calibri" panose="020F0502020204030204" pitchFamily="34" charset="0"/>
                <a:cs typeface="Times New Roman" panose="02020603050405020304" pitchFamily="18" charset="0"/>
              </a:rPr>
              <a:t>PARTNERIŲ ORGANIZACIJOS</a:t>
            </a: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UMIT GmbH</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latin typeface="Calibri" panose="020F0502020204030204" pitchFamily="34" charset="0"/>
                <a:ea typeface="Times New Roman" panose="02020603050405020304" pitchFamily="18" charset="0"/>
                <a:cs typeface="Calibri" panose="020F0502020204030204" pitchFamily="34" charset="0"/>
              </a:rPr>
              <a:t>DALYVAUJANČIOS ŠALYS </a:t>
            </a:r>
            <a:endParaRPr lang="lt-LT" sz="1000" b="1" dirty="0">
              <a:solidFill>
                <a:schemeClr val="tx1">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aveikslėlis 1">
            <a:extLst>
              <a:ext uri="{FF2B5EF4-FFF2-40B4-BE49-F238E27FC236}">
                <a16:creationId xmlns:a16="http://schemas.microsoft.com/office/drawing/2014/main" id="{ED8A3CC1-1E3D-5610-99E1-44DEE34F0DD1}"/>
              </a:ext>
            </a:extLst>
          </p:cNvPr>
          <p:cNvPicPr>
            <a:picLocks noChangeAspect="1"/>
          </p:cNvPicPr>
          <p:nvPr/>
        </p:nvPicPr>
        <p:blipFill>
          <a:blip r:embed="rId9"/>
          <a:stretch>
            <a:fillRect/>
          </a:stretch>
        </p:blipFill>
        <p:spPr>
          <a:xfrm>
            <a:off x="4201950" y="128092"/>
            <a:ext cx="7761010" cy="5766244"/>
          </a:xfrm>
          <a:prstGeom prst="rect">
            <a:avLst/>
          </a:prstGeom>
        </p:spPr>
      </p:pic>
    </p:spTree>
    <p:extLst>
      <p:ext uri="{BB962C8B-B14F-4D97-AF65-F5344CB8AC3E}">
        <p14:creationId xmlns:p14="http://schemas.microsoft.com/office/powerpoint/2010/main" val="3998591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br>
              <a:rPr lang="en-GB" dirty="0"/>
            </a:br>
            <a:r>
              <a:rPr lang="en-GB" sz="2000" dirty="0" err="1"/>
              <a:t>Gyvenimiškos</a:t>
            </a:r>
            <a:r>
              <a:rPr lang="en-GB" sz="2000" dirty="0"/>
              <a:t> </a:t>
            </a:r>
            <a:r>
              <a:rPr lang="en-GB" sz="2000" dirty="0" err="1"/>
              <a:t>patirties</a:t>
            </a:r>
            <a:r>
              <a:rPr lang="en-GB" sz="2000" dirty="0"/>
              <a:t> </a:t>
            </a:r>
            <a:r>
              <a:rPr lang="en-GB" sz="2000" dirty="0" err="1"/>
              <a:t>prisiminimas</a:t>
            </a:r>
            <a:r>
              <a:rPr lang="en-GB" sz="2000" dirty="0"/>
              <a:t> </a:t>
            </a:r>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Formaliai: Prisiminimai - tai daugelio prisiminimų derinys, siekiant prisiminti įvairias praeities įvykių detales.</a:t>
            </a:r>
          </a:p>
          <a:p>
            <a:pPr marL="342900" indent="-342900">
              <a:buFont typeface="Arial" panose="020B0604020202020204" pitchFamily="34" charset="0"/>
              <a:buChar char="•"/>
            </a:pPr>
            <a:r>
              <a:rPr lang="lt-LT" dirty="0"/>
              <a:t>Prisimindami patiriame su mūsų gyvenimu susijusius jausmus ir emocijas</a:t>
            </a:r>
          </a:p>
          <a:p>
            <a:pPr marL="342900" indent="-342900">
              <a:buFont typeface="Arial" panose="020B0604020202020204" pitchFamily="34" charset="0"/>
              <a:buChar char="•"/>
            </a:pPr>
            <a:r>
              <a:rPr lang="lt-LT" dirty="0"/>
              <a:t>Mūsų vaidmuo ir prisiminimų priemonės tikslas: padėti žmonėms prisiminti prisiminimus taip, kad jie pasiektų teigiamų rezultatų.</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3</a:t>
            </a:fld>
            <a:endParaRPr lang="hu-HU" dirty="0">
              <a:solidFill>
                <a:schemeClr val="tx1"/>
              </a:solidFill>
            </a:endParaRPr>
          </a:p>
        </p:txBody>
      </p:sp>
      <p:pic>
        <p:nvPicPr>
          <p:cNvPr id="5" name="Paveikslėlis 4">
            <a:extLst>
              <a:ext uri="{FF2B5EF4-FFF2-40B4-BE49-F238E27FC236}">
                <a16:creationId xmlns:a16="http://schemas.microsoft.com/office/drawing/2014/main" id="{BF3ED7F6-C5BD-70C3-A605-D6355C746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05401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br>
              <a:rPr lang="en-GB" dirty="0"/>
            </a:br>
            <a:r>
              <a:rPr lang="en-GB" sz="2000" dirty="0" err="1"/>
              <a:t>Gyvenimiškos</a:t>
            </a:r>
            <a:r>
              <a:rPr lang="en-GB" sz="2000" dirty="0"/>
              <a:t> </a:t>
            </a:r>
            <a:r>
              <a:rPr lang="en-GB" sz="2000" dirty="0" err="1"/>
              <a:t>patirties</a:t>
            </a:r>
            <a:r>
              <a:rPr lang="en-GB" sz="2000" dirty="0"/>
              <a:t> </a:t>
            </a:r>
            <a:r>
              <a:rPr lang="en-GB" sz="2000" dirty="0" err="1"/>
              <a:t>prisiminimas</a:t>
            </a:r>
            <a:r>
              <a:rPr lang="en-GB" sz="2000" dirty="0"/>
              <a:t> </a:t>
            </a:r>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Daugelis ataskaitų ir mokslinių tyrimų rodo, kad prisiminimų užsiėmimai gali būti stimuliuojantys ir įtraukiantys dalyvius.</a:t>
            </a:r>
          </a:p>
          <a:p>
            <a:pPr marL="342900" indent="-342900">
              <a:buFont typeface="Arial" panose="020B0604020202020204" pitchFamily="34" charset="0"/>
              <a:buChar char="•"/>
            </a:pPr>
            <a:r>
              <a:rPr lang="lt-LT" dirty="0"/>
              <a:t>... ir kad jie gali paskatinti aktyvesnę socialinę sąveiką ir geresnę savijautą</a:t>
            </a:r>
          </a:p>
          <a:p>
            <a:pPr marL="342900" indent="-342900">
              <a:buFont typeface="Arial" panose="020B0604020202020204" pitchFamily="34" charset="0"/>
              <a:buChar char="•"/>
            </a:pPr>
            <a:r>
              <a:rPr lang="lt-LT" dirty="0"/>
              <a:t>Todėl: naudodamiesi savo priemone mes iš tikrųjų galime pakeisti šių žmonių gyvenimą.</a:t>
            </a:r>
            <a:endParaRPr lang="en-GB" b="1"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4</a:t>
            </a:fld>
            <a:endParaRPr lang="hu-HU" dirty="0">
              <a:solidFill>
                <a:schemeClr val="tx1"/>
              </a:solidFill>
            </a:endParaRPr>
          </a:p>
        </p:txBody>
      </p:sp>
      <p:pic>
        <p:nvPicPr>
          <p:cNvPr id="5" name="Paveikslėlis 4">
            <a:extLst>
              <a:ext uri="{FF2B5EF4-FFF2-40B4-BE49-F238E27FC236}">
                <a16:creationId xmlns:a16="http://schemas.microsoft.com/office/drawing/2014/main" id="{0D0D989F-AEDF-5C35-1D33-699845A28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48017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br>
              <a:rPr lang="en-GB" dirty="0"/>
            </a:br>
            <a:r>
              <a:rPr lang="en-GB" sz="2000" dirty="0" err="1"/>
              <a:t>Gyvenimiškos</a:t>
            </a:r>
            <a:r>
              <a:rPr lang="en-GB" sz="2000" dirty="0"/>
              <a:t> </a:t>
            </a:r>
            <a:r>
              <a:rPr lang="en-GB" sz="2000" dirty="0" err="1"/>
              <a:t>patirties</a:t>
            </a:r>
            <a:r>
              <a:rPr lang="en-GB" sz="2000" dirty="0"/>
              <a:t> </a:t>
            </a:r>
            <a:r>
              <a:rPr lang="en-GB" sz="2000" dirty="0" err="1"/>
              <a:t>prisiminimas</a:t>
            </a:r>
            <a:r>
              <a:rPr lang="en-GB" sz="2000" dirty="0"/>
              <a:t> </a:t>
            </a:r>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Ši priemonė suteikia pacientams galimybę kartu su kitais (profesionaliais slaugytojais) prisiminti svarbius savo gyvenimo laikotarpius. </a:t>
            </a:r>
          </a:p>
          <a:p>
            <a:pPr marL="342900" indent="-342900">
              <a:buFont typeface="Arial" panose="020B0604020202020204" pitchFamily="34" charset="0"/>
              <a:buChar char="•"/>
            </a:pPr>
            <a:r>
              <a:rPr lang="lt-LT" dirty="0"/>
              <a:t>Dauguma žmonių tuo mėgaujasi ir paprastai tai priima kaip savaime suprantamą dalyką, tačiau šio gyvybiškai svarbaus poreikio dažnai trūksta daugeliui vyresnio amžiaus žmonių, gyvenančių slaugos įstaigose, kurie neturi nieko, kas paskatintų ar parodytų susidomėjimą jų prisiminimais.</a:t>
            </a:r>
          </a:p>
          <a:p>
            <a:pPr marL="342900" indent="-342900">
              <a:buFont typeface="Arial" panose="020B0604020202020204" pitchFamily="34" charset="0"/>
              <a:buChar char="•"/>
            </a:pPr>
            <a:endParaRPr lang="lt-LT" dirty="0"/>
          </a:p>
          <a:p>
            <a:pPr marL="342900" indent="-342900">
              <a:buFont typeface="Arial" panose="020B0604020202020204" pitchFamily="34" charset="0"/>
              <a:buChar char="•"/>
            </a:pPr>
            <a:r>
              <a:rPr lang="lt-LT" dirty="0"/>
              <a:t>"tikrasis džiaugsmas ką nors žinoti yra tada, kai tuo dalijiesi su kitais".</a:t>
            </a:r>
            <a:endParaRPr lang="en-GB" b="1" i="1"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5</a:t>
            </a:fld>
            <a:endParaRPr lang="hu-HU" dirty="0">
              <a:solidFill>
                <a:schemeClr val="tx1"/>
              </a:solidFill>
            </a:endParaRPr>
          </a:p>
        </p:txBody>
      </p:sp>
      <p:pic>
        <p:nvPicPr>
          <p:cNvPr id="5" name="Paveikslėlis 4">
            <a:extLst>
              <a:ext uri="{FF2B5EF4-FFF2-40B4-BE49-F238E27FC236}">
                <a16:creationId xmlns:a16="http://schemas.microsoft.com/office/drawing/2014/main" id="{2812ABF7-624C-EDEC-07E6-B3654C25F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304393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br>
              <a:rPr lang="en-GB" dirty="0"/>
            </a:br>
            <a:r>
              <a:rPr lang="en-GB" sz="2000" dirty="0" err="1"/>
              <a:t>Gyvenimiškos</a:t>
            </a:r>
            <a:r>
              <a:rPr lang="en-GB" sz="2000" dirty="0"/>
              <a:t> </a:t>
            </a:r>
            <a:r>
              <a:rPr lang="en-GB" sz="2000" dirty="0" err="1"/>
              <a:t>patirties</a:t>
            </a:r>
            <a:r>
              <a:rPr lang="en-GB" sz="2000" dirty="0"/>
              <a:t> </a:t>
            </a:r>
            <a:r>
              <a:rPr lang="en-GB" sz="2000" dirty="0" err="1"/>
              <a:t>prisiminimas</a:t>
            </a:r>
            <a:r>
              <a:rPr lang="en-GB" sz="2000" dirty="0"/>
              <a:t> </a:t>
            </a:r>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Veiklos rūšis:</a:t>
            </a:r>
          </a:p>
          <a:p>
            <a:pPr marL="342900" indent="-342900">
              <a:buFont typeface="Arial" panose="020B0604020202020204" pitchFamily="34" charset="0"/>
              <a:buChar char="•"/>
            </a:pPr>
            <a:r>
              <a:rPr lang="lt-LT" dirty="0"/>
              <a:t>Gali būti įvairių formų</a:t>
            </a:r>
          </a:p>
          <a:p>
            <a:pPr marL="342900" indent="-342900">
              <a:buFont typeface="Arial" panose="020B0604020202020204" pitchFamily="34" charset="0"/>
              <a:buChar char="•"/>
            </a:pPr>
            <a:r>
              <a:rPr lang="lt-LT" dirty="0"/>
              <a:t>Susijęs su asmeniniais pageidavimais ir aplinkos teikiamomis galimybėmis</a:t>
            </a:r>
          </a:p>
          <a:p>
            <a:pPr marL="342900" indent="-342900">
              <a:buFont typeface="Arial" panose="020B0604020202020204" pitchFamily="34" charset="0"/>
              <a:buChar char="•"/>
            </a:pPr>
            <a:r>
              <a:rPr lang="lt-LT" dirty="0"/>
              <a:t>Prisiminimas gali būti kelių akimirkų asmeninis prisiminimas savarankiškai arba tai gali būti bendras pasakojimas iš praeities prisiminimų grupėje</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6</a:t>
            </a:fld>
            <a:endParaRPr lang="hu-HU" dirty="0">
              <a:solidFill>
                <a:schemeClr val="tx1"/>
              </a:solidFill>
            </a:endParaRPr>
          </a:p>
        </p:txBody>
      </p:sp>
      <p:pic>
        <p:nvPicPr>
          <p:cNvPr id="5" name="Paveikslėlis 4">
            <a:extLst>
              <a:ext uri="{FF2B5EF4-FFF2-40B4-BE49-F238E27FC236}">
                <a16:creationId xmlns:a16="http://schemas.microsoft.com/office/drawing/2014/main" id="{7812CEF7-A034-6D77-64F1-C94CF52BA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351453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r>
              <a:rPr lang="en-GB" dirty="0"/>
              <a:t>: </a:t>
            </a:r>
            <a:r>
              <a:rPr lang="en-GB" dirty="0" err="1"/>
              <a:t>Geroji</a:t>
            </a:r>
            <a:r>
              <a:rPr lang="en-GB" dirty="0"/>
              <a:t> </a:t>
            </a:r>
            <a:r>
              <a:rPr lang="en-GB" dirty="0" err="1"/>
              <a:t>praktika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Suteikite žmonėms galimybę rinktis, ką prisiminti</a:t>
            </a:r>
          </a:p>
          <a:p>
            <a:pPr marL="342900" indent="-342900">
              <a:buFont typeface="Arial" panose="020B0604020202020204" pitchFamily="34" charset="0"/>
              <a:buChar char="•"/>
            </a:pPr>
            <a:r>
              <a:rPr lang="lt-LT" dirty="0"/>
              <a:t>Skatinkite juos prisiminti, kai jie to nori</a:t>
            </a:r>
          </a:p>
          <a:p>
            <a:pPr marL="342900" indent="-342900">
              <a:buFont typeface="Arial" panose="020B0604020202020204" pitchFamily="34" charset="0"/>
              <a:buChar char="•"/>
            </a:pPr>
            <a:r>
              <a:rPr lang="lt-LT" dirty="0"/>
              <a:t>Gerbkite, kai jie nenori</a:t>
            </a:r>
          </a:p>
          <a:p>
            <a:pPr marL="342900" indent="-342900">
              <a:buFont typeface="Arial" panose="020B0604020202020204" pitchFamily="34" charset="0"/>
              <a:buChar char="•"/>
            </a:pPr>
            <a:r>
              <a:rPr lang="lt-LT" dirty="0"/>
              <a:t>Kai kurie žmonės gali norėti praleisti laiką kurdami daiktus iš savo prisiminimų, pvz., meninius gaminius.</a:t>
            </a:r>
          </a:p>
          <a:p>
            <a:pPr marL="342900" indent="-342900">
              <a:buFont typeface="Arial" panose="020B0604020202020204" pitchFamily="34" charset="0"/>
              <a:buChar char="•"/>
            </a:pPr>
            <a:r>
              <a:rPr lang="lt-LT" dirty="0"/>
              <a:t>Kiti gali norėti pasidalyti savo prisiminimais draugiškose grupelėse.</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7</a:t>
            </a:fld>
            <a:endParaRPr lang="hu-HU" dirty="0">
              <a:solidFill>
                <a:schemeClr val="tx1"/>
              </a:solidFill>
            </a:endParaRPr>
          </a:p>
        </p:txBody>
      </p:sp>
      <p:pic>
        <p:nvPicPr>
          <p:cNvPr id="5" name="Paveikslėlis 4">
            <a:extLst>
              <a:ext uri="{FF2B5EF4-FFF2-40B4-BE49-F238E27FC236}">
                <a16:creationId xmlns:a16="http://schemas.microsoft.com/office/drawing/2014/main" id="{3186EA14-FA5B-CA0E-5460-54BBDD822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48678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r>
              <a:rPr lang="en-GB" dirty="0"/>
              <a:t>: </a:t>
            </a:r>
            <a:r>
              <a:rPr lang="en-GB" dirty="0" err="1"/>
              <a:t>Geroji</a:t>
            </a:r>
            <a:r>
              <a:rPr lang="en-GB" dirty="0"/>
              <a:t> </a:t>
            </a:r>
            <a:r>
              <a:rPr lang="en-GB" dirty="0" err="1"/>
              <a:t>praktika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lt-LT" dirty="0"/>
              <a:t>Prisiminimus gali sukelti bet kuris iš pojūčių (vadinamieji atminties trigeriai): </a:t>
            </a:r>
          </a:p>
          <a:p>
            <a:pPr marL="342900" indent="-342900">
              <a:buFont typeface="Arial" panose="020B0604020202020204" pitchFamily="34" charset="0"/>
              <a:buChar char="•"/>
            </a:pPr>
            <a:r>
              <a:rPr lang="lt-LT" dirty="0"/>
              <a:t>Vaizdai</a:t>
            </a:r>
          </a:p>
          <a:p>
            <a:pPr marL="342900" indent="-342900">
              <a:buFont typeface="Arial" panose="020B0604020202020204" pitchFamily="34" charset="0"/>
              <a:buChar char="•"/>
            </a:pPr>
            <a:r>
              <a:rPr lang="lt-LT" dirty="0"/>
              <a:t>Garsai</a:t>
            </a:r>
          </a:p>
          <a:p>
            <a:pPr marL="342900" indent="-342900">
              <a:buFont typeface="Arial" panose="020B0604020202020204" pitchFamily="34" charset="0"/>
              <a:buChar char="•"/>
            </a:pPr>
            <a:r>
              <a:rPr lang="lt-LT" dirty="0"/>
              <a:t>Prisilietimas</a:t>
            </a:r>
          </a:p>
          <a:p>
            <a:pPr marL="342900" indent="-342900">
              <a:buFont typeface="Arial" panose="020B0604020202020204" pitchFamily="34" charset="0"/>
              <a:buChar char="•"/>
            </a:pPr>
            <a:r>
              <a:rPr lang="lt-LT" dirty="0"/>
              <a:t>Skonis</a:t>
            </a:r>
          </a:p>
          <a:p>
            <a:pPr marL="342900" indent="-342900">
              <a:buFont typeface="Arial" panose="020B0604020202020204" pitchFamily="34" charset="0"/>
              <a:buChar char="•"/>
            </a:pPr>
            <a:r>
              <a:rPr lang="lt-LT" dirty="0"/>
              <a:t>Kvapas </a:t>
            </a:r>
          </a:p>
          <a:p>
            <a:pPr marL="342900" indent="-342900">
              <a:buFont typeface="Arial" panose="020B0604020202020204" pitchFamily="34" charset="0"/>
              <a:buChar char="•"/>
            </a:pPr>
            <a:r>
              <a:rPr lang="lt-LT" dirty="0"/>
              <a:t>Judesys</a:t>
            </a:r>
          </a:p>
          <a:p>
            <a:pPr marL="342900" indent="-342900">
              <a:buFont typeface="Arial" panose="020B0604020202020204" pitchFamily="34" charset="0"/>
              <a:buChar char="•"/>
            </a:pPr>
            <a:r>
              <a:rPr lang="lt-LT" dirty="0"/>
              <a:t>Prisiminimai gali būti susiję su bet kuriuo mūsų gyvenimo laikotarpiu (maždaug nuo 2-3 metų!)</a:t>
            </a:r>
          </a:p>
          <a:p>
            <a:pPr marL="342900" indent="-342900">
              <a:buFont typeface="Arial" panose="020B0604020202020204" pitchFamily="34" charset="0"/>
              <a:buChar char="•"/>
            </a:pPr>
            <a:r>
              <a:rPr lang="lt-LT" dirty="0"/>
              <a:t>Prisiminimai gali būti susiję su bet kuriuo gyvenimo aspektu: darbu, pramogomis, namais, kelionėmis.</a:t>
            </a:r>
            <a:endParaRPr lang="en-GB"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8</a:t>
            </a:fld>
            <a:endParaRPr lang="hu-HU" dirty="0">
              <a:solidFill>
                <a:schemeClr val="tx1"/>
              </a:solidFill>
            </a:endParaRPr>
          </a:p>
        </p:txBody>
      </p:sp>
      <p:pic>
        <p:nvPicPr>
          <p:cNvPr id="5" name="Paveikslėlis 4">
            <a:extLst>
              <a:ext uri="{FF2B5EF4-FFF2-40B4-BE49-F238E27FC236}">
                <a16:creationId xmlns:a16="http://schemas.microsoft.com/office/drawing/2014/main" id="{1639752D-504A-98E1-08D4-72D0FE48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193562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77A4-B47B-4FF6-BE71-A5B4A5733511}"/>
              </a:ext>
            </a:extLst>
          </p:cNvPr>
          <p:cNvSpPr>
            <a:spLocks noGrp="1"/>
          </p:cNvSpPr>
          <p:nvPr>
            <p:ph type="title"/>
          </p:nvPr>
        </p:nvSpPr>
        <p:spPr/>
        <p:txBody>
          <a:bodyPr>
            <a:normAutofit/>
          </a:bodyPr>
          <a:lstStyle/>
          <a:p>
            <a:r>
              <a:rPr lang="en-GB" dirty="0" err="1"/>
              <a:t>Prisiminimai</a:t>
            </a:r>
            <a:r>
              <a:rPr lang="en-GB" dirty="0"/>
              <a:t>: </a:t>
            </a:r>
            <a:r>
              <a:rPr lang="en-GB" dirty="0" err="1"/>
              <a:t>Geroji</a:t>
            </a:r>
            <a:r>
              <a:rPr lang="en-GB" dirty="0"/>
              <a:t> </a:t>
            </a:r>
            <a:r>
              <a:rPr lang="en-GB" dirty="0" err="1"/>
              <a:t>praktika</a:t>
            </a:r>
            <a:endParaRPr lang="en-GB" sz="2000" dirty="0"/>
          </a:p>
        </p:txBody>
      </p:sp>
      <p:sp>
        <p:nvSpPr>
          <p:cNvPr id="3" name="Content Placeholder 2">
            <a:extLst>
              <a:ext uri="{FF2B5EF4-FFF2-40B4-BE49-F238E27FC236}">
                <a16:creationId xmlns:a16="http://schemas.microsoft.com/office/drawing/2014/main" id="{ABD4121D-BE8C-48F4-B714-01AC21357F6B}"/>
              </a:ext>
            </a:extLst>
          </p:cNvPr>
          <p:cNvSpPr>
            <a:spLocks noGrp="1"/>
          </p:cNvSpPr>
          <p:nvPr>
            <p:ph idx="1"/>
          </p:nvPr>
        </p:nvSpPr>
        <p:spPr/>
        <p:txBody>
          <a:bodyPr>
            <a:normAutofit/>
          </a:bodyPr>
          <a:lstStyle/>
          <a:p>
            <a:pPr marL="342900" indent="-342900">
              <a:buFont typeface="Arial" panose="020B0604020202020204" pitchFamily="34" charset="0"/>
              <a:buChar char="•"/>
            </a:pPr>
            <a:r>
              <a:rPr lang="lt-LT" dirty="0"/>
              <a:t>Prisiminimai gali sukelti įvairių padarinių:</a:t>
            </a:r>
          </a:p>
          <a:p>
            <a:pPr marL="342900" indent="-342900">
              <a:buFont typeface="Arial" panose="020B0604020202020204" pitchFamily="34" charset="0"/>
              <a:buChar char="•"/>
            </a:pPr>
            <a:r>
              <a:rPr lang="lt-LT" dirty="0"/>
              <a:t>Nuotaikos pasikeitimas</a:t>
            </a:r>
          </a:p>
          <a:p>
            <a:pPr marL="342900" indent="-342900">
              <a:buFont typeface="Arial" panose="020B0604020202020204" pitchFamily="34" charset="0"/>
              <a:buChar char="•"/>
            </a:pPr>
            <a:r>
              <a:rPr lang="lt-LT" dirty="0"/>
              <a:t>Naujas mąstymo būdas</a:t>
            </a:r>
          </a:p>
          <a:p>
            <a:pPr marL="342900" indent="-342900">
              <a:buFont typeface="Arial" panose="020B0604020202020204" pitchFamily="34" charset="0"/>
              <a:buChar char="•"/>
            </a:pPr>
            <a:r>
              <a:rPr lang="lt-LT" dirty="0"/>
              <a:t>Požiūris į santykius</a:t>
            </a:r>
          </a:p>
          <a:p>
            <a:pPr marL="342900" indent="-342900">
              <a:buFont typeface="Arial" panose="020B0604020202020204" pitchFamily="34" charset="0"/>
              <a:buChar char="•"/>
            </a:pPr>
            <a:r>
              <a:rPr lang="lt-LT" dirty="0"/>
              <a:t>Poveikis asmeniui, su kuriuo dalijamės patirtimi</a:t>
            </a:r>
          </a:p>
          <a:p>
            <a:pPr marL="342900" indent="-342900">
              <a:buFont typeface="Arial" panose="020B0604020202020204" pitchFamily="34" charset="0"/>
              <a:buChar char="•"/>
            </a:pPr>
            <a:r>
              <a:rPr lang="lt-LT" dirty="0"/>
              <a:t>Tam tikro tikslo ar uždavinio pasiekimo jausmas</a:t>
            </a:r>
          </a:p>
          <a:p>
            <a:pPr marL="342900" indent="-342900">
              <a:buFont typeface="Arial" panose="020B0604020202020204" pitchFamily="34" charset="0"/>
              <a:buChar char="•"/>
            </a:pPr>
            <a:r>
              <a:rPr lang="lt-LT" dirty="0"/>
              <a:t>...slaugytojas turi būti pasiruošęs!</a:t>
            </a:r>
            <a:endParaRPr lang="en-GB" u="sng" dirty="0"/>
          </a:p>
        </p:txBody>
      </p:sp>
      <p:sp>
        <p:nvSpPr>
          <p:cNvPr id="4" name="Slide Number Placeholder 3">
            <a:extLst>
              <a:ext uri="{FF2B5EF4-FFF2-40B4-BE49-F238E27FC236}">
                <a16:creationId xmlns:a16="http://schemas.microsoft.com/office/drawing/2014/main" id="{DE76B33D-A1F8-4248-B08B-14FB6E666564}"/>
              </a:ext>
            </a:extLst>
          </p:cNvPr>
          <p:cNvSpPr>
            <a:spLocks noGrp="1"/>
          </p:cNvSpPr>
          <p:nvPr>
            <p:ph type="sldNum" sz="quarter" idx="12"/>
          </p:nvPr>
        </p:nvSpPr>
        <p:spPr/>
        <p:txBody>
          <a:bodyPr/>
          <a:lstStyle/>
          <a:p>
            <a:fld id="{02BC1E56-CB2E-4B87-AB42-32EA6AB80835}" type="slidenum">
              <a:rPr lang="hu-HU" smtClean="0"/>
              <a:pPr/>
              <a:t>9</a:t>
            </a:fld>
            <a:endParaRPr lang="hu-HU" dirty="0">
              <a:solidFill>
                <a:schemeClr val="tx1"/>
              </a:solidFill>
            </a:endParaRPr>
          </a:p>
        </p:txBody>
      </p:sp>
      <p:pic>
        <p:nvPicPr>
          <p:cNvPr id="5" name="Paveikslėlis 4">
            <a:extLst>
              <a:ext uri="{FF2B5EF4-FFF2-40B4-BE49-F238E27FC236}">
                <a16:creationId xmlns:a16="http://schemas.microsoft.com/office/drawing/2014/main" id="{ADFB3F4F-19AF-FEDA-3C67-4A56E120E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139" y="532162"/>
            <a:ext cx="1332569" cy="953839"/>
          </a:xfrm>
          <a:prstGeom prst="rect">
            <a:avLst/>
          </a:prstGeom>
        </p:spPr>
      </p:pic>
    </p:spTree>
    <p:extLst>
      <p:ext uri="{BB962C8B-B14F-4D97-AF65-F5344CB8AC3E}">
        <p14:creationId xmlns:p14="http://schemas.microsoft.com/office/powerpoint/2010/main" val="2995328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be92b41bfaa5196d19e19cfe7274bf14a2fe2"/>
</p:tagLst>
</file>

<file path=ppt/theme/theme1.xml><?xml version="1.0" encoding="utf-8"?>
<a:theme xmlns:a="http://schemas.openxmlformats.org/drawingml/2006/main" name="AISAB">
  <a:themeElements>
    <a:clrScheme name="AISAB">
      <a:dk1>
        <a:srgbClr val="404040"/>
      </a:dk1>
      <a:lt1>
        <a:sysClr val="window" lastClr="FFFFFF"/>
      </a:lt1>
      <a:dk2>
        <a:srgbClr val="767671"/>
      </a:dk2>
      <a:lt2>
        <a:srgbClr val="E7E6E6"/>
      </a:lt2>
      <a:accent1>
        <a:srgbClr val="FFAC06"/>
      </a:accent1>
      <a:accent2>
        <a:srgbClr val="F39019"/>
      </a:accent2>
      <a:accent3>
        <a:srgbClr val="F5D328"/>
      </a:accent3>
      <a:accent4>
        <a:srgbClr val="555663"/>
      </a:accent4>
      <a:accent5>
        <a:srgbClr val="45454F"/>
      </a:accent5>
      <a:accent6>
        <a:srgbClr val="7679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SAB.potx" id="{C69199D7-3253-43E0-955C-E2B329FAE43D}" vid="{381D6F52-7CE5-4C8B-9148-1189D992C78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AISAB</Template>
  <TotalTime>24</TotalTime>
  <Words>978</Words>
  <Application>Microsoft Office PowerPoint</Application>
  <PresentationFormat>Plačiaekranė</PresentationFormat>
  <Paragraphs>159</Paragraphs>
  <Slides>20</Slides>
  <Notes>1</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20</vt:i4>
      </vt:variant>
    </vt:vector>
  </HeadingPairs>
  <TitlesOfParts>
    <vt:vector size="28" baseType="lpstr">
      <vt:lpstr>Arial</vt:lpstr>
      <vt:lpstr>Calibri</vt:lpstr>
      <vt:lpstr>Calibri Light</vt:lpstr>
      <vt:lpstr>Century Gothic</vt:lpstr>
      <vt:lpstr>Moon Bold</vt:lpstr>
      <vt:lpstr>Moon Light</vt:lpstr>
      <vt:lpstr>Wingdings</vt:lpstr>
      <vt:lpstr>AISAB</vt:lpstr>
      <vt:lpstr>„PowerPoint“ pateiktis</vt:lpstr>
      <vt:lpstr>Prisiminimai Gyvenimiškos patirties prisiminimas</vt:lpstr>
      <vt:lpstr>Prisiminimai Gyvenimiškos patirties prisiminimas </vt:lpstr>
      <vt:lpstr>Prisiminimai Gyvenimiškos patirties prisiminimas </vt:lpstr>
      <vt:lpstr>Prisiminimai Gyvenimiškos patirties prisiminimas </vt:lpstr>
      <vt:lpstr>Prisiminimai Gyvenimiškos patirties prisiminimas </vt:lpstr>
      <vt:lpstr>Prisiminimai: Geroji praktika</vt:lpstr>
      <vt:lpstr>Prisiminimai: Geroji praktika</vt:lpstr>
      <vt:lpstr>Prisiminimai: Geroji praktika</vt:lpstr>
      <vt:lpstr>Prisiminimai: Geroji praktika</vt:lpstr>
      <vt:lpstr>Prisiminimai: Grupinė veikla</vt:lpstr>
      <vt:lpstr>Reminiscence: Group activities</vt:lpstr>
      <vt:lpstr>Prisiminimai: Grupinė veikla</vt:lpstr>
      <vt:lpstr>Prisiminimai: Grupinė veikla</vt:lpstr>
      <vt:lpstr>Prisiminimai: Grupinė veikla</vt:lpstr>
      <vt:lpstr>Prisiminimai: Grupinė veikla</vt:lpstr>
      <vt:lpstr>Prisiminimai: Grupinė veikla</vt:lpstr>
      <vt:lpstr>Prisiminimai: Grupinė veikla</vt:lpstr>
      <vt:lpstr>Prisiminimai: Grupinė veikla</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Schober</dc:creator>
  <cp:lastModifiedBy>Windows User</cp:lastModifiedBy>
  <cp:revision>268</cp:revision>
  <dcterms:created xsi:type="dcterms:W3CDTF">2018-06-02T16:08:36Z</dcterms:created>
  <dcterms:modified xsi:type="dcterms:W3CDTF">2023-06-27T11:46:47Z</dcterms:modified>
</cp:coreProperties>
</file>