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4"/>
  </p:sldMasterIdLst>
  <p:notesMasterIdLst>
    <p:notesMasterId r:id="rId24"/>
  </p:notesMasterIdLst>
  <p:handoutMasterIdLst>
    <p:handoutMasterId r:id="rId25"/>
  </p:handoutMasterIdLst>
  <p:sldIdLst>
    <p:sldId id="449" r:id="rId5"/>
    <p:sldId id="430" r:id="rId6"/>
    <p:sldId id="420" r:id="rId7"/>
    <p:sldId id="445" r:id="rId8"/>
    <p:sldId id="442" r:id="rId9"/>
    <p:sldId id="446" r:id="rId10"/>
    <p:sldId id="433" r:id="rId11"/>
    <p:sldId id="444" r:id="rId12"/>
    <p:sldId id="434" r:id="rId13"/>
    <p:sldId id="443" r:id="rId14"/>
    <p:sldId id="439" r:id="rId15"/>
    <p:sldId id="432" r:id="rId16"/>
    <p:sldId id="436" r:id="rId17"/>
    <p:sldId id="447" r:id="rId18"/>
    <p:sldId id="440" r:id="rId19"/>
    <p:sldId id="396" r:id="rId20"/>
    <p:sldId id="400" r:id="rId21"/>
    <p:sldId id="401" r:id="rId22"/>
    <p:sldId id="450" r:id="rId23"/>
  </p:sldIdLst>
  <p:sldSz cx="12192000" cy="6858000"/>
  <p:notesSz cx="6858000" cy="9144000"/>
  <p:custDataLst>
    <p:tags r:id="rId26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B"/>
    <a:srgbClr val="FFC715"/>
    <a:srgbClr val="FF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80121"/>
  </p:normalViewPr>
  <p:slideViewPr>
    <p:cSldViewPr snapToGrid="0">
      <p:cViewPr varScale="1">
        <p:scale>
          <a:sx n="66" d="100"/>
          <a:sy n="66" d="100"/>
        </p:scale>
        <p:origin x="6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5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7668D8AD-5A9F-4861-86EB-F3D4BC2E3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8F496FF-1F0D-47B5-B4CF-E2C84B18D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6AB22-7AAB-4F70-AC40-C23103677331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2456679-3A17-48A6-BCD8-8621C6D5AB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9EEF444-F916-4C2A-B12B-C4B82879B8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53097-DA67-4CF8-863A-25AF136F541C}" type="slidenum">
              <a:rPr lang="hu-HU" smtClean="0"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400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6BB6F-9947-4711-9117-308AA3DF2931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10238-43BB-47F5-9AC7-BF7AE9365F4A}" type="slidenum">
              <a:rPr lang="hu-HU" smtClean="0"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98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762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4507DC-DF2D-4B6E-9259-50ECFA265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C98C4D8-44EE-4E84-A7EA-B9991D872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ADDE93-B799-4314-9B6B-1B3D1F5E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EC7597-9F48-4F14-A807-556B09DC4FA1}"/>
              </a:ext>
            </a:extLst>
          </p:cNvPr>
          <p:cNvCxnSpPr>
            <a:cxnSpLocks/>
          </p:cNvCxnSpPr>
          <p:nvPr/>
        </p:nvCxnSpPr>
        <p:spPr>
          <a:xfrm>
            <a:off x="1524000" y="3509963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1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2ED311-0C3B-4971-B1E6-CD904E2A0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3AC9F24-1487-4395-BE3A-1B5C9DE59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B182F8B-9C25-4689-9FBD-8000E33C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0889435A-3024-47F8-AD70-92B52CAAEB44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7ADEFF-7F05-42BA-B301-0102E70F6E89}"/>
              </a:ext>
            </a:extLst>
          </p:cNvPr>
          <p:cNvCxnSpPr>
            <a:cxnSpLocks/>
          </p:cNvCxnSpPr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3">
            <a:extLst>
              <a:ext uri="{FF2B5EF4-FFF2-40B4-BE49-F238E27FC236}">
                <a16:creationId xmlns:a16="http://schemas.microsoft.com/office/drawing/2014/main" id="{BE87A2B8-5E0F-40E2-8013-D903D905F48C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4694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E4593BB-FCB3-4C92-80DE-1D03E2CCCC78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5168AC4-51E4-4592-AE48-EEB975852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84E71F-9E0D-46F7-A274-D8E869A2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67FE18AD-0DEB-4421-8877-09D22BB1520B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741C06-4E2F-4374-B0F5-5695C2BA0460}"/>
              </a:ext>
            </a:extLst>
          </p:cNvPr>
          <p:cNvCxnSpPr>
            <a:cxnSpLocks/>
          </p:cNvCxnSpPr>
          <p:nvPr/>
        </p:nvCxnSpPr>
        <p:spPr>
          <a:xfrm flipV="1">
            <a:off x="8724900" y="365125"/>
            <a:ext cx="0" cy="581183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3">
            <a:extLst>
              <a:ext uri="{FF2B5EF4-FFF2-40B4-BE49-F238E27FC236}">
                <a16:creationId xmlns:a16="http://schemas.microsoft.com/office/drawing/2014/main" id="{8F2F5FE9-6080-44FB-AF47-94D01596A264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2692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EC9CCC-0774-4C7E-BF97-28340E629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925C54-846C-4E2B-BB2E-97FEED98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4008CC6-3579-47C5-BEE9-733A7287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BC1E56-CB2E-4B87-AB42-32EA6AB80835}" type="slidenum">
              <a:rPr lang="hu-HU" smtClean="0"/>
              <a:pPr/>
              <a:t>‹Nº›</a:t>
            </a:fld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005FA-0218-4FCB-9E62-08D4FCB0BD96}"/>
              </a:ext>
            </a:extLst>
          </p:cNvPr>
          <p:cNvCxnSpPr>
            <a:cxnSpLocks/>
          </p:cNvCxnSpPr>
          <p:nvPr/>
        </p:nvCxnSpPr>
        <p:spPr>
          <a:xfrm>
            <a:off x="838200" y="1425217"/>
            <a:ext cx="10494465" cy="0"/>
          </a:xfrm>
          <a:prstGeom prst="line">
            <a:avLst/>
          </a:prstGeom>
          <a:ln w="38100">
            <a:solidFill>
              <a:srgbClr val="FF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566A620E-F62D-43D6-9153-DF02DCB67FF0}"/>
              </a:ext>
            </a:extLst>
          </p:cNvPr>
          <p:cNvSpPr/>
          <p:nvPr userDrawn="1"/>
        </p:nvSpPr>
        <p:spPr>
          <a:xfrm>
            <a:off x="859335" y="6359054"/>
            <a:ext cx="6807946" cy="35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/>
            <a:r>
              <a:rPr lang="en-US" sz="14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DIGI-AGEING - overcoming loneliness 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73076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9DD8F7-9AC6-4691-9E8E-AC0E3A6E2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FC630BD-DE45-4C68-865E-4908D1C23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AB34BE-90B6-4ED4-AF08-C1B5BB49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AC2FCE-E8C4-4E50-8688-5122E724979D}"/>
              </a:ext>
            </a:extLst>
          </p:cNvPr>
          <p:cNvCxnSpPr>
            <a:cxnSpLocks/>
          </p:cNvCxnSpPr>
          <p:nvPr/>
        </p:nvCxnSpPr>
        <p:spPr>
          <a:xfrm>
            <a:off x="831850" y="4562475"/>
            <a:ext cx="1052195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9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EC361C-39A4-487D-A583-7F10A057C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061A03-E120-4B4C-A1E8-FF42AE293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86BB4E3-69B6-4613-ABD8-A7873B031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98912B0-EADF-48F6-A032-6AE84C29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6CE95A9F-192D-47B9-BF80-CE089EEBB999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F61B88-BAA4-4AE0-95D0-71A3B77DF5E2}"/>
              </a:ext>
            </a:extLst>
          </p:cNvPr>
          <p:cNvCxnSpPr>
            <a:cxnSpLocks/>
          </p:cNvCxnSpPr>
          <p:nvPr/>
        </p:nvCxnSpPr>
        <p:spPr>
          <a:xfrm>
            <a:off x="838200" y="1683094"/>
            <a:ext cx="10515600" cy="75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C557DC67-676E-4457-88FE-03C0A6151D3E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619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2D3256-C530-4232-9B4A-12040B0DD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758654F-FA75-4593-B58F-2040A8283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216034D-F5AB-43A6-88AD-33FAE9F3D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EB268C-72A3-44A2-BCE2-160AAF9FA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4E65EB5-2F44-4C9E-916D-661EA411B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3F16BB2-6A3B-4502-8C37-6170C500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89FA9800-79D8-43B3-ABC8-7156962D259B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D21736-EF84-44EB-8924-63270A8BA0F5}"/>
              </a:ext>
            </a:extLst>
          </p:cNvPr>
          <p:cNvCxnSpPr>
            <a:cxnSpLocks/>
          </p:cNvCxnSpPr>
          <p:nvPr/>
        </p:nvCxnSpPr>
        <p:spPr>
          <a:xfrm>
            <a:off x="839788" y="1681163"/>
            <a:ext cx="1051401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3">
            <a:extLst>
              <a:ext uri="{FF2B5EF4-FFF2-40B4-BE49-F238E27FC236}">
                <a16:creationId xmlns:a16="http://schemas.microsoft.com/office/drawing/2014/main" id="{B5ECF7BB-9FF2-4E1D-9BC0-2EBCA1C9C165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8961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E3535B-6731-4728-9897-3AC971DB8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FE2AB53-AAF0-4C17-9710-9468A41D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561527DB-6835-47CA-ACDA-DA47AFBFD2F7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B91D16-C87E-455A-B62F-893B9CAB90E1}"/>
              </a:ext>
            </a:extLst>
          </p:cNvPr>
          <p:cNvCxnSpPr>
            <a:cxnSpLocks/>
          </p:cNvCxnSpPr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3">
            <a:extLst>
              <a:ext uri="{FF2B5EF4-FFF2-40B4-BE49-F238E27FC236}">
                <a16:creationId xmlns:a16="http://schemas.microsoft.com/office/drawing/2014/main" id="{C387596E-6775-46A9-BE60-68EC03E9491F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2866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15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41771C-85CA-42D7-8240-816F2F9928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34C119-B978-49F6-B531-FE25663A6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5D2FA8-A6B3-44FD-97A1-58B8BD8E6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0A077BB-50D4-4A72-929C-6FA43225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A3DB2526-4B9A-4089-BB5C-004829279C99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57F895-7D9F-496D-ADB4-4BD9C5869B64}"/>
              </a:ext>
            </a:extLst>
          </p:cNvPr>
          <p:cNvCxnSpPr>
            <a:cxnSpLocks/>
          </p:cNvCxnSpPr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C70F3E79-38AB-42D9-9F9A-BE41E7509E4E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4530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F810AE-708C-46E5-ACCB-EE42EC477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37C3BA7-48A4-4D4F-8AD0-8EF3DB18E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EFBA25A-43A4-4825-876E-67CA8C433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A8E971-34FF-4290-94A3-D78CE6D8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4CC47CF1-243E-48D8-A544-F700CC509FEB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F4DBC3-EB56-480E-BBF9-C665CCDD3571}"/>
              </a:ext>
            </a:extLst>
          </p:cNvPr>
          <p:cNvCxnSpPr>
            <a:cxnSpLocks/>
          </p:cNvCxnSpPr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A6CC4214-707C-493E-85D7-4877FF30E296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314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5D3A185-8949-4A5B-8E82-0A73E42B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Klicken Sie zum Hinzufügen eines Titels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C74671-937E-485B-B883-A007DB3E1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91356C-EAFB-4C4C-BB2D-9E0CECA08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85B506E-48CA-4BB4-AE18-8574845C9E67}" type="slidenum">
              <a:rPr lang="hu-HU" smtClean="0"/>
              <a:pPr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36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24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20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18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16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16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://www.umit-tirol.at/" TargetMode="External"/><Relationship Id="rId7" Type="http://schemas.openxmlformats.org/officeDocument/2006/relationships/hyperlink" Target="http://www.mruni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soccaminos.org/" TargetMode="External"/><Relationship Id="rId5" Type="http://schemas.openxmlformats.org/officeDocument/2006/relationships/hyperlink" Target="http://www.materia.com.cy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www.ucy.ac.cy/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3442706" y="2794906"/>
            <a:ext cx="72200" cy="20419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 algn="l">
              <a:lnSpc>
                <a:spcPct val="80000"/>
              </a:lnSpc>
              <a:defRPr sz="32000">
                <a:solidFill>
                  <a:srgbClr val="FFFFFF"/>
                </a:solidFill>
                <a:latin typeface="Moon Light"/>
                <a:ea typeface="Moon Light"/>
                <a:cs typeface="Moon Light"/>
                <a:sym typeface="Moon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6000" dirty="0"/>
          </a:p>
        </p:txBody>
      </p:sp>
      <p:sp>
        <p:nvSpPr>
          <p:cNvPr id="14" name="Shape 16"/>
          <p:cNvSpPr/>
          <p:nvPr/>
        </p:nvSpPr>
        <p:spPr>
          <a:xfrm>
            <a:off x="0" y="3182726"/>
            <a:ext cx="12192000" cy="1101914"/>
          </a:xfrm>
          <a:prstGeom prst="rect">
            <a:avLst/>
          </a:prstGeom>
          <a:solidFill>
            <a:srgbClr val="F0CF2C"/>
          </a:solidFill>
          <a:ln w="12700">
            <a:miter lim="400000"/>
          </a:ln>
        </p:spPr>
        <p:txBody>
          <a:bodyPr lIns="0" tIns="0" rIns="0" bIns="0" anchor="ctr" anchorCtr="1"/>
          <a:lstStyle/>
          <a:p>
            <a:pPr lvl="0">
              <a:lnSpc>
                <a:spcPct val="80000"/>
              </a:lnSpc>
              <a:defRPr sz="2700">
                <a:solidFill>
                  <a:srgbClr val="FFFFFF"/>
                </a:solidFill>
                <a:latin typeface="Moon Bold"/>
                <a:ea typeface="Moon Bold"/>
                <a:cs typeface="Moon Bold"/>
                <a:sym typeface="Moon Bold"/>
              </a:defRPr>
            </a:pPr>
            <a:endParaRPr sz="1350">
              <a:noFill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63A965-ED6D-4240-8605-822EC256CB42}"/>
              </a:ext>
            </a:extLst>
          </p:cNvPr>
          <p:cNvSpPr/>
          <p:nvPr/>
        </p:nvSpPr>
        <p:spPr>
          <a:xfrm>
            <a:off x="4232786" y="3309992"/>
            <a:ext cx="7790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Identificación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de la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soledad</a:t>
            </a:r>
            <a:endParaRPr lang="en-US" sz="48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9F82BBA-02C1-0019-8F30-1C26C9B21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2" y="479828"/>
            <a:ext cx="4828828" cy="2145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A3077B-2E50-213E-B837-7B120116F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810" y="10989"/>
            <a:ext cx="3239190" cy="2290208"/>
          </a:xfrm>
          <a:prstGeom prst="rect">
            <a:avLst/>
          </a:prstGeom>
        </p:spPr>
      </p:pic>
      <p:pic>
        <p:nvPicPr>
          <p:cNvPr id="4" name="image05.png">
            <a:extLst>
              <a:ext uri="{FF2B5EF4-FFF2-40B4-BE49-F238E27FC236}">
                <a16:creationId xmlns:a16="http://schemas.microsoft.com/office/drawing/2014/main" id="{3C2F1E3D-FC71-1CF7-B00A-490609B32D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495" y="6187389"/>
            <a:ext cx="1769110" cy="370777"/>
          </a:xfrm>
          <a:prstGeom prst="rect">
            <a:avLst/>
          </a:prstGeom>
          <a:ln/>
        </p:spPr>
      </p:pic>
      <p:sp>
        <p:nvSpPr>
          <p:cNvPr id="5" name="Fußzeilenplatzhalter 13">
            <a:extLst>
              <a:ext uri="{FF2B5EF4-FFF2-40B4-BE49-F238E27FC236}">
                <a16:creationId xmlns:a16="http://schemas.microsoft.com/office/drawing/2014/main" id="{DC57534B-DBFA-6398-B28F-C25E2B7D24CE}"/>
              </a:ext>
            </a:extLst>
          </p:cNvPr>
          <p:cNvSpPr txBox="1">
            <a:spLocks/>
          </p:cNvSpPr>
          <p:nvPr/>
        </p:nvSpPr>
        <p:spPr>
          <a:xfrm>
            <a:off x="2195605" y="6085799"/>
            <a:ext cx="9616869" cy="614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</a:rPr>
              <a:t>El </a:t>
            </a:r>
            <a:r>
              <a:rPr lang="es-ES" dirty="0">
                <a:solidFill>
                  <a:schemeClr val="tx1"/>
                </a:solidFill>
              </a:rPr>
              <a:t>apoyo de la Comisión Europea a la elaboración de esta publicación no constituye una aprobación de su contenido, que refleja únicamente las opiniones de los autores, y la Comisión no se hace responsable del uso que pueda hacerse de la información contenida en ella. 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+mj-lt"/>
              </a:rPr>
              <a:t>Factores de riesgo de la soledad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10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739533" y="1604683"/>
            <a:ext cx="9858173" cy="4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5335525" y="6382921"/>
            <a:ext cx="579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 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hteck: diagonal liegende Ecken abgerundet 7">
            <a:extLst>
              <a:ext uri="{FF2B5EF4-FFF2-40B4-BE49-F238E27FC236}">
                <a16:creationId xmlns:a16="http://schemas.microsoft.com/office/drawing/2014/main" id="{B01B51EC-1096-4310-A899-C5A912F98F41}"/>
              </a:ext>
            </a:extLst>
          </p:cNvPr>
          <p:cNvSpPr/>
          <p:nvPr/>
        </p:nvSpPr>
        <p:spPr>
          <a:xfrm>
            <a:off x="4558553" y="3429000"/>
            <a:ext cx="3074894" cy="103094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Minion-Regular"/>
              </a:rPr>
              <a:t>Factores</a:t>
            </a:r>
            <a:r>
              <a:rPr lang="en-GB" sz="2400" b="1" dirty="0">
                <a:latin typeface="Minion-Regular"/>
              </a:rPr>
              <a:t> </a:t>
            </a:r>
            <a:r>
              <a:rPr lang="en-GB" sz="2400" b="1" dirty="0" err="1">
                <a:latin typeface="Minion-Regular"/>
              </a:rPr>
              <a:t>sociales</a:t>
            </a:r>
            <a:endParaRPr lang="en-GB" sz="2400" b="1" dirty="0">
              <a:latin typeface="Minion-Regular"/>
            </a:endParaRPr>
          </a:p>
        </p:txBody>
      </p:sp>
      <p:pic>
        <p:nvPicPr>
          <p:cNvPr id="11" name="Picture 4" descr="Social Network Icon,collaboration Icon,social Icon - Social Network  Transparent PNG - 1280x1280 - Free Download on NicePNG">
            <a:extLst>
              <a:ext uri="{FF2B5EF4-FFF2-40B4-BE49-F238E27FC236}">
                <a16:creationId xmlns:a16="http://schemas.microsoft.com/office/drawing/2014/main" id="{BF04DD4E-9665-4072-82D5-30E8A8E2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08" y="1909317"/>
            <a:ext cx="126388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13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+mj-lt"/>
              </a:rPr>
              <a:t>Factores de riesgo de la soledad</a:t>
            </a:r>
            <a:br>
              <a:rPr lang="en-US" sz="4000" dirty="0"/>
            </a:br>
            <a:r>
              <a:rPr lang="es-ES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Lo que se sabe de la investigación - Algunos ejemplos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11</a:t>
            </a:fld>
            <a:endParaRPr lang="hu-HU" sz="1400" dirty="0"/>
          </a:p>
        </p:txBody>
      </p:sp>
      <p:sp>
        <p:nvSpPr>
          <p:cNvPr id="6" name="Rechteck: diagonal liegende Ecken abgerundet 5">
            <a:extLst>
              <a:ext uri="{FF2B5EF4-FFF2-40B4-BE49-F238E27FC236}">
                <a16:creationId xmlns:a16="http://schemas.microsoft.com/office/drawing/2014/main" id="{C943C1AC-52FC-48BE-B40E-351DD80406D2}"/>
              </a:ext>
            </a:extLst>
          </p:cNvPr>
          <p:cNvSpPr/>
          <p:nvPr/>
        </p:nvSpPr>
        <p:spPr>
          <a:xfrm>
            <a:off x="4558553" y="3429000"/>
            <a:ext cx="3074894" cy="103094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Minion-Regular"/>
              </a:rPr>
              <a:t>Factores</a:t>
            </a:r>
            <a:r>
              <a:rPr lang="en-GB" sz="2400" b="1" dirty="0">
                <a:latin typeface="Minion-Regular"/>
              </a:rPr>
              <a:t> </a:t>
            </a:r>
            <a:r>
              <a:rPr lang="en-GB" sz="2400" b="1" dirty="0" err="1">
                <a:latin typeface="Minion-Regular"/>
              </a:rPr>
              <a:t>sociales</a:t>
            </a:r>
            <a:endParaRPr lang="en-GB" sz="2400" b="1" dirty="0">
              <a:latin typeface="Minion-Regular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7952943" y="6059036"/>
            <a:ext cx="3074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013BCC2-90CA-4D4A-9295-CD713409FEE4}"/>
              </a:ext>
            </a:extLst>
          </p:cNvPr>
          <p:cNvSpPr/>
          <p:nvPr/>
        </p:nvSpPr>
        <p:spPr>
          <a:xfrm>
            <a:off x="884938" y="1884024"/>
            <a:ext cx="2663605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Falta de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relaciones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apoyo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492C77C8-F1EE-46ED-86B5-D78FC2841874}"/>
              </a:ext>
            </a:extLst>
          </p:cNvPr>
          <p:cNvSpPr/>
          <p:nvPr/>
        </p:nvSpPr>
        <p:spPr>
          <a:xfrm>
            <a:off x="4629037" y="1884024"/>
            <a:ext cx="2933925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Relaciones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difíciles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o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insatisfactorias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B2CAC8F1-77C0-43DA-B91F-2E077586F3C5}"/>
              </a:ext>
            </a:extLst>
          </p:cNvPr>
          <p:cNvSpPr/>
          <p:nvPr/>
        </p:nvSpPr>
        <p:spPr>
          <a:xfrm>
            <a:off x="8724962" y="1884024"/>
            <a:ext cx="2147170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Actividad sexual menos frecuente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CF9D4809-C2EA-437F-B667-543743F11F66}"/>
              </a:ext>
            </a:extLst>
          </p:cNvPr>
          <p:cNvSpPr/>
          <p:nvPr/>
        </p:nvSpPr>
        <p:spPr>
          <a:xfrm>
            <a:off x="8724962" y="3599495"/>
            <a:ext cx="2628838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Reducción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la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sensación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intimidad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FD2914F2-80B5-4C47-B734-EB6923B85E7B}"/>
              </a:ext>
            </a:extLst>
          </p:cNvPr>
          <p:cNvSpPr/>
          <p:nvPr/>
        </p:nvSpPr>
        <p:spPr>
          <a:xfrm>
            <a:off x="1008118" y="3599495"/>
            <a:ext cx="2417237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Falta de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familia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0D616302-2136-40FF-9FDD-0CBF1D267A18}"/>
              </a:ext>
            </a:extLst>
          </p:cNvPr>
          <p:cNvSpPr/>
          <p:nvPr/>
        </p:nvSpPr>
        <p:spPr>
          <a:xfrm>
            <a:off x="1008118" y="5113347"/>
            <a:ext cx="2417237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Pérdida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pareja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8C3F599-7599-49FB-BBB3-96D3B83CEC24}"/>
              </a:ext>
            </a:extLst>
          </p:cNvPr>
          <p:cNvSpPr/>
          <p:nvPr/>
        </p:nvSpPr>
        <p:spPr>
          <a:xfrm>
            <a:off x="5165010" y="5113347"/>
            <a:ext cx="1854352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Pocas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llamadas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telefónicas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193C51F-8624-40A7-AF2F-CCAEA4C0D393}"/>
              </a:ext>
            </a:extLst>
          </p:cNvPr>
          <p:cNvCxnSpPr>
            <a:cxnSpLocks/>
          </p:cNvCxnSpPr>
          <p:nvPr/>
        </p:nvCxnSpPr>
        <p:spPr>
          <a:xfrm flipH="1" flipV="1">
            <a:off x="3260880" y="2716950"/>
            <a:ext cx="1297673" cy="712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9FC9D55F-C215-4D9B-98E8-B7ADBFAEBAF3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467038" y="3944471"/>
            <a:ext cx="10915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4BEA495-AAA6-4261-80EF-105412581633}"/>
              </a:ext>
            </a:extLst>
          </p:cNvPr>
          <p:cNvCxnSpPr>
            <a:cxnSpLocks/>
          </p:cNvCxnSpPr>
          <p:nvPr/>
        </p:nvCxnSpPr>
        <p:spPr>
          <a:xfrm flipH="1">
            <a:off x="3467038" y="4459942"/>
            <a:ext cx="1091515" cy="8335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C61C910D-FFD6-401B-A333-336027AAA85B}"/>
              </a:ext>
            </a:extLst>
          </p:cNvPr>
          <p:cNvCxnSpPr>
            <a:cxnSpLocks/>
          </p:cNvCxnSpPr>
          <p:nvPr/>
        </p:nvCxnSpPr>
        <p:spPr>
          <a:xfrm>
            <a:off x="6095998" y="4539031"/>
            <a:ext cx="1" cy="4952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BB0DDF8C-4F51-4795-939E-483334B5CAC9}"/>
              </a:ext>
            </a:extLst>
          </p:cNvPr>
          <p:cNvCxnSpPr>
            <a:cxnSpLocks/>
          </p:cNvCxnSpPr>
          <p:nvPr/>
        </p:nvCxnSpPr>
        <p:spPr>
          <a:xfrm>
            <a:off x="7736766" y="3971530"/>
            <a:ext cx="8738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F228B29-4918-4EC2-A638-F8F69BB3060B}"/>
              </a:ext>
            </a:extLst>
          </p:cNvPr>
          <p:cNvCxnSpPr>
            <a:cxnSpLocks/>
          </p:cNvCxnSpPr>
          <p:nvPr/>
        </p:nvCxnSpPr>
        <p:spPr>
          <a:xfrm flipV="1">
            <a:off x="7666281" y="2628094"/>
            <a:ext cx="1058681" cy="8009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6681C2F5-D619-4CDA-90C1-2B7178321363}"/>
              </a:ext>
            </a:extLst>
          </p:cNvPr>
          <p:cNvCxnSpPr>
            <a:cxnSpLocks/>
          </p:cNvCxnSpPr>
          <p:nvPr/>
        </p:nvCxnSpPr>
        <p:spPr>
          <a:xfrm flipH="1" flipV="1">
            <a:off x="6095996" y="2672522"/>
            <a:ext cx="2" cy="712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Social Network Icon,collaboration Icon,social Icon - Social Network  Transparent PNG - 1280x1280 - Free Download on NicePNG">
            <a:extLst>
              <a:ext uri="{FF2B5EF4-FFF2-40B4-BE49-F238E27FC236}">
                <a16:creationId xmlns:a16="http://schemas.microsoft.com/office/drawing/2014/main" id="{9FE678BB-1C72-4D82-A9B0-D962DE79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533" y="439819"/>
            <a:ext cx="763642" cy="80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78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+mj-lt"/>
              </a:rPr>
              <a:t>Factores de riesgo de la soledad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12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739533" y="1604683"/>
            <a:ext cx="9858173" cy="4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5335525" y="6382921"/>
            <a:ext cx="579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 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Rechteck: diagonal liegende Ecken abgerundet 37">
            <a:extLst>
              <a:ext uri="{FF2B5EF4-FFF2-40B4-BE49-F238E27FC236}">
                <a16:creationId xmlns:a16="http://schemas.microsoft.com/office/drawing/2014/main" id="{6CB84FF0-3E26-41C3-BD17-709CB2AE4432}"/>
              </a:ext>
            </a:extLst>
          </p:cNvPr>
          <p:cNvSpPr/>
          <p:nvPr/>
        </p:nvSpPr>
        <p:spPr>
          <a:xfrm>
            <a:off x="4558553" y="3429000"/>
            <a:ext cx="3074894" cy="103094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Minion-Regular"/>
              </a:rPr>
              <a:t>Factores</a:t>
            </a:r>
            <a:r>
              <a:rPr lang="en-GB" sz="2400" b="1" dirty="0">
                <a:latin typeface="Minion-Regular"/>
              </a:rPr>
              <a:t> del </a:t>
            </a:r>
            <a:r>
              <a:rPr lang="en-GB" sz="2400" b="1" dirty="0" err="1">
                <a:latin typeface="Minion-Regular"/>
              </a:rPr>
              <a:t>entorno</a:t>
            </a:r>
            <a:endParaRPr lang="en-GB" sz="2400" b="1" dirty="0">
              <a:latin typeface="Minion-Regular"/>
            </a:endParaRPr>
          </a:p>
        </p:txBody>
      </p:sp>
      <p:pic>
        <p:nvPicPr>
          <p:cNvPr id="44" name="Picture 2" descr="Work Environment Icon Png Transparent PNG - 801x772 - Free Download on  NicePNG">
            <a:extLst>
              <a:ext uri="{FF2B5EF4-FFF2-40B4-BE49-F238E27FC236}">
                <a16:creationId xmlns:a16="http://schemas.microsoft.com/office/drawing/2014/main" id="{43CD0A1A-2DD3-4C64-89CD-9A730E0C1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3" y="1916869"/>
            <a:ext cx="127585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0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+mj-lt"/>
              </a:rPr>
              <a:t>Factores de riesgo de la soledad</a:t>
            </a:r>
            <a:br>
              <a:rPr lang="en-US" sz="4000" dirty="0"/>
            </a:br>
            <a:r>
              <a:rPr lang="es-ES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Lo que se sabe de la investigación - Algunos ejemplos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13</a:t>
            </a:fld>
            <a:endParaRPr lang="hu-HU" sz="1400" dirty="0"/>
          </a:p>
        </p:txBody>
      </p:sp>
      <p:sp>
        <p:nvSpPr>
          <p:cNvPr id="6" name="Rechteck: diagonal liegende Ecken abgerundet 5">
            <a:extLst>
              <a:ext uri="{FF2B5EF4-FFF2-40B4-BE49-F238E27FC236}">
                <a16:creationId xmlns:a16="http://schemas.microsoft.com/office/drawing/2014/main" id="{C943C1AC-52FC-48BE-B40E-351DD80406D2}"/>
              </a:ext>
            </a:extLst>
          </p:cNvPr>
          <p:cNvSpPr/>
          <p:nvPr/>
        </p:nvSpPr>
        <p:spPr>
          <a:xfrm>
            <a:off x="4558553" y="3429000"/>
            <a:ext cx="3074894" cy="103094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Minion-Regular"/>
              </a:rPr>
              <a:t>Factores</a:t>
            </a:r>
            <a:r>
              <a:rPr lang="en-GB" sz="2400" b="1" dirty="0">
                <a:latin typeface="Minion-Regular"/>
              </a:rPr>
              <a:t> del </a:t>
            </a:r>
            <a:r>
              <a:rPr lang="en-GB" sz="2400" b="1" dirty="0" err="1">
                <a:latin typeface="Minion-Regular"/>
              </a:rPr>
              <a:t>entorno</a:t>
            </a:r>
            <a:endParaRPr lang="en-GB" sz="2400" b="1" dirty="0">
              <a:latin typeface="Minion-Regular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8084923" y="6273225"/>
            <a:ext cx="3074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3886175-1321-420D-826B-E2390942F787}"/>
              </a:ext>
            </a:extLst>
          </p:cNvPr>
          <p:cNvSpPr/>
          <p:nvPr/>
        </p:nvSpPr>
        <p:spPr>
          <a:xfrm>
            <a:off x="1008118" y="3124412"/>
            <a:ext cx="2417237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Dejar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conducir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00C76C0-E416-4A86-B3E0-5D88D5DA7770}"/>
              </a:ext>
            </a:extLst>
          </p:cNvPr>
          <p:cNvSpPr/>
          <p:nvPr/>
        </p:nvSpPr>
        <p:spPr>
          <a:xfrm>
            <a:off x="1008118" y="4169286"/>
            <a:ext cx="2417237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Barrio de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alta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delincuencia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EFDF05F-FFEF-4D47-BCE4-7DF415FC8C9C}"/>
              </a:ext>
            </a:extLst>
          </p:cNvPr>
          <p:cNvSpPr/>
          <p:nvPr/>
        </p:nvSpPr>
        <p:spPr>
          <a:xfrm>
            <a:off x="1008118" y="2061952"/>
            <a:ext cx="2417237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Falta de servicios de apoyo social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BAE9FD6-C107-48EB-9A3B-44EC32BECC5E}"/>
              </a:ext>
            </a:extLst>
          </p:cNvPr>
          <p:cNvSpPr/>
          <p:nvPr/>
        </p:nvSpPr>
        <p:spPr>
          <a:xfrm>
            <a:off x="3649877" y="2061952"/>
            <a:ext cx="2621411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Confinamiento y toque de queda (COVID-19)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FC67D56D-AB63-48ED-A832-6E52E896AD99}"/>
              </a:ext>
            </a:extLst>
          </p:cNvPr>
          <p:cNvSpPr/>
          <p:nvPr/>
        </p:nvSpPr>
        <p:spPr>
          <a:xfrm>
            <a:off x="6495810" y="2048215"/>
            <a:ext cx="2621411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Entornos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rurales vs.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urbanos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756C630-5AC7-4BEB-AC8D-2B6FE5CB8CAF}"/>
              </a:ext>
            </a:extLst>
          </p:cNvPr>
          <p:cNvSpPr/>
          <p:nvPr/>
        </p:nvSpPr>
        <p:spPr>
          <a:xfrm>
            <a:off x="8610600" y="3048423"/>
            <a:ext cx="2573282" cy="896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Larga distancia entre el hogar y los centros médicos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D1D3878-48E1-47B5-9972-3F4539A80EF0}"/>
              </a:ext>
            </a:extLst>
          </p:cNvPr>
          <p:cNvSpPr/>
          <p:nvPr/>
        </p:nvSpPr>
        <p:spPr>
          <a:xfrm>
            <a:off x="8586535" y="4186872"/>
            <a:ext cx="2573282" cy="896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Opciones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limitadas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transporte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público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ABE42CA7-FB18-4239-9417-D5732A0B108F}"/>
              </a:ext>
            </a:extLst>
          </p:cNvPr>
          <p:cNvSpPr/>
          <p:nvPr/>
        </p:nvSpPr>
        <p:spPr>
          <a:xfrm>
            <a:off x="7877262" y="5325321"/>
            <a:ext cx="3282555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Acceso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poco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fiable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inexistente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a Internet de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banda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ancha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A497C787-9B42-4D9D-93DC-A65A85D3DD05}"/>
              </a:ext>
            </a:extLst>
          </p:cNvPr>
          <p:cNvSpPr/>
          <p:nvPr/>
        </p:nvSpPr>
        <p:spPr>
          <a:xfrm>
            <a:off x="1008118" y="5239577"/>
            <a:ext cx="6080086" cy="9155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Las personas que viven en zonas con menos de 10.000 habitantes tienen más familiares con quienes pueden contar y más amistades que quienes viven en ciudades.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F02817D9-0AE8-432D-A98D-DB271E0C9800}"/>
              </a:ext>
            </a:extLst>
          </p:cNvPr>
          <p:cNvSpPr/>
          <p:nvPr/>
        </p:nvSpPr>
        <p:spPr>
          <a:xfrm>
            <a:off x="9341743" y="2097283"/>
            <a:ext cx="1917928" cy="6459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Resultados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mixtos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estudios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1418954-9E65-4A7A-A4AB-4D92A7BDABCE}"/>
              </a:ext>
            </a:extLst>
          </p:cNvPr>
          <p:cNvCxnSpPr>
            <a:cxnSpLocks/>
          </p:cNvCxnSpPr>
          <p:nvPr/>
        </p:nvCxnSpPr>
        <p:spPr>
          <a:xfrm flipH="1" flipV="1">
            <a:off x="3425355" y="2806022"/>
            <a:ext cx="1071144" cy="708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44D7998-75B5-4291-AF3D-DD713E357327}"/>
              </a:ext>
            </a:extLst>
          </p:cNvPr>
          <p:cNvCxnSpPr>
            <a:cxnSpLocks/>
          </p:cNvCxnSpPr>
          <p:nvPr/>
        </p:nvCxnSpPr>
        <p:spPr>
          <a:xfrm flipH="1" flipV="1">
            <a:off x="3534405" y="3585657"/>
            <a:ext cx="993121" cy="247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87416B71-7A7D-41F7-8848-5491D00BD6FD}"/>
              </a:ext>
            </a:extLst>
          </p:cNvPr>
          <p:cNvCxnSpPr>
            <a:cxnSpLocks/>
          </p:cNvCxnSpPr>
          <p:nvPr/>
        </p:nvCxnSpPr>
        <p:spPr>
          <a:xfrm flipH="1">
            <a:off x="3503378" y="4137965"/>
            <a:ext cx="993121" cy="4750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9EF7637-5330-478B-832F-7C61EFB05189}"/>
              </a:ext>
            </a:extLst>
          </p:cNvPr>
          <p:cNvCxnSpPr>
            <a:cxnSpLocks/>
          </p:cNvCxnSpPr>
          <p:nvPr/>
        </p:nvCxnSpPr>
        <p:spPr>
          <a:xfrm flipH="1" flipV="1">
            <a:off x="4865615" y="2850996"/>
            <a:ext cx="94967" cy="546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3A48124-1B45-47BF-9117-AC44FB11382A}"/>
              </a:ext>
            </a:extLst>
          </p:cNvPr>
          <p:cNvCxnSpPr>
            <a:cxnSpLocks/>
          </p:cNvCxnSpPr>
          <p:nvPr/>
        </p:nvCxnSpPr>
        <p:spPr>
          <a:xfrm flipV="1">
            <a:off x="7400784" y="2850996"/>
            <a:ext cx="232663" cy="578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454EF462-F412-4CA0-A9C8-5B6FE02CC290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>
            <a:off x="9117221" y="2420250"/>
            <a:ext cx="22452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4701C5F1-7FB7-4719-BB1C-7481851C0D20}"/>
              </a:ext>
            </a:extLst>
          </p:cNvPr>
          <p:cNvCxnSpPr>
            <a:cxnSpLocks/>
            <a:stCxn id="17" idx="3"/>
            <a:endCxn id="12" idx="3"/>
          </p:cNvCxnSpPr>
          <p:nvPr/>
        </p:nvCxnSpPr>
        <p:spPr>
          <a:xfrm flipH="1">
            <a:off x="11183882" y="2420250"/>
            <a:ext cx="75789" cy="1076197"/>
          </a:xfrm>
          <a:prstGeom prst="bentConnector3">
            <a:avLst>
              <a:gd name="adj1" fmla="val -30162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Verbinder: gewinkelt 42">
            <a:extLst>
              <a:ext uri="{FF2B5EF4-FFF2-40B4-BE49-F238E27FC236}">
                <a16:creationId xmlns:a16="http://schemas.microsoft.com/office/drawing/2014/main" id="{2E164CFF-1002-4FA5-A27B-16B0D06CBD08}"/>
              </a:ext>
            </a:extLst>
          </p:cNvPr>
          <p:cNvCxnSpPr>
            <a:cxnSpLocks/>
            <a:stCxn id="17" idx="3"/>
            <a:endCxn id="14" idx="3"/>
          </p:cNvCxnSpPr>
          <p:nvPr/>
        </p:nvCxnSpPr>
        <p:spPr>
          <a:xfrm flipH="1">
            <a:off x="11159817" y="2420250"/>
            <a:ext cx="99854" cy="2214646"/>
          </a:xfrm>
          <a:prstGeom prst="bentConnector3">
            <a:avLst>
              <a:gd name="adj1" fmla="val -228934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Verbinder: gewinkelt 46">
            <a:extLst>
              <a:ext uri="{FF2B5EF4-FFF2-40B4-BE49-F238E27FC236}">
                <a16:creationId xmlns:a16="http://schemas.microsoft.com/office/drawing/2014/main" id="{B561461C-3D2E-4C64-8977-9CA1C41B4FA6}"/>
              </a:ext>
            </a:extLst>
          </p:cNvPr>
          <p:cNvCxnSpPr>
            <a:cxnSpLocks/>
            <a:stCxn id="17" idx="3"/>
            <a:endCxn id="15" idx="3"/>
          </p:cNvCxnSpPr>
          <p:nvPr/>
        </p:nvCxnSpPr>
        <p:spPr>
          <a:xfrm flipH="1">
            <a:off x="11159817" y="2420250"/>
            <a:ext cx="99854" cy="3277106"/>
          </a:xfrm>
          <a:prstGeom prst="bentConnector3">
            <a:avLst>
              <a:gd name="adj1" fmla="val -228934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14700121-9BF2-409B-A521-F0E5658CDB5F}"/>
              </a:ext>
            </a:extLst>
          </p:cNvPr>
          <p:cNvCxnSpPr>
            <a:cxnSpLocks/>
            <a:stCxn id="15" idx="1"/>
            <a:endCxn id="16" idx="3"/>
          </p:cNvCxnSpPr>
          <p:nvPr/>
        </p:nvCxnSpPr>
        <p:spPr>
          <a:xfrm flipH="1">
            <a:off x="7088204" y="5697356"/>
            <a:ext cx="7890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Work Environment Icon Png Transparent PNG - 801x772 - Free Download on  NicePNG">
            <a:extLst>
              <a:ext uri="{FF2B5EF4-FFF2-40B4-BE49-F238E27FC236}">
                <a16:creationId xmlns:a16="http://schemas.microsoft.com/office/drawing/2014/main" id="{795F1F60-9A27-4295-B869-C81760CC6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808" y="429550"/>
            <a:ext cx="791351" cy="82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8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3D6E18B-F273-480F-B167-9F914A35C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9000"/>
          </a:blip>
          <a:srcRect l="30363" t="25714" r="28549" b="29525"/>
          <a:stretch/>
        </p:blipFill>
        <p:spPr>
          <a:xfrm>
            <a:off x="8126964" y="440191"/>
            <a:ext cx="2817845" cy="3069771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71C1FF73-AD3B-4D68-9643-C4D751931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solidFill>
                  <a:srgbClr val="F39019"/>
                </a:solidFill>
                <a:latin typeface="Arial Black" panose="020B0A04020102020204" pitchFamily="34" charset="0"/>
              </a:rPr>
              <a:t>Herramienta de detección de la soledad de </a:t>
            </a:r>
            <a:r>
              <a:rPr lang="es-ES" sz="4000" dirty="0" err="1">
                <a:solidFill>
                  <a:srgbClr val="F39019"/>
                </a:solidFill>
                <a:latin typeface="Arial Black" panose="020B0A04020102020204" pitchFamily="34" charset="0"/>
              </a:rPr>
              <a:t>Digi-Ageing</a:t>
            </a:r>
            <a:endParaRPr lang="en-GB" sz="4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C872DC-94B3-42A1-8C17-0348EEA3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0470"/>
            <a:ext cx="9144000" cy="874339"/>
          </a:xfrm>
        </p:spPr>
        <p:txBody>
          <a:bodyPr anchor="ctr">
            <a:normAutofit fontScale="90000"/>
          </a:bodyPr>
          <a:lstStyle/>
          <a:p>
            <a:r>
              <a:rPr lang="es-ES" sz="6000" dirty="0">
                <a:latin typeface="+mj-lt"/>
              </a:rPr>
              <a:t>Lista de Comprobación rápida de la soledad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59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D80AE-1911-46C6-999B-8C8D67EB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+mj-lt"/>
              </a:rPr>
              <a:t>Lista de Comprobación rápida de la soledad</a:t>
            </a:r>
            <a:endParaRPr lang="en-GB" sz="4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244D3F-2F63-47E4-87A1-6339B786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mtClean="0"/>
              <a:pPr/>
              <a:t>15</a:t>
            </a:fld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786DDD-1A25-6F09-345F-38472400D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63" y="2124307"/>
            <a:ext cx="6806370" cy="3423425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FF82284-1C26-7264-F74D-C013AF557130}"/>
              </a:ext>
            </a:extLst>
          </p:cNvPr>
          <p:cNvSpPr/>
          <p:nvPr/>
        </p:nvSpPr>
        <p:spPr>
          <a:xfrm>
            <a:off x="796245" y="2023946"/>
            <a:ext cx="3669818" cy="3780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El cuestionario «Lista de comprobación rápida de la soledad» permite realizar una primera evaluación del grado de soledad que siente una persona.</a:t>
            </a:r>
          </a:p>
          <a:p>
            <a:pPr algn="l"/>
            <a:endParaRPr lang="es-ES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l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Más adelante en la formación conocerá esta herramienta en línea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: www.digi-ageing.eu 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4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latin typeface="+mj-lt"/>
              </a:rPr>
              <a:t>INVESTIGACIÓN DE CAMPO (2021)</a:t>
            </a:r>
            <a:br>
              <a:rPr lang="de-DE" sz="4000" dirty="0">
                <a:latin typeface="+mj-lt"/>
              </a:rPr>
            </a:br>
            <a:r>
              <a:rPr lang="es-ES" sz="2700" b="1" dirty="0">
                <a:solidFill>
                  <a:srgbClr val="FFC000"/>
                </a:solidFill>
              </a:rPr>
              <a:t>resultados de las entrevistas cualitativas</a:t>
            </a:r>
            <a:endParaRPr lang="de-DE" sz="4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0" y="1669518"/>
            <a:ext cx="10302724" cy="4448114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ES" sz="3500" b="1" dirty="0">
                <a:highlight>
                  <a:srgbClr val="FFD85B"/>
                </a:highlight>
              </a:rPr>
              <a:t>¿Cómo detectan los/as cuidadores/as la soledad en las personas mayores</a:t>
            </a:r>
            <a:r>
              <a:rPr lang="en-US" sz="3500" b="1" dirty="0">
                <a:highlight>
                  <a:srgbClr val="FFD85B"/>
                </a:highlight>
              </a:rPr>
              <a:t>?</a:t>
            </a:r>
            <a:endParaRPr lang="de-DE" sz="3500" dirty="0">
              <a:highlight>
                <a:srgbClr val="FFD85B"/>
              </a:highlight>
            </a:endParaRP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/>
              <a:t>Humor: </a:t>
            </a:r>
            <a:r>
              <a:rPr lang="en-US" sz="3200" dirty="0" err="1"/>
              <a:t>depresión</a:t>
            </a:r>
            <a:r>
              <a:rPr lang="en-US" sz="3200" dirty="0"/>
              <a:t>, </a:t>
            </a:r>
            <a:r>
              <a:rPr lang="en-US" sz="3200" dirty="0" err="1"/>
              <a:t>desesperanza</a:t>
            </a:r>
            <a:r>
              <a:rPr lang="en-US" sz="3200" dirty="0"/>
              <a:t>, </a:t>
            </a:r>
            <a:r>
              <a:rPr lang="en-US" sz="3200" dirty="0" err="1"/>
              <a:t>negación</a:t>
            </a:r>
            <a:r>
              <a:rPr lang="en-US" sz="3200" dirty="0"/>
              <a:t>, </a:t>
            </a:r>
            <a:r>
              <a:rPr lang="en-US" sz="3200" dirty="0" err="1"/>
              <a:t>indiferencia</a:t>
            </a:r>
            <a:endParaRPr lang="en-US" sz="3200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 err="1"/>
              <a:t>Gestos</a:t>
            </a:r>
            <a:r>
              <a:rPr lang="en-US" sz="3200" b="1" dirty="0"/>
              <a:t>: </a:t>
            </a:r>
            <a:r>
              <a:rPr lang="es-ES" sz="3200" dirty="0"/>
              <a:t>coger de la mano, contacto visual, postura inclinada y girada hacia dentro</a:t>
            </a:r>
            <a:endParaRPr lang="en-US" sz="3200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 err="1"/>
              <a:t>Expresión</a:t>
            </a:r>
            <a:r>
              <a:rPr lang="en-US" sz="3200" b="1" dirty="0"/>
              <a:t> facial: </a:t>
            </a:r>
            <a:r>
              <a:rPr lang="es-ES" sz="3200" dirty="0"/>
              <a:t>expresión de tristeza o falta de emoción</a:t>
            </a:r>
            <a:endParaRPr lang="en-US" sz="3200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 err="1"/>
              <a:t>Conducta</a:t>
            </a:r>
            <a:r>
              <a:rPr lang="en-US" sz="3200" b="1" dirty="0"/>
              <a:t>: </a:t>
            </a:r>
            <a:r>
              <a:rPr lang="es-ES" sz="3200" dirty="0"/>
              <a:t>introvertido/a, poca confianza en sí mismo/a</a:t>
            </a:r>
            <a:endParaRPr lang="en-US" sz="3200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 err="1"/>
              <a:t>Declaraciones</a:t>
            </a:r>
            <a:r>
              <a:rPr lang="en-US" sz="3200" b="1" dirty="0"/>
              <a:t> </a:t>
            </a:r>
            <a:r>
              <a:rPr lang="en-US" sz="3200" b="1" dirty="0" err="1"/>
              <a:t>verbales</a:t>
            </a:r>
            <a:r>
              <a:rPr lang="en-US" sz="3200" b="1" dirty="0"/>
              <a:t>: </a:t>
            </a:r>
            <a:r>
              <a:rPr lang="es-ES" sz="3200" dirty="0"/>
              <a:t>por ejemplo, «nadie me ayuda», «siempre estoy solo/a», «no tengo a nadie», «no recibo nada del mundo exterior», «no puedo ir a ningún sitio», «si mi mujer/marido estuviera todavía aquí»...</a:t>
            </a:r>
            <a:endParaRPr lang="en-US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16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529756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latin typeface="+mj-lt"/>
              </a:rPr>
              <a:t>INVESTIGACIÓN DE CAMPO (2021)</a:t>
            </a:r>
            <a:br>
              <a:rPr lang="de-DE" sz="5400" dirty="0">
                <a:latin typeface="+mj-lt"/>
              </a:rPr>
            </a:br>
            <a:r>
              <a:rPr lang="es-ES" sz="2700" b="1" dirty="0">
                <a:solidFill>
                  <a:srgbClr val="FFC000"/>
                </a:solidFill>
              </a:rPr>
              <a:t>resultados de las entrevistas cualitativas</a:t>
            </a:r>
            <a:endParaRPr lang="de-DE" sz="27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0" y="1669518"/>
            <a:ext cx="10213324" cy="444811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</a:pPr>
            <a:r>
              <a:rPr lang="es-ES" sz="2700" b="1" dirty="0">
                <a:highlight>
                  <a:srgbClr val="FFD85B"/>
                </a:highlight>
              </a:rPr>
              <a:t>¿Cómo detectan los/as cuidadores/as la soledad en las personas mayores</a:t>
            </a:r>
            <a:r>
              <a:rPr lang="en-US" sz="2700" b="1" dirty="0">
                <a:highlight>
                  <a:srgbClr val="FFD85B"/>
                </a:highlight>
              </a:rPr>
              <a:t>?</a:t>
            </a:r>
            <a:endParaRPr lang="de-DE" sz="2700" dirty="0">
              <a:highlight>
                <a:srgbClr val="FFD85B"/>
              </a:highlight>
            </a:endParaRP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500" b="1" dirty="0"/>
              <a:t>Alta </a:t>
            </a:r>
            <a:r>
              <a:rPr lang="en-US" sz="2500" b="1" dirty="0" err="1"/>
              <a:t>necesidad</a:t>
            </a:r>
            <a:r>
              <a:rPr lang="en-US" sz="2500" b="1" dirty="0"/>
              <a:t> de </a:t>
            </a:r>
            <a:r>
              <a:rPr lang="en-US" sz="2500" b="1" dirty="0" err="1"/>
              <a:t>comunicación</a:t>
            </a:r>
            <a:r>
              <a:rPr lang="en-US" sz="2500" b="1" dirty="0"/>
              <a:t>: </a:t>
            </a:r>
            <a:r>
              <a:rPr lang="es-ES" sz="2500" dirty="0"/>
              <a:t>se resisten a dejar ir a los/as cuidadores/as, fijación con ellos/as, mantienen conversaciones</a:t>
            </a: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500" b="1" dirty="0"/>
              <a:t>O lo </a:t>
            </a:r>
            <a:r>
              <a:rPr lang="en-US" sz="2500" b="1" dirty="0" err="1"/>
              <a:t>contrario</a:t>
            </a:r>
            <a:r>
              <a:rPr lang="en-US" sz="2500" b="1" dirty="0"/>
              <a:t>: </a:t>
            </a:r>
            <a:r>
              <a:rPr lang="es-ES" sz="2500" dirty="0"/>
              <a:t>resignación, rechazo de la ayuda a pesar de la evidente necesidad de apoyo, actitud de </a:t>
            </a:r>
            <a:r>
              <a:rPr lang="es-ES" sz="2800" dirty="0"/>
              <a:t>«</a:t>
            </a:r>
            <a:r>
              <a:rPr lang="es-ES" sz="2500" dirty="0"/>
              <a:t>lo hago todo yo</a:t>
            </a:r>
            <a:r>
              <a:rPr lang="es-ES" sz="2800" dirty="0"/>
              <a:t>»</a:t>
            </a:r>
            <a:endParaRPr lang="en-US" sz="2500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500" b="1" dirty="0" err="1"/>
              <a:t>Conducta</a:t>
            </a:r>
            <a:r>
              <a:rPr lang="en-US" sz="2500" b="1" dirty="0"/>
              <a:t> no verbal:</a:t>
            </a:r>
            <a:r>
              <a:rPr lang="en-US" sz="2500" dirty="0"/>
              <a:t> </a:t>
            </a:r>
            <a:r>
              <a:rPr lang="es-ES" sz="2500" dirty="0"/>
              <a:t>como el aislamiento social (tipo A) o el aumento del contacto social (tipo B)</a:t>
            </a:r>
            <a:endParaRPr lang="en-US" sz="25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17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537770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latin typeface="+mj-lt"/>
              </a:rPr>
              <a:t>INVESTIGACIÓN DE CAMPO (2021)</a:t>
            </a:r>
            <a:br>
              <a:rPr lang="de-DE" sz="5400" dirty="0">
                <a:latin typeface="+mj-lt"/>
              </a:rPr>
            </a:br>
            <a:r>
              <a:rPr lang="es-ES" sz="2700" b="1" dirty="0">
                <a:solidFill>
                  <a:srgbClr val="FFC000"/>
                </a:solidFill>
              </a:rPr>
              <a:t>resultados de las entrevistas cualitativas</a:t>
            </a:r>
            <a:endParaRPr lang="de-DE" sz="4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0" y="1669518"/>
            <a:ext cx="10302724" cy="444811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ES" sz="2700" b="1" dirty="0">
                <a:highlight>
                  <a:srgbClr val="FFD85B"/>
                </a:highlight>
              </a:rPr>
              <a:t>¿Cómo detectan los/as cuidadores/as la soledad en las personas mayores</a:t>
            </a:r>
            <a:r>
              <a:rPr lang="en-US" sz="2700" b="1" dirty="0">
                <a:highlight>
                  <a:srgbClr val="FFD85B"/>
                </a:highlight>
              </a:rPr>
              <a:t>?</a:t>
            </a:r>
            <a:endParaRPr lang="de-DE" sz="2700" dirty="0">
              <a:highlight>
                <a:srgbClr val="FFD85B"/>
              </a:highlight>
            </a:endParaRP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500" b="1" dirty="0"/>
              <a:t>Nota: </a:t>
            </a:r>
            <a:r>
              <a:rPr lang="es-ES" sz="2500" b="1" dirty="0"/>
              <a:t>s</a:t>
            </a:r>
            <a:r>
              <a:rPr lang="es-ES" sz="2500" dirty="0"/>
              <a:t>egún las entrevistas, hasta ahora no se utilizan herramientas de evaluación estandarizadas</a:t>
            </a: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endParaRPr lang="en-US" sz="2500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2500" dirty="0"/>
              <a:t>Por ello, queremos que conozca las herramientas de </a:t>
            </a:r>
            <a:r>
              <a:rPr lang="es-ES" sz="2500" dirty="0" err="1"/>
              <a:t>Digi-Ageing</a:t>
            </a:r>
            <a:r>
              <a:rPr lang="es-ES" sz="2500" dirty="0"/>
              <a:t> durante </a:t>
            </a:r>
            <a:r>
              <a:rPr lang="es-ES" sz="2500"/>
              <a:t>esta formación</a:t>
            </a:r>
            <a:endParaRPr lang="en-US" sz="25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18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769879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D41386D2-6C20-4A09-940C-B6A8F2592970}"/>
              </a:ext>
            </a:extLst>
          </p:cNvPr>
          <p:cNvSpPr/>
          <p:nvPr/>
        </p:nvSpPr>
        <p:spPr>
          <a:xfrm>
            <a:off x="-130615" y="0"/>
            <a:ext cx="4050793" cy="6858000"/>
          </a:xfrm>
          <a:prstGeom prst="rect">
            <a:avLst/>
          </a:prstGeom>
          <a:solidFill>
            <a:srgbClr val="F0CF2C"/>
          </a:solidFill>
          <a:ln w="12700">
            <a:solidFill>
              <a:srgbClr val="FFC715"/>
            </a:solidFill>
            <a:miter lim="400000"/>
          </a:ln>
        </p:spPr>
        <p:txBody>
          <a:bodyPr lIns="45719" rIns="45719"/>
          <a:lstStyle/>
          <a:p>
            <a:endParaRPr sz="5000"/>
          </a:p>
        </p:txBody>
      </p:sp>
      <p:sp>
        <p:nvSpPr>
          <p:cNvPr id="24" name="Textfeld 5">
            <a:extLst>
              <a:ext uri="{FF2B5EF4-FFF2-40B4-BE49-F238E27FC236}">
                <a16:creationId xmlns:a16="http://schemas.microsoft.com/office/drawing/2014/main" id="{7CF01B74-4B2F-4483-926C-A453BCF07BB1}"/>
              </a:ext>
            </a:extLst>
          </p:cNvPr>
          <p:cNvSpPr txBox="1"/>
          <p:nvPr/>
        </p:nvSpPr>
        <p:spPr>
          <a:xfrm>
            <a:off x="289068" y="224174"/>
            <a:ext cx="3285993" cy="66338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DIGI-AGEING </a:t>
            </a:r>
            <a:r>
              <a:rPr lang="en-GB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overcoming loneliness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N.º DE PROYECTO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2020-1-AT01-KA202-078084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Acción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Clave 2.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Asociaciones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estratégicas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Erasmus+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 INICIO 	       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01-10-2020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DURACIÓN	        34 meses</a:t>
            </a: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ORGANIZACIÓN COORDINADORA</a:t>
            </a: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Hafelekar Unternehmensberatung </a:t>
            </a: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Schober GmbH</a:t>
            </a: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www.hafelekar.at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s-E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ORGANIZACIONES SOCIAS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UMIT GmbH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www.umit-tirol.at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Cyprus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www.ucy.ac.cy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AGECARE (CYPRUS) LTD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www.materia.com.cy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de-A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Consulenza Direzionale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 Paolo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Zaramella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Asociación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Caminos                                                           </a:t>
            </a:r>
            <a:r>
              <a:rPr lang="en-US" sz="1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www.asoccaminos.org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Mykolas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Romerio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Universitetas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www.mruni.eu</a:t>
            </a:r>
            <a:endParaRPr lang="en-U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endParaRPr lang="de-AT" sz="10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00" b="1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PAÍSES PARTICIPANTES</a:t>
            </a:r>
          </a:p>
          <a:p>
            <a:r>
              <a:rPr lang="en-US" sz="10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/ CY / IT / ES / LT</a:t>
            </a:r>
            <a:endParaRPr lang="de-AT" sz="10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B87D1B-7872-78E2-2D2E-D8559ED02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61" y="120989"/>
            <a:ext cx="7636625" cy="5793971"/>
          </a:xfrm>
          <a:prstGeom prst="rect">
            <a:avLst/>
          </a:prstGeom>
        </p:spPr>
      </p:pic>
      <p:pic>
        <p:nvPicPr>
          <p:cNvPr id="2" name="image05.png">
            <a:extLst>
              <a:ext uri="{FF2B5EF4-FFF2-40B4-BE49-F238E27FC236}">
                <a16:creationId xmlns:a16="http://schemas.microsoft.com/office/drawing/2014/main" id="{6F82238F-6D86-E332-61F3-F86CF71FD0A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7272" y="6157892"/>
            <a:ext cx="1769110" cy="370777"/>
          </a:xfrm>
          <a:prstGeom prst="rect">
            <a:avLst/>
          </a:prstGeom>
          <a:ln/>
        </p:spPr>
      </p:pic>
      <p:sp>
        <p:nvSpPr>
          <p:cNvPr id="4" name="Textfeld 18">
            <a:extLst>
              <a:ext uri="{FF2B5EF4-FFF2-40B4-BE49-F238E27FC236}">
                <a16:creationId xmlns:a16="http://schemas.microsoft.com/office/drawing/2014/main" id="{9351946F-4C02-F399-F83D-1BAD5F877EE9}"/>
              </a:ext>
            </a:extLst>
          </p:cNvPr>
          <p:cNvSpPr txBox="1"/>
          <p:nvPr/>
        </p:nvSpPr>
        <p:spPr>
          <a:xfrm>
            <a:off x="5837775" y="6043199"/>
            <a:ext cx="60651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chemeClr val="tx1"/>
                </a:solidFill>
              </a:rPr>
              <a:t>El apoyo de la Comisión Europea a la elaboración de esta publicación no constituye una aprobación de su contenido, que refleja únicamente las opiniones de los autores, y la Comisión no se hace responsable del uso que pueda hacerse de la información contenida en ella.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7401406-E30C-C1E0-2135-6BA97D5A2B58}"/>
              </a:ext>
            </a:extLst>
          </p:cNvPr>
          <p:cNvSpPr/>
          <p:nvPr/>
        </p:nvSpPr>
        <p:spPr>
          <a:xfrm>
            <a:off x="9702265" y="4783756"/>
            <a:ext cx="1684421" cy="1001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1CFE27B3-FB16-4551-32F4-15156BE486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541" y="5079586"/>
            <a:ext cx="2441868" cy="409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9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1C1FF73-AD3B-4D68-9643-C4D751931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de la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soledad</a:t>
            </a:r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en</a:t>
            </a:r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 la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vejez</a:t>
            </a:r>
            <a:endParaRPr lang="en-GB" sz="4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C872DC-94B3-42A1-8C17-0348EEA3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5623"/>
            <a:ext cx="9144000" cy="874339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+mj-lt"/>
              </a:rPr>
              <a:t>FACTORES DE RIESGO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D6E18B-F273-480F-B167-9F914A35C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9000"/>
          </a:blip>
          <a:srcRect l="30363" t="25714" r="28549" b="29525"/>
          <a:stretch/>
        </p:blipFill>
        <p:spPr>
          <a:xfrm>
            <a:off x="8126964" y="440191"/>
            <a:ext cx="2817845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5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toppuhr 30 Min Icon Flachen Stil Stock Vektor Art und mehr Bilder von  Stoppuhr - iStock">
            <a:extLst>
              <a:ext uri="{FF2B5EF4-FFF2-40B4-BE49-F238E27FC236}">
                <a16:creationId xmlns:a16="http://schemas.microsoft.com/office/drawing/2014/main" id="{D0B26312-6DFF-4D24-85A3-F8D82D28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60" y="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2BC1E56-CB2E-4B87-AB42-32EA6AB8083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FF20520-E2C2-4A4C-B999-8F82CCCB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z="4000" dirty="0">
                <a:latin typeface="+mj-lt"/>
              </a:rPr>
              <a:t>Factores de riesgo de la soledad</a:t>
            </a:r>
            <a:br>
              <a:rPr lang="en-GB" sz="4000" dirty="0">
                <a:latin typeface="+mj-lt"/>
              </a:rPr>
            </a:b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Lluvia de ideas y mapa mental</a:t>
            </a:r>
            <a:endParaRPr lang="en-GB" sz="4000" dirty="0">
              <a:latin typeface="+mj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15695E-B89B-4F02-91E5-0C285BCB6F6A}"/>
              </a:ext>
            </a:extLst>
          </p:cNvPr>
          <p:cNvSpPr txBox="1"/>
          <p:nvPr/>
        </p:nvSpPr>
        <p:spPr>
          <a:xfrm>
            <a:off x="284876" y="1981200"/>
            <a:ext cx="5612585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grupos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–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factor de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riesgo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cada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uno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Coger un rotafolios y pegar el factor de riesgo en el centro.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Pensar juntos/as qué factores de riesgo podrían pertenecer a cada dimensión.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Crear un mapa mental y colocarlo en la pared para visualizarlo.</a:t>
            </a:r>
          </a:p>
        </p:txBody>
      </p:sp>
      <p:pic>
        <p:nvPicPr>
          <p:cNvPr id="20" name="Picture 2" descr="Human body icon isolated on white background Vector Image">
            <a:extLst>
              <a:ext uri="{FF2B5EF4-FFF2-40B4-BE49-F238E27FC236}">
                <a16:creationId xmlns:a16="http://schemas.microsoft.com/office/drawing/2014/main" id="{997EE122-E093-4444-BA26-20CB2131D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 bwMode="auto">
          <a:xfrm>
            <a:off x="6370757" y="2010159"/>
            <a:ext cx="1263889" cy="12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lder people icon Royalty Free Vector Image - VectorStock">
            <a:extLst>
              <a:ext uri="{FF2B5EF4-FFF2-40B4-BE49-F238E27FC236}">
                <a16:creationId xmlns:a16="http://schemas.microsoft.com/office/drawing/2014/main" id="{390D1AD9-84D8-4628-86E5-E9E5404AA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4"/>
          <a:stretch/>
        </p:blipFill>
        <p:spPr bwMode="auto">
          <a:xfrm>
            <a:off x="8043346" y="3242432"/>
            <a:ext cx="1586784" cy="15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ransparent Dictionary Icon Png - Transparent Psychology Icon, Png Download  - kindpng">
            <a:extLst>
              <a:ext uri="{FF2B5EF4-FFF2-40B4-BE49-F238E27FC236}">
                <a16:creationId xmlns:a16="http://schemas.microsoft.com/office/drawing/2014/main" id="{83ADBCFF-A953-47E8-AC59-230886F3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60" y="1926123"/>
            <a:ext cx="1431832" cy="14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Social Network Icon,collaboration Icon,social Icon - Social Network  Transparent PNG - 1280x1280 - Free Download on NicePNG">
            <a:extLst>
              <a:ext uri="{FF2B5EF4-FFF2-40B4-BE49-F238E27FC236}">
                <a16:creationId xmlns:a16="http://schemas.microsoft.com/office/drawing/2014/main" id="{3A6B6B7B-020A-4DEA-A2DD-AF1BFD8B1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50" y="4739780"/>
            <a:ext cx="126388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Work Environment Icon Png Transparent PNG - 801x772 - Free Download on  NicePNG">
            <a:extLst>
              <a:ext uri="{FF2B5EF4-FFF2-40B4-BE49-F238E27FC236}">
                <a16:creationId xmlns:a16="http://schemas.microsoft.com/office/drawing/2014/main" id="{7FB62B0F-D4D6-4ADB-9C80-22E61C578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8" y="4739780"/>
            <a:ext cx="127585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1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+mj-lt"/>
              </a:rPr>
              <a:t>Factores de riesgo de la soledad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4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739533" y="1604683"/>
            <a:ext cx="9858173" cy="4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6" name="Rechteck: diagonal liegende Ecken abgerundet 5">
            <a:extLst>
              <a:ext uri="{FF2B5EF4-FFF2-40B4-BE49-F238E27FC236}">
                <a16:creationId xmlns:a16="http://schemas.microsoft.com/office/drawing/2014/main" id="{C943C1AC-52FC-48BE-B40E-351DD80406D2}"/>
              </a:ext>
            </a:extLst>
          </p:cNvPr>
          <p:cNvSpPr/>
          <p:nvPr/>
        </p:nvSpPr>
        <p:spPr>
          <a:xfrm>
            <a:off x="4558553" y="3429000"/>
            <a:ext cx="3074894" cy="103094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Minion-Regular"/>
              </a:rPr>
              <a:t>Factores</a:t>
            </a:r>
            <a:r>
              <a:rPr lang="en-GB" sz="2400" b="1" dirty="0">
                <a:latin typeface="Minion-Regular"/>
              </a:rPr>
              <a:t> de </a:t>
            </a:r>
            <a:r>
              <a:rPr lang="en-GB" sz="2400" b="1" dirty="0" err="1">
                <a:latin typeface="Minion-Regular"/>
              </a:rPr>
              <a:t>salud</a:t>
            </a:r>
            <a:r>
              <a:rPr lang="en-GB" sz="2400" b="1" dirty="0">
                <a:latin typeface="Minion-Regular"/>
              </a:rPr>
              <a:t> </a:t>
            </a:r>
            <a:r>
              <a:rPr lang="en-GB" sz="2400" b="1" dirty="0" err="1">
                <a:latin typeface="Minion-Regular"/>
              </a:rPr>
              <a:t>física</a:t>
            </a:r>
            <a:endParaRPr lang="en-GB" sz="2400" b="1" dirty="0">
              <a:latin typeface="Minion-Regular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5335525" y="6382921"/>
            <a:ext cx="579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 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4" name="Picture 2" descr="Human body icon isolated on white background Vector Image">
            <a:extLst>
              <a:ext uri="{FF2B5EF4-FFF2-40B4-BE49-F238E27FC236}">
                <a16:creationId xmlns:a16="http://schemas.microsoft.com/office/drawing/2014/main" id="{78513ECB-BEDB-43FA-A6A8-92F9F6C59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 bwMode="auto">
          <a:xfrm>
            <a:off x="1296999" y="1913908"/>
            <a:ext cx="1263889" cy="12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4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+mj-lt"/>
              </a:rPr>
              <a:t>Factores de riesgo de la soledad</a:t>
            </a:r>
            <a:br>
              <a:rPr lang="en-US" sz="4000" dirty="0"/>
            </a:br>
            <a:r>
              <a:rPr lang="es-ES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Lo que se sabe de la investigación - Algunos ejemplos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5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739533" y="1604683"/>
            <a:ext cx="9858173" cy="4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6" name="Rechteck: diagonal liegende Ecken abgerundet 5">
            <a:extLst>
              <a:ext uri="{FF2B5EF4-FFF2-40B4-BE49-F238E27FC236}">
                <a16:creationId xmlns:a16="http://schemas.microsoft.com/office/drawing/2014/main" id="{C943C1AC-52FC-48BE-B40E-351DD80406D2}"/>
              </a:ext>
            </a:extLst>
          </p:cNvPr>
          <p:cNvSpPr/>
          <p:nvPr/>
        </p:nvSpPr>
        <p:spPr>
          <a:xfrm>
            <a:off x="4558553" y="3429000"/>
            <a:ext cx="3074894" cy="103094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Minion-Regular"/>
              </a:rPr>
              <a:t>Factores</a:t>
            </a:r>
            <a:r>
              <a:rPr lang="en-GB" sz="2400" b="1" dirty="0">
                <a:latin typeface="Minion-Regular"/>
              </a:rPr>
              <a:t> de </a:t>
            </a:r>
            <a:r>
              <a:rPr lang="en-GB" sz="2400" b="1" dirty="0" err="1">
                <a:latin typeface="Minion-Regular"/>
              </a:rPr>
              <a:t>salud</a:t>
            </a:r>
            <a:r>
              <a:rPr lang="en-GB" sz="2400" b="1" dirty="0">
                <a:latin typeface="Minion-Regular"/>
              </a:rPr>
              <a:t> </a:t>
            </a:r>
            <a:r>
              <a:rPr lang="en-GB" sz="2400" b="1" dirty="0" err="1">
                <a:latin typeface="Minion-Regular"/>
              </a:rPr>
              <a:t>física</a:t>
            </a:r>
            <a:endParaRPr lang="en-GB" sz="2400" b="1" dirty="0">
              <a:latin typeface="Minion-Regular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ADE30A-E243-4E9B-B4EF-D51F36E7E219}"/>
              </a:ext>
            </a:extLst>
          </p:cNvPr>
          <p:cNvSpPr/>
          <p:nvPr/>
        </p:nvSpPr>
        <p:spPr>
          <a:xfrm>
            <a:off x="3381565" y="5333863"/>
            <a:ext cx="2227785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Enfermedad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cardiovascular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3465F9D-393A-4CEF-9DB8-475CBE27152B}"/>
              </a:ext>
            </a:extLst>
          </p:cNvPr>
          <p:cNvSpPr/>
          <p:nvPr/>
        </p:nvSpPr>
        <p:spPr>
          <a:xfrm>
            <a:off x="1259428" y="3029802"/>
            <a:ext cx="1169949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Ictus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81D5952-BC68-471B-ACA5-03585C6E23D1}"/>
              </a:ext>
            </a:extLst>
          </p:cNvPr>
          <p:cNvSpPr/>
          <p:nvPr/>
        </p:nvSpPr>
        <p:spPr>
          <a:xfrm>
            <a:off x="730512" y="4066896"/>
            <a:ext cx="2227785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Déficit de campo visual y disfagia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0E1FA88-47E4-4FE6-BD8A-B10F632C7D5F}"/>
              </a:ext>
            </a:extLst>
          </p:cNvPr>
          <p:cNvSpPr/>
          <p:nvPr/>
        </p:nvSpPr>
        <p:spPr>
          <a:xfrm>
            <a:off x="730511" y="4976675"/>
            <a:ext cx="2227785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Dificultar la interacción con otros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528D88C-A266-46C8-8B9C-DF556C2AD87C}"/>
              </a:ext>
            </a:extLst>
          </p:cNvPr>
          <p:cNvSpPr/>
          <p:nvPr/>
        </p:nvSpPr>
        <p:spPr>
          <a:xfrm>
            <a:off x="5179908" y="1811009"/>
            <a:ext cx="2873244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Enfermedad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pulmonar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obstructiva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crónica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EF0D0E91-68B3-4424-BE66-8C8EED387A23}"/>
              </a:ext>
            </a:extLst>
          </p:cNvPr>
          <p:cNvSpPr/>
          <p:nvPr/>
        </p:nvSpPr>
        <p:spPr>
          <a:xfrm>
            <a:off x="8690437" y="1811009"/>
            <a:ext cx="1907269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Dolor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crónico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1416AE2C-8D19-427D-AD04-0B014ED51DF8}"/>
              </a:ext>
            </a:extLst>
          </p:cNvPr>
          <p:cNvSpPr/>
          <p:nvPr/>
        </p:nvSpPr>
        <p:spPr>
          <a:xfrm>
            <a:off x="8403698" y="2745107"/>
            <a:ext cx="2469830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Reducción de la actividad física y social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AADD47B9-2844-4DC0-B590-CB9E4F6A9231}"/>
              </a:ext>
            </a:extLst>
          </p:cNvPr>
          <p:cNvSpPr/>
          <p:nvPr/>
        </p:nvSpPr>
        <p:spPr>
          <a:xfrm>
            <a:off x="8679520" y="3881066"/>
            <a:ext cx="2469830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Héridas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crónicas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A870F693-C11B-4CCC-805C-B1F106C26EC2}"/>
              </a:ext>
            </a:extLst>
          </p:cNvPr>
          <p:cNvSpPr/>
          <p:nvPr/>
        </p:nvSpPr>
        <p:spPr>
          <a:xfrm>
            <a:off x="9023290" y="5118708"/>
            <a:ext cx="905436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VIH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5BA7D518-1D0F-445E-964C-E6D041BA0DBC}"/>
              </a:ext>
            </a:extLst>
          </p:cNvPr>
          <p:cNvSpPr/>
          <p:nvPr/>
        </p:nvSpPr>
        <p:spPr>
          <a:xfrm>
            <a:off x="739533" y="1811009"/>
            <a:ext cx="1810870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Enfermedad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Parkinson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1CF23DD4-4F18-4D20-AFC3-749CE9763E23}"/>
              </a:ext>
            </a:extLst>
          </p:cNvPr>
          <p:cNvSpPr/>
          <p:nvPr/>
        </p:nvSpPr>
        <p:spPr>
          <a:xfrm>
            <a:off x="6365444" y="5333863"/>
            <a:ext cx="1810870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Esclerosis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múltiple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1F28E0F2-AD3F-4423-BD46-7CCAAEE70901}"/>
              </a:ext>
            </a:extLst>
          </p:cNvPr>
          <p:cNvSpPr/>
          <p:nvPr/>
        </p:nvSpPr>
        <p:spPr>
          <a:xfrm>
            <a:off x="3225817" y="1798963"/>
            <a:ext cx="1398493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Cáncer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10DCC8F2-E432-46C2-BBDB-E7F8171B23C2}"/>
              </a:ext>
            </a:extLst>
          </p:cNvPr>
          <p:cNvCxnSpPr/>
          <p:nvPr/>
        </p:nvCxnSpPr>
        <p:spPr>
          <a:xfrm flipH="1" flipV="1">
            <a:off x="2599422" y="2604398"/>
            <a:ext cx="1896035" cy="844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525032B2-1E8D-45A8-8ABD-D8A3D6BF3149}"/>
              </a:ext>
            </a:extLst>
          </p:cNvPr>
          <p:cNvCxnSpPr>
            <a:cxnSpLocks/>
          </p:cNvCxnSpPr>
          <p:nvPr/>
        </p:nvCxnSpPr>
        <p:spPr>
          <a:xfrm flipH="1" flipV="1">
            <a:off x="2536326" y="3448987"/>
            <a:ext cx="1959131" cy="452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68BA3CAF-8AFD-41F9-A767-F741AE8AF77F}"/>
              </a:ext>
            </a:extLst>
          </p:cNvPr>
          <p:cNvCxnSpPr>
            <a:cxnSpLocks/>
          </p:cNvCxnSpPr>
          <p:nvPr/>
        </p:nvCxnSpPr>
        <p:spPr>
          <a:xfrm flipH="1" flipV="1">
            <a:off x="4025153" y="2635625"/>
            <a:ext cx="1310372" cy="7626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3281A6D5-0E28-458C-9DCE-DC4451F92E08}"/>
              </a:ext>
            </a:extLst>
          </p:cNvPr>
          <p:cNvCxnSpPr>
            <a:cxnSpLocks/>
          </p:cNvCxnSpPr>
          <p:nvPr/>
        </p:nvCxnSpPr>
        <p:spPr>
          <a:xfrm flipV="1">
            <a:off x="6157695" y="2655612"/>
            <a:ext cx="395505" cy="718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33400AF8-D118-46F3-A6E4-32FF76E579EB}"/>
              </a:ext>
            </a:extLst>
          </p:cNvPr>
          <p:cNvCxnSpPr>
            <a:cxnSpLocks/>
          </p:cNvCxnSpPr>
          <p:nvPr/>
        </p:nvCxnSpPr>
        <p:spPr>
          <a:xfrm flipV="1">
            <a:off x="6981741" y="2411158"/>
            <a:ext cx="1628859" cy="963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2D3C981A-3FF7-4DB3-AD9C-D311AA986357}"/>
              </a:ext>
            </a:extLst>
          </p:cNvPr>
          <p:cNvCxnSpPr>
            <a:cxnSpLocks/>
          </p:cNvCxnSpPr>
          <p:nvPr/>
        </p:nvCxnSpPr>
        <p:spPr>
          <a:xfrm>
            <a:off x="7696543" y="3998013"/>
            <a:ext cx="914057" cy="2504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711882A9-836D-447A-B81B-C2FD482921BA}"/>
              </a:ext>
            </a:extLst>
          </p:cNvPr>
          <p:cNvCxnSpPr>
            <a:cxnSpLocks/>
          </p:cNvCxnSpPr>
          <p:nvPr/>
        </p:nvCxnSpPr>
        <p:spPr>
          <a:xfrm>
            <a:off x="7696543" y="4433877"/>
            <a:ext cx="1259198" cy="8147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5B617483-E641-42C6-AD20-427B6E948040}"/>
              </a:ext>
            </a:extLst>
          </p:cNvPr>
          <p:cNvCxnSpPr>
            <a:cxnSpLocks/>
          </p:cNvCxnSpPr>
          <p:nvPr/>
        </p:nvCxnSpPr>
        <p:spPr>
          <a:xfrm>
            <a:off x="6866998" y="4528452"/>
            <a:ext cx="403881" cy="7201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3BC86AF7-E8E5-4DF1-90EE-C0155605FFB8}"/>
              </a:ext>
            </a:extLst>
          </p:cNvPr>
          <p:cNvCxnSpPr>
            <a:cxnSpLocks/>
          </p:cNvCxnSpPr>
          <p:nvPr/>
        </p:nvCxnSpPr>
        <p:spPr>
          <a:xfrm flipH="1">
            <a:off x="4495457" y="4528452"/>
            <a:ext cx="551645" cy="750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Verbinder: gewinkelt 62">
            <a:extLst>
              <a:ext uri="{FF2B5EF4-FFF2-40B4-BE49-F238E27FC236}">
                <a16:creationId xmlns:a16="http://schemas.microsoft.com/office/drawing/2014/main" id="{9F4E823D-F105-45CE-9FC6-FEC9CD62AFBD}"/>
              </a:ext>
            </a:extLst>
          </p:cNvPr>
          <p:cNvCxnSpPr>
            <a:stCxn id="8" idx="1"/>
            <a:endCxn id="9" idx="1"/>
          </p:cNvCxnSpPr>
          <p:nvPr/>
        </p:nvCxnSpPr>
        <p:spPr>
          <a:xfrm rot="10800000" flipV="1">
            <a:off x="730512" y="3401837"/>
            <a:ext cx="528916" cy="1037094"/>
          </a:xfrm>
          <a:prstGeom prst="bentConnector3">
            <a:avLst>
              <a:gd name="adj1" fmla="val 14322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406E09AA-516A-40AD-97E9-12F839737114}"/>
              </a:ext>
            </a:extLst>
          </p:cNvPr>
          <p:cNvCxnSpPr>
            <a:cxnSpLocks/>
            <a:stCxn id="8" idx="1"/>
            <a:endCxn id="13" idx="1"/>
          </p:cNvCxnSpPr>
          <p:nvPr/>
        </p:nvCxnSpPr>
        <p:spPr>
          <a:xfrm rot="10800000" flipV="1">
            <a:off x="730512" y="3401836"/>
            <a:ext cx="528917" cy="1946873"/>
          </a:xfrm>
          <a:prstGeom prst="bentConnector3">
            <a:avLst>
              <a:gd name="adj1" fmla="val 14322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Verbinder: gewinkelt 67">
            <a:extLst>
              <a:ext uri="{FF2B5EF4-FFF2-40B4-BE49-F238E27FC236}">
                <a16:creationId xmlns:a16="http://schemas.microsoft.com/office/drawing/2014/main" id="{55C7ACB0-1FFE-4AF5-A118-94FFEED0EA41}"/>
              </a:ext>
            </a:extLst>
          </p:cNvPr>
          <p:cNvCxnSpPr>
            <a:cxnSpLocks/>
            <a:stCxn id="19" idx="3"/>
            <a:endCxn id="22" idx="3"/>
          </p:cNvCxnSpPr>
          <p:nvPr/>
        </p:nvCxnSpPr>
        <p:spPr>
          <a:xfrm>
            <a:off x="10597706" y="2183044"/>
            <a:ext cx="275822" cy="934098"/>
          </a:xfrm>
          <a:prstGeom prst="bentConnector3">
            <a:avLst>
              <a:gd name="adj1" fmla="val 18288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5335525" y="6382921"/>
            <a:ext cx="579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 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2" name="Picture 2" descr="Human body icon isolated on white background Vector Image">
            <a:extLst>
              <a:ext uri="{FF2B5EF4-FFF2-40B4-BE49-F238E27FC236}">
                <a16:creationId xmlns:a16="http://schemas.microsoft.com/office/drawing/2014/main" id="{6DE3BA08-4FB9-420B-89E7-8323523B1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 bwMode="auto">
          <a:xfrm>
            <a:off x="8643799" y="489925"/>
            <a:ext cx="759395" cy="74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9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+mj-lt"/>
              </a:rPr>
              <a:t>Factores de riesgo de la soledad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6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739533" y="1604683"/>
            <a:ext cx="9858173" cy="4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5335525" y="6382921"/>
            <a:ext cx="579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 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hteck: diagonal liegende Ecken abgerundet 7">
            <a:extLst>
              <a:ext uri="{FF2B5EF4-FFF2-40B4-BE49-F238E27FC236}">
                <a16:creationId xmlns:a16="http://schemas.microsoft.com/office/drawing/2014/main" id="{3E4B3355-CA4C-4937-B128-05E77E2528BE}"/>
              </a:ext>
            </a:extLst>
          </p:cNvPr>
          <p:cNvSpPr/>
          <p:nvPr/>
        </p:nvSpPr>
        <p:spPr>
          <a:xfrm>
            <a:off x="4558553" y="3429000"/>
            <a:ext cx="3074894" cy="103094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Minion-Regular"/>
              </a:rPr>
              <a:t>Síndromes</a:t>
            </a:r>
            <a:r>
              <a:rPr lang="en-GB" sz="2400" b="1" dirty="0">
                <a:latin typeface="Minion-Regular"/>
              </a:rPr>
              <a:t> y </a:t>
            </a:r>
            <a:r>
              <a:rPr lang="en-GB" sz="2400" b="1" dirty="0" err="1">
                <a:latin typeface="Minion-Regular"/>
              </a:rPr>
              <a:t>deficiencias</a:t>
            </a:r>
            <a:r>
              <a:rPr lang="en-GB" sz="2400" b="1" dirty="0">
                <a:latin typeface="Minion-Regular"/>
              </a:rPr>
              <a:t> </a:t>
            </a:r>
            <a:r>
              <a:rPr lang="en-GB" sz="2400" b="1" dirty="0" err="1">
                <a:latin typeface="Minion-Regular"/>
              </a:rPr>
              <a:t>geriátricas</a:t>
            </a:r>
            <a:endParaRPr lang="en-GB" sz="2400" b="1" dirty="0">
              <a:latin typeface="Minion-Regular"/>
            </a:endParaRPr>
          </a:p>
        </p:txBody>
      </p:sp>
      <p:pic>
        <p:nvPicPr>
          <p:cNvPr id="9" name="Picture 2" descr="Elder people icon Royalty Free Vector Image - VectorStock">
            <a:extLst>
              <a:ext uri="{FF2B5EF4-FFF2-40B4-BE49-F238E27FC236}">
                <a16:creationId xmlns:a16="http://schemas.microsoft.com/office/drawing/2014/main" id="{D1D48F45-BA43-4C5C-8D3E-A28CDDF19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4"/>
          <a:stretch/>
        </p:blipFill>
        <p:spPr bwMode="auto">
          <a:xfrm>
            <a:off x="900508" y="1819022"/>
            <a:ext cx="1586784" cy="15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+mj-lt"/>
              </a:rPr>
              <a:t>Factores de riesgo de la soledad</a:t>
            </a:r>
            <a:br>
              <a:rPr lang="en-US" sz="4000" dirty="0"/>
            </a:br>
            <a:r>
              <a:rPr lang="es-ES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Lo que se sabe de la investigación - Algunos ejemplos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7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739533" y="1604683"/>
            <a:ext cx="9858173" cy="4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6" name="Rechteck: diagonal liegende Ecken abgerundet 5">
            <a:extLst>
              <a:ext uri="{FF2B5EF4-FFF2-40B4-BE49-F238E27FC236}">
                <a16:creationId xmlns:a16="http://schemas.microsoft.com/office/drawing/2014/main" id="{C943C1AC-52FC-48BE-B40E-351DD80406D2}"/>
              </a:ext>
            </a:extLst>
          </p:cNvPr>
          <p:cNvSpPr/>
          <p:nvPr/>
        </p:nvSpPr>
        <p:spPr>
          <a:xfrm>
            <a:off x="4558553" y="3429000"/>
            <a:ext cx="3074894" cy="103094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Minion-Regular"/>
              </a:rPr>
              <a:t>Síndromes</a:t>
            </a:r>
            <a:r>
              <a:rPr lang="en-GB" sz="2400" b="1" dirty="0">
                <a:latin typeface="Minion-Regular"/>
              </a:rPr>
              <a:t> y </a:t>
            </a:r>
            <a:r>
              <a:rPr lang="en-GB" sz="2400" b="1" dirty="0" err="1">
                <a:latin typeface="Minion-Regular"/>
              </a:rPr>
              <a:t>deficiencias</a:t>
            </a:r>
            <a:r>
              <a:rPr lang="en-GB" sz="2400" b="1" dirty="0">
                <a:latin typeface="Minion-Regular"/>
              </a:rPr>
              <a:t> </a:t>
            </a:r>
            <a:r>
              <a:rPr lang="en-GB" sz="2400" b="1" dirty="0" err="1">
                <a:latin typeface="Minion-Regular"/>
              </a:rPr>
              <a:t>geriátricas</a:t>
            </a:r>
            <a:endParaRPr lang="en-GB" sz="2400" b="1" dirty="0">
              <a:latin typeface="Minion-Regular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81D5952-BC68-471B-ACA5-03585C6E23D1}"/>
              </a:ext>
            </a:extLst>
          </p:cNvPr>
          <p:cNvSpPr/>
          <p:nvPr/>
        </p:nvSpPr>
        <p:spPr>
          <a:xfrm>
            <a:off x="1092528" y="3000898"/>
            <a:ext cx="2227785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Velocidad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la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marcha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0E1FA88-47E4-4FE6-BD8A-B10F632C7D5F}"/>
              </a:ext>
            </a:extLst>
          </p:cNvPr>
          <p:cNvSpPr/>
          <p:nvPr/>
        </p:nvSpPr>
        <p:spPr>
          <a:xfrm>
            <a:off x="1127480" y="4032720"/>
            <a:ext cx="2227785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Dificultades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el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día a día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528D88C-A266-46C8-8B9C-DF556C2AD87C}"/>
              </a:ext>
            </a:extLst>
          </p:cNvPr>
          <p:cNvSpPr/>
          <p:nvPr/>
        </p:nvSpPr>
        <p:spPr>
          <a:xfrm>
            <a:off x="5170443" y="1811009"/>
            <a:ext cx="1974504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Incontinencia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EF0D0E91-68B3-4424-BE66-8C8EED387A23}"/>
              </a:ext>
            </a:extLst>
          </p:cNvPr>
          <p:cNvSpPr/>
          <p:nvPr/>
        </p:nvSpPr>
        <p:spPr>
          <a:xfrm>
            <a:off x="8862921" y="1884024"/>
            <a:ext cx="1907269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Deterioro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sensorial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1416AE2C-8D19-427D-AD04-0B014ED51DF8}"/>
              </a:ext>
            </a:extLst>
          </p:cNvPr>
          <p:cNvSpPr/>
          <p:nvPr/>
        </p:nvSpPr>
        <p:spPr>
          <a:xfrm>
            <a:off x="8871687" y="2988055"/>
            <a:ext cx="1850238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Pérdida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audición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5BA7D518-1D0F-445E-964C-E6D041BA0DBC}"/>
              </a:ext>
            </a:extLst>
          </p:cNvPr>
          <p:cNvSpPr/>
          <p:nvPr/>
        </p:nvSpPr>
        <p:spPr>
          <a:xfrm>
            <a:off x="902547" y="1884024"/>
            <a:ext cx="2958090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Fragilidad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y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limitación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funcional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10DCC8F2-E432-46C2-BBDB-E7F8171B23C2}"/>
              </a:ext>
            </a:extLst>
          </p:cNvPr>
          <p:cNvCxnSpPr>
            <a:cxnSpLocks/>
          </p:cNvCxnSpPr>
          <p:nvPr/>
        </p:nvCxnSpPr>
        <p:spPr>
          <a:xfrm flipH="1" flipV="1">
            <a:off x="3260880" y="2716950"/>
            <a:ext cx="1297673" cy="7584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3281A6D5-0E28-458C-9DCE-DC4451F92E08}"/>
              </a:ext>
            </a:extLst>
          </p:cNvPr>
          <p:cNvCxnSpPr>
            <a:cxnSpLocks/>
          </p:cNvCxnSpPr>
          <p:nvPr/>
        </p:nvCxnSpPr>
        <p:spPr>
          <a:xfrm flipV="1">
            <a:off x="6160620" y="2657535"/>
            <a:ext cx="0" cy="704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33400AF8-D118-46F3-A6E4-32FF76E579EB}"/>
              </a:ext>
            </a:extLst>
          </p:cNvPr>
          <p:cNvCxnSpPr>
            <a:cxnSpLocks/>
          </p:cNvCxnSpPr>
          <p:nvPr/>
        </p:nvCxnSpPr>
        <p:spPr>
          <a:xfrm flipV="1">
            <a:off x="7703789" y="2654295"/>
            <a:ext cx="1122986" cy="727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Verbinder: gewinkelt 62">
            <a:extLst>
              <a:ext uri="{FF2B5EF4-FFF2-40B4-BE49-F238E27FC236}">
                <a16:creationId xmlns:a16="http://schemas.microsoft.com/office/drawing/2014/main" id="{9F4E823D-F105-45CE-9FC6-FEC9CD62AFBD}"/>
              </a:ext>
            </a:extLst>
          </p:cNvPr>
          <p:cNvCxnSpPr>
            <a:cxnSpLocks/>
            <a:stCxn id="27" idx="1"/>
            <a:endCxn id="9" idx="1"/>
          </p:cNvCxnSpPr>
          <p:nvPr/>
        </p:nvCxnSpPr>
        <p:spPr>
          <a:xfrm rot="10800000" flipH="1" flipV="1">
            <a:off x="902546" y="2256059"/>
            <a:ext cx="189981" cy="1116874"/>
          </a:xfrm>
          <a:prstGeom prst="bentConnector3">
            <a:avLst>
              <a:gd name="adj1" fmla="val -120328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406E09AA-516A-40AD-97E9-12F839737114}"/>
              </a:ext>
            </a:extLst>
          </p:cNvPr>
          <p:cNvCxnSpPr>
            <a:cxnSpLocks/>
            <a:stCxn id="27" idx="1"/>
            <a:endCxn id="13" idx="1"/>
          </p:cNvCxnSpPr>
          <p:nvPr/>
        </p:nvCxnSpPr>
        <p:spPr>
          <a:xfrm rot="10800000" flipH="1" flipV="1">
            <a:off x="902546" y="2256059"/>
            <a:ext cx="224933" cy="2148696"/>
          </a:xfrm>
          <a:prstGeom prst="bentConnector3">
            <a:avLst>
              <a:gd name="adj1" fmla="val -10163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Verbinder: gewinkelt 67">
            <a:extLst>
              <a:ext uri="{FF2B5EF4-FFF2-40B4-BE49-F238E27FC236}">
                <a16:creationId xmlns:a16="http://schemas.microsoft.com/office/drawing/2014/main" id="{55C7ACB0-1FFE-4AF5-A118-94FFEED0EA41}"/>
              </a:ext>
            </a:extLst>
          </p:cNvPr>
          <p:cNvCxnSpPr>
            <a:cxnSpLocks/>
            <a:stCxn id="19" idx="3"/>
            <a:endCxn id="22" idx="3"/>
          </p:cNvCxnSpPr>
          <p:nvPr/>
        </p:nvCxnSpPr>
        <p:spPr>
          <a:xfrm flipH="1">
            <a:off x="10721925" y="2256059"/>
            <a:ext cx="48265" cy="1104031"/>
          </a:xfrm>
          <a:prstGeom prst="bentConnector3">
            <a:avLst>
              <a:gd name="adj1" fmla="val -473635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8336233" y="5478551"/>
            <a:ext cx="3074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BBC0F6FD-AB3E-44B0-91AD-8DB25D2EE7A7}"/>
              </a:ext>
            </a:extLst>
          </p:cNvPr>
          <p:cNvSpPr/>
          <p:nvPr/>
        </p:nvSpPr>
        <p:spPr>
          <a:xfrm>
            <a:off x="1127481" y="5049396"/>
            <a:ext cx="2227785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Miedo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a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caerse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8" name="Verbinder: gewinkelt 37">
            <a:extLst>
              <a:ext uri="{FF2B5EF4-FFF2-40B4-BE49-F238E27FC236}">
                <a16:creationId xmlns:a16="http://schemas.microsoft.com/office/drawing/2014/main" id="{EB3A5913-72D0-4FAE-8B6F-5CEF81D187E8}"/>
              </a:ext>
            </a:extLst>
          </p:cNvPr>
          <p:cNvCxnSpPr>
            <a:cxnSpLocks/>
            <a:stCxn id="27" idx="1"/>
            <a:endCxn id="35" idx="1"/>
          </p:cNvCxnSpPr>
          <p:nvPr/>
        </p:nvCxnSpPr>
        <p:spPr>
          <a:xfrm rot="10800000" flipH="1" flipV="1">
            <a:off x="902547" y="2256059"/>
            <a:ext cx="224934" cy="3165372"/>
          </a:xfrm>
          <a:prstGeom prst="bentConnector3">
            <a:avLst>
              <a:gd name="adj1" fmla="val -10163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FAD7BBA3-21E9-4112-9E4C-7947601ED373}"/>
              </a:ext>
            </a:extLst>
          </p:cNvPr>
          <p:cNvSpPr/>
          <p:nvPr/>
        </p:nvSpPr>
        <p:spPr>
          <a:xfrm>
            <a:off x="4982107" y="5049396"/>
            <a:ext cx="2227785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…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evitar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salir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casa</a:t>
            </a: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4812E749-0E3C-49C0-8D7E-3BD4A097282E}"/>
              </a:ext>
            </a:extLst>
          </p:cNvPr>
          <p:cNvSpPr/>
          <p:nvPr/>
        </p:nvSpPr>
        <p:spPr>
          <a:xfrm>
            <a:off x="8880652" y="4004493"/>
            <a:ext cx="1850238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Discapacidad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visual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2D1F4D47-E53E-4743-A414-A7949FE403C1}"/>
              </a:ext>
            </a:extLst>
          </p:cNvPr>
          <p:cNvCxnSpPr>
            <a:cxnSpLocks/>
            <a:stCxn id="19" idx="3"/>
            <a:endCxn id="49" idx="3"/>
          </p:cNvCxnSpPr>
          <p:nvPr/>
        </p:nvCxnSpPr>
        <p:spPr>
          <a:xfrm flipH="1">
            <a:off x="10730890" y="2256059"/>
            <a:ext cx="39300" cy="2120469"/>
          </a:xfrm>
          <a:prstGeom prst="bentConnector3">
            <a:avLst>
              <a:gd name="adj1" fmla="val -581679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01F3C0D5-7892-4CE2-A46D-D2ACD282B33E}"/>
              </a:ext>
            </a:extLst>
          </p:cNvPr>
          <p:cNvCxnSpPr>
            <a:cxnSpLocks/>
            <a:stCxn id="35" idx="3"/>
            <a:endCxn id="43" idx="1"/>
          </p:cNvCxnSpPr>
          <p:nvPr/>
        </p:nvCxnSpPr>
        <p:spPr>
          <a:xfrm>
            <a:off x="3355266" y="5421431"/>
            <a:ext cx="16268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Elder people icon Royalty Free Vector Image - VectorStock">
            <a:extLst>
              <a:ext uri="{FF2B5EF4-FFF2-40B4-BE49-F238E27FC236}">
                <a16:creationId xmlns:a16="http://schemas.microsoft.com/office/drawing/2014/main" id="{3AFBC262-75F8-47CB-A7A3-0B649D0E2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4"/>
          <a:stretch/>
        </p:blipFill>
        <p:spPr bwMode="auto">
          <a:xfrm>
            <a:off x="8594612" y="372990"/>
            <a:ext cx="953457" cy="93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1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+mj-lt"/>
              </a:rPr>
              <a:t>Factores de riesgo de la soledad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8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739533" y="1604683"/>
            <a:ext cx="9858173" cy="4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5335525" y="6382921"/>
            <a:ext cx="579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 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hteck: diagonal liegende Ecken abgerundet 7">
            <a:extLst>
              <a:ext uri="{FF2B5EF4-FFF2-40B4-BE49-F238E27FC236}">
                <a16:creationId xmlns:a16="http://schemas.microsoft.com/office/drawing/2014/main" id="{5A97FB9C-CD67-4013-9C7F-5102293D9C24}"/>
              </a:ext>
            </a:extLst>
          </p:cNvPr>
          <p:cNvSpPr/>
          <p:nvPr/>
        </p:nvSpPr>
        <p:spPr>
          <a:xfrm>
            <a:off x="4558553" y="3428999"/>
            <a:ext cx="3074894" cy="1160929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Minion-Regular"/>
              </a:rPr>
              <a:t>Factores</a:t>
            </a:r>
            <a:r>
              <a:rPr lang="en-US" sz="2400" b="1" dirty="0">
                <a:latin typeface="Minion-Regular"/>
              </a:rPr>
              <a:t> </a:t>
            </a:r>
            <a:r>
              <a:rPr lang="en-US" sz="2400" b="1" dirty="0" err="1">
                <a:latin typeface="Minion-Regular"/>
              </a:rPr>
              <a:t>psicológicos</a:t>
            </a:r>
            <a:r>
              <a:rPr lang="en-US" sz="2400" b="1" dirty="0">
                <a:latin typeface="Minion-Regular"/>
              </a:rPr>
              <a:t>, </a:t>
            </a:r>
            <a:r>
              <a:rPr lang="en-US" sz="2400" b="1" dirty="0" err="1">
                <a:latin typeface="Minion-Regular"/>
              </a:rPr>
              <a:t>psiquiátricos</a:t>
            </a:r>
            <a:r>
              <a:rPr lang="en-US" sz="2400" b="1" dirty="0">
                <a:latin typeface="Minion-Regular"/>
              </a:rPr>
              <a:t> y </a:t>
            </a:r>
            <a:r>
              <a:rPr lang="en-US" sz="2400" b="1" dirty="0" err="1">
                <a:latin typeface="Minion-Regular"/>
              </a:rPr>
              <a:t>cognitivos</a:t>
            </a:r>
            <a:endParaRPr lang="en-GB" sz="2400" b="1" dirty="0">
              <a:latin typeface="Minion-Regular"/>
            </a:endParaRPr>
          </a:p>
        </p:txBody>
      </p:sp>
      <p:pic>
        <p:nvPicPr>
          <p:cNvPr id="10" name="Picture 2" descr="Transparent Dictionary Icon Png - Transparent Psychology Icon, Png Download  - kindpng">
            <a:extLst>
              <a:ext uri="{FF2B5EF4-FFF2-40B4-BE49-F238E27FC236}">
                <a16:creationId xmlns:a16="http://schemas.microsoft.com/office/drawing/2014/main" id="{BBF3F690-BAAE-4699-8785-9F3C5F1F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78" y="1715054"/>
            <a:ext cx="1431832" cy="14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16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+mj-lt"/>
              </a:rPr>
              <a:t>Factores de riesgo de la soledad</a:t>
            </a:r>
            <a:br>
              <a:rPr lang="en-US" sz="4000" dirty="0"/>
            </a:br>
            <a:r>
              <a:rPr lang="es-ES" sz="22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Lo que se sabe de la investigación - Algunos ejemplos</a:t>
            </a:r>
            <a:endParaRPr lang="en-GB" sz="2200" b="1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9</a:t>
            </a:fld>
            <a:endParaRPr lang="hu-HU" sz="1400" dirty="0"/>
          </a:p>
        </p:txBody>
      </p:sp>
      <p:sp>
        <p:nvSpPr>
          <p:cNvPr id="6" name="Rechteck: diagonal liegende Ecken abgerundet 5">
            <a:extLst>
              <a:ext uri="{FF2B5EF4-FFF2-40B4-BE49-F238E27FC236}">
                <a16:creationId xmlns:a16="http://schemas.microsoft.com/office/drawing/2014/main" id="{C943C1AC-52FC-48BE-B40E-351DD80406D2}"/>
              </a:ext>
            </a:extLst>
          </p:cNvPr>
          <p:cNvSpPr/>
          <p:nvPr/>
        </p:nvSpPr>
        <p:spPr>
          <a:xfrm>
            <a:off x="4558553" y="3428999"/>
            <a:ext cx="3074894" cy="1160929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Minion-Regular"/>
              </a:rPr>
              <a:t>Factores</a:t>
            </a:r>
            <a:r>
              <a:rPr lang="en-US" sz="2400" b="1" dirty="0">
                <a:latin typeface="Minion-Regular"/>
              </a:rPr>
              <a:t> </a:t>
            </a:r>
            <a:r>
              <a:rPr lang="en-US" sz="2400" b="1" dirty="0" err="1">
                <a:latin typeface="Minion-Regular"/>
              </a:rPr>
              <a:t>psicológicos</a:t>
            </a:r>
            <a:r>
              <a:rPr lang="en-US" sz="2400" b="1" dirty="0">
                <a:latin typeface="Minion-Regular"/>
              </a:rPr>
              <a:t>, </a:t>
            </a:r>
            <a:r>
              <a:rPr lang="en-US" sz="2400" b="1" dirty="0" err="1">
                <a:latin typeface="Minion-Regular"/>
              </a:rPr>
              <a:t>psiquiátricos</a:t>
            </a:r>
            <a:r>
              <a:rPr lang="en-US" sz="2400" b="1" dirty="0">
                <a:latin typeface="Minion-Regular"/>
              </a:rPr>
              <a:t> y </a:t>
            </a:r>
            <a:r>
              <a:rPr lang="en-US" sz="2400" b="1" dirty="0" err="1">
                <a:latin typeface="Minion-Regular"/>
              </a:rPr>
              <a:t>cognitivos</a:t>
            </a:r>
            <a:endParaRPr lang="en-GB" sz="2400" b="1" dirty="0">
              <a:latin typeface="Minion-Regular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528D88C-A266-46C8-8B9C-DF556C2AD87C}"/>
              </a:ext>
            </a:extLst>
          </p:cNvPr>
          <p:cNvSpPr/>
          <p:nvPr/>
        </p:nvSpPr>
        <p:spPr>
          <a:xfrm>
            <a:off x="8336233" y="1884024"/>
            <a:ext cx="2691604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Dominios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cognitivos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básicos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5BA7D518-1D0F-445E-964C-E6D041BA0DBC}"/>
              </a:ext>
            </a:extLst>
          </p:cNvPr>
          <p:cNvSpPr/>
          <p:nvPr/>
        </p:nvSpPr>
        <p:spPr>
          <a:xfrm>
            <a:off x="884938" y="1884024"/>
            <a:ext cx="2441288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Ansiedad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10DCC8F2-E432-46C2-BBDB-E7F8171B23C2}"/>
              </a:ext>
            </a:extLst>
          </p:cNvPr>
          <p:cNvCxnSpPr>
            <a:cxnSpLocks/>
          </p:cNvCxnSpPr>
          <p:nvPr/>
        </p:nvCxnSpPr>
        <p:spPr>
          <a:xfrm flipH="1" flipV="1">
            <a:off x="3260880" y="2716950"/>
            <a:ext cx="1297673" cy="7584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3281A6D5-0E28-458C-9DCE-DC4451F92E08}"/>
              </a:ext>
            </a:extLst>
          </p:cNvPr>
          <p:cNvCxnSpPr>
            <a:cxnSpLocks/>
          </p:cNvCxnSpPr>
          <p:nvPr/>
        </p:nvCxnSpPr>
        <p:spPr>
          <a:xfrm flipV="1">
            <a:off x="6156425" y="2716950"/>
            <a:ext cx="0" cy="704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33400AF8-D118-46F3-A6E4-32FF76E579EB}"/>
              </a:ext>
            </a:extLst>
          </p:cNvPr>
          <p:cNvCxnSpPr>
            <a:cxnSpLocks/>
          </p:cNvCxnSpPr>
          <p:nvPr/>
        </p:nvCxnSpPr>
        <p:spPr>
          <a:xfrm flipV="1">
            <a:off x="7680610" y="2716950"/>
            <a:ext cx="1122986" cy="727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527C0ECF-6D39-46F7-BF0A-368D31E34D5D}"/>
              </a:ext>
            </a:extLst>
          </p:cNvPr>
          <p:cNvSpPr txBox="1"/>
          <p:nvPr/>
        </p:nvSpPr>
        <p:spPr>
          <a:xfrm>
            <a:off x="7952943" y="6059036"/>
            <a:ext cx="3074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(National Academies of Sciences,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Engineering, and Medicine, 2020)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3E65EE4E-AF82-4311-B718-2C04324A21B6}"/>
              </a:ext>
            </a:extLst>
          </p:cNvPr>
          <p:cNvSpPr/>
          <p:nvPr/>
        </p:nvSpPr>
        <p:spPr>
          <a:xfrm>
            <a:off x="4935781" y="1884024"/>
            <a:ext cx="2441288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Depresión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3429F4AD-3399-4335-A0FD-EE6745A0467B}"/>
              </a:ext>
            </a:extLst>
          </p:cNvPr>
          <p:cNvSpPr/>
          <p:nvPr/>
        </p:nvSpPr>
        <p:spPr>
          <a:xfrm>
            <a:off x="879025" y="4009273"/>
            <a:ext cx="2441288" cy="744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Demencia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C38472C0-325A-442D-876A-8BB4D1872F06}"/>
              </a:ext>
            </a:extLst>
          </p:cNvPr>
          <p:cNvCxnSpPr>
            <a:cxnSpLocks/>
          </p:cNvCxnSpPr>
          <p:nvPr/>
        </p:nvCxnSpPr>
        <p:spPr>
          <a:xfrm flipH="1">
            <a:off x="3364590" y="4160411"/>
            <a:ext cx="1146800" cy="2208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FD0443D4-DED1-4D2C-A048-49116741DD74}"/>
              </a:ext>
            </a:extLst>
          </p:cNvPr>
          <p:cNvSpPr/>
          <p:nvPr/>
        </p:nvSpPr>
        <p:spPr>
          <a:xfrm>
            <a:off x="8871687" y="2988055"/>
            <a:ext cx="1850238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Memoria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608ABF8E-D045-4CF5-AC7E-CCD2D1DCC1DF}"/>
              </a:ext>
            </a:extLst>
          </p:cNvPr>
          <p:cNvSpPr/>
          <p:nvPr/>
        </p:nvSpPr>
        <p:spPr>
          <a:xfrm>
            <a:off x="8871687" y="3917396"/>
            <a:ext cx="1850238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Razonamiento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1BC03856-1BDF-4BC9-8695-DD17A2FD02DF}"/>
              </a:ext>
            </a:extLst>
          </p:cNvPr>
          <p:cNvSpPr/>
          <p:nvPr/>
        </p:nvSpPr>
        <p:spPr>
          <a:xfrm>
            <a:off x="8871687" y="4846737"/>
            <a:ext cx="1850238" cy="744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Habilidades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lenguaje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32DB5CEA-E286-4CB6-9E94-86C9E3559755}"/>
              </a:ext>
            </a:extLst>
          </p:cNvPr>
          <p:cNvCxnSpPr>
            <a:stCxn id="16" idx="3"/>
            <a:endCxn id="34" idx="3"/>
          </p:cNvCxnSpPr>
          <p:nvPr/>
        </p:nvCxnSpPr>
        <p:spPr>
          <a:xfrm flipH="1">
            <a:off x="10721925" y="2256059"/>
            <a:ext cx="305912" cy="1104031"/>
          </a:xfrm>
          <a:prstGeom prst="bentConnector3">
            <a:avLst>
              <a:gd name="adj1" fmla="val -7472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Verbinder: gewinkelt 39">
            <a:extLst>
              <a:ext uri="{FF2B5EF4-FFF2-40B4-BE49-F238E27FC236}">
                <a16:creationId xmlns:a16="http://schemas.microsoft.com/office/drawing/2014/main" id="{60861306-7EFF-408C-AB25-E5A918851A8D}"/>
              </a:ext>
            </a:extLst>
          </p:cNvPr>
          <p:cNvCxnSpPr>
            <a:cxnSpLocks/>
            <a:stCxn id="16" idx="3"/>
            <a:endCxn id="37" idx="3"/>
          </p:cNvCxnSpPr>
          <p:nvPr/>
        </p:nvCxnSpPr>
        <p:spPr>
          <a:xfrm flipH="1">
            <a:off x="10721925" y="2256059"/>
            <a:ext cx="305912" cy="2033372"/>
          </a:xfrm>
          <a:prstGeom prst="bentConnector3">
            <a:avLst>
              <a:gd name="adj1" fmla="val -7472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Verbinder: gewinkelt 43">
            <a:extLst>
              <a:ext uri="{FF2B5EF4-FFF2-40B4-BE49-F238E27FC236}">
                <a16:creationId xmlns:a16="http://schemas.microsoft.com/office/drawing/2014/main" id="{BCDF1F1F-1393-4CE6-A2B3-76E84640AB47}"/>
              </a:ext>
            </a:extLst>
          </p:cNvPr>
          <p:cNvCxnSpPr>
            <a:cxnSpLocks/>
            <a:stCxn id="16" idx="3"/>
            <a:endCxn id="39" idx="3"/>
          </p:cNvCxnSpPr>
          <p:nvPr/>
        </p:nvCxnSpPr>
        <p:spPr>
          <a:xfrm flipH="1">
            <a:off x="10721925" y="2256059"/>
            <a:ext cx="305912" cy="2962713"/>
          </a:xfrm>
          <a:prstGeom prst="bentConnector3">
            <a:avLst>
              <a:gd name="adj1" fmla="val -7472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2C27CB9D-0E03-4CF0-B3AA-3C7853759D77}"/>
              </a:ext>
            </a:extLst>
          </p:cNvPr>
          <p:cNvSpPr/>
          <p:nvPr/>
        </p:nvSpPr>
        <p:spPr>
          <a:xfrm>
            <a:off x="884815" y="4875548"/>
            <a:ext cx="5955256" cy="14305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 err="1">
                <a:solidFill>
                  <a:srgbClr val="7F7F7F"/>
                </a:solidFill>
                <a:latin typeface="Minion-Bold"/>
              </a:rPr>
              <a:t>Ejemplo</a:t>
            </a:r>
            <a:r>
              <a:rPr lang="en-GB" b="1" dirty="0">
                <a:solidFill>
                  <a:srgbClr val="7F7F7F"/>
                </a:solidFill>
                <a:latin typeface="Minion-Bold"/>
              </a:rPr>
              <a:t> de </a:t>
            </a:r>
            <a:r>
              <a:rPr lang="en-GB" b="1" dirty="0" err="1">
                <a:solidFill>
                  <a:srgbClr val="7F7F7F"/>
                </a:solidFill>
                <a:latin typeface="Minion-Bold"/>
              </a:rPr>
              <a:t>estudio</a:t>
            </a:r>
            <a:r>
              <a:rPr lang="en-GB" b="1" dirty="0">
                <a:solidFill>
                  <a:srgbClr val="7F7F7F"/>
                </a:solidFill>
                <a:latin typeface="Minion-Bold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(Cahill &amp; Diaz-Ponce, 2011):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Las personas en residencias de la tercera edad con demencia creían erróneamente que la familia no les había visitado incluso cuando lo habían hecho.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FB12674A-817D-4642-89F5-46DAB0490F84}"/>
              </a:ext>
            </a:extLst>
          </p:cNvPr>
          <p:cNvCxnSpPr>
            <a:stCxn id="29" idx="1"/>
            <a:endCxn id="47" idx="1"/>
          </p:cNvCxnSpPr>
          <p:nvPr/>
        </p:nvCxnSpPr>
        <p:spPr>
          <a:xfrm rot="10800000" flipH="1" flipV="1">
            <a:off x="879025" y="4381307"/>
            <a:ext cx="5790" cy="1209499"/>
          </a:xfrm>
          <a:prstGeom prst="bentConnector3">
            <a:avLst>
              <a:gd name="adj1" fmla="val -394818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Transparent Dictionary Icon Png - Transparent Psychology Icon, Png Download  - kindpng">
            <a:extLst>
              <a:ext uri="{FF2B5EF4-FFF2-40B4-BE49-F238E27FC236}">
                <a16:creationId xmlns:a16="http://schemas.microsoft.com/office/drawing/2014/main" id="{F02ABF24-512F-4172-907E-781DF1119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69" y="379093"/>
            <a:ext cx="899468" cy="91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5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be92b41bfaa5196d19e19cfe7274bf14a2fe2"/>
</p:tagLst>
</file>

<file path=ppt/theme/theme1.xml><?xml version="1.0" encoding="utf-8"?>
<a:theme xmlns:a="http://schemas.openxmlformats.org/drawingml/2006/main" name="AISAB">
  <a:themeElements>
    <a:clrScheme name="AISAB">
      <a:dk1>
        <a:srgbClr val="404040"/>
      </a:dk1>
      <a:lt1>
        <a:sysClr val="window" lastClr="FFFFFF"/>
      </a:lt1>
      <a:dk2>
        <a:srgbClr val="767671"/>
      </a:dk2>
      <a:lt2>
        <a:srgbClr val="E7E6E6"/>
      </a:lt2>
      <a:accent1>
        <a:srgbClr val="FFAC06"/>
      </a:accent1>
      <a:accent2>
        <a:srgbClr val="F39019"/>
      </a:accent2>
      <a:accent3>
        <a:srgbClr val="F5D328"/>
      </a:accent3>
      <a:accent4>
        <a:srgbClr val="555663"/>
      </a:accent4>
      <a:accent5>
        <a:srgbClr val="45454F"/>
      </a:accent5>
      <a:accent6>
        <a:srgbClr val="76798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SAB.potx" id="{C69199D7-3253-43E0-955C-E2B329FAE43D}" vid="{381D6F52-7CE5-4C8B-9148-1189D992C78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4084E9B6AF59458FA93B53DF5F3643" ma:contentTypeVersion="11" ma:contentTypeDescription="Ein neues Dokument erstellen." ma:contentTypeScope="" ma:versionID="72830521301027c8a03631a7cc9c8ba1">
  <xsd:schema xmlns:xsd="http://www.w3.org/2001/XMLSchema" xmlns:xs="http://www.w3.org/2001/XMLSchema" xmlns:p="http://schemas.microsoft.com/office/2006/metadata/properties" xmlns:ns3="d149c542-9fb5-4a28-aa79-226d1b6e6feb" targetNamespace="http://schemas.microsoft.com/office/2006/metadata/properties" ma:root="true" ma:fieldsID="ac62ccbdad090a9c22fbb1ca17240cba" ns3:_="">
    <xsd:import namespace="d149c542-9fb5-4a28-aa79-226d1b6e6f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9c542-9fb5-4a28-aa79-226d1b6e6f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167F8D-21B9-4A94-9EE0-2385B0CACC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D5E589-34CB-4C6B-9472-421D0043B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49c542-9fb5-4a28-aa79-226d1b6e6f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CF73B4-9FDE-41C1-BA9B-5AAA0AD289F4}">
  <ds:schemaRefs>
    <ds:schemaRef ds:uri="http://schemas.microsoft.com/office/infopath/2007/PartnerControls"/>
    <ds:schemaRef ds:uri="http://schemas.microsoft.com/office/2006/documentManagement/types"/>
    <ds:schemaRef ds:uri="d149c542-9fb5-4a28-aa79-226d1b6e6feb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AISAB</Template>
  <TotalTime>56</TotalTime>
  <Words>1149</Words>
  <Application>Microsoft Office PowerPoint</Application>
  <PresentationFormat>Panorámica</PresentationFormat>
  <Paragraphs>166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Century Gothic</vt:lpstr>
      <vt:lpstr>Minion-Bold</vt:lpstr>
      <vt:lpstr>Minion-Regular</vt:lpstr>
      <vt:lpstr>Moon Bold</vt:lpstr>
      <vt:lpstr>Moon Light</vt:lpstr>
      <vt:lpstr>Wingdings</vt:lpstr>
      <vt:lpstr>AISAB</vt:lpstr>
      <vt:lpstr>Presentación de PowerPoint</vt:lpstr>
      <vt:lpstr>FACTORES DE RIESGO</vt:lpstr>
      <vt:lpstr>Factores de riesgo de la soledad Lluvia de ideas y mapa mental</vt:lpstr>
      <vt:lpstr>Factores de riesgo de la soledad</vt:lpstr>
      <vt:lpstr>Factores de riesgo de la soledad Lo que se sabe de la investigación - Algunos ejemplos</vt:lpstr>
      <vt:lpstr>Factores de riesgo de la soledad</vt:lpstr>
      <vt:lpstr>Factores de riesgo de la soledad Lo que se sabe de la investigación - Algunos ejemplos</vt:lpstr>
      <vt:lpstr>Factores de riesgo de la soledad</vt:lpstr>
      <vt:lpstr>Factores de riesgo de la soledad Lo que se sabe de la investigación - Algunos ejemplos</vt:lpstr>
      <vt:lpstr>Factores de riesgo de la soledad</vt:lpstr>
      <vt:lpstr>Factores de riesgo de la soledad Lo que se sabe de la investigación - Algunos ejemplos</vt:lpstr>
      <vt:lpstr>Factores de riesgo de la soledad</vt:lpstr>
      <vt:lpstr>Factores de riesgo de la soledad Lo que se sabe de la investigación - Algunos ejemplos</vt:lpstr>
      <vt:lpstr>Lista de Comprobación rápida de la soledad</vt:lpstr>
      <vt:lpstr>Lista de Comprobación rápida de la soledad</vt:lpstr>
      <vt:lpstr>INVESTIGACIÓN DE CAMPO (2021) resultados de las entrevistas cualitativas</vt:lpstr>
      <vt:lpstr>INVESTIGACIÓN DE CAMPO (2021) resultados de las entrevistas cualitativas</vt:lpstr>
      <vt:lpstr>INVESTIGACIÓN DE CAMPO (2021) resultados de las entrevistas cualitativas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Schober</dc:creator>
  <cp:lastModifiedBy>Carmen Lancha Montes</cp:lastModifiedBy>
  <cp:revision>94</cp:revision>
  <dcterms:created xsi:type="dcterms:W3CDTF">2018-06-02T16:08:36Z</dcterms:created>
  <dcterms:modified xsi:type="dcterms:W3CDTF">2023-05-18T15:03:07Z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0x0101000D4084E9B6AF59458FA93B53DF5F3643</vt:lpwstr>
  </property>
</Properties>
</file>