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9" r:id="rId2"/>
    <p:sldId id="256" r:id="rId3"/>
    <p:sldId id="257" r:id="rId4"/>
    <p:sldId id="258" r:id="rId5"/>
    <p:sldId id="259" r:id="rId6"/>
    <p:sldId id="260" r:id="rId7"/>
    <p:sldId id="400" r:id="rId8"/>
  </p:sldIdLst>
  <p:sldSz cx="12192000" cy="6858000"/>
  <p:notesSz cx="6858000" cy="9144000"/>
  <p:defaultTextStyle>
    <a:defPPr>
      <a:defRPr lang="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42561-B2C9-4FC7-B5E7-9949B6DBE08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"/>
              <a:t>Mastertextformat sopportabile</a:t>
            </a:r>
          </a:p>
          <a:p>
            <a:pPr lvl="1"/>
            <a:r>
              <a:rPr lang="it"/>
              <a:t>Zweite Ebene</a:t>
            </a:r>
          </a:p>
          <a:p>
            <a:pPr lvl="2"/>
            <a:r>
              <a:rPr lang="it"/>
              <a:t>Dritte Ebene</a:t>
            </a:r>
          </a:p>
          <a:p>
            <a:pPr lvl="3"/>
            <a:r>
              <a:rPr lang="it"/>
              <a:t>Vierte Ebene</a:t>
            </a:r>
          </a:p>
          <a:p>
            <a:pPr lvl="4"/>
            <a:r>
              <a:rPr lang="it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D013E-24F6-44CD-A4C2-353CB88FE56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5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7625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2D6DA-8106-4F5F-90C3-DA6D8913D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E5B47F-33D7-4534-BCDC-7FCD18130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C6127C-9A74-4D52-B1C9-847115E7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9E5D50-9C8D-4B20-B139-41F926AD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30837A-A5AE-4024-99EA-2061A7FE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9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38D26-7A79-49C7-92C6-12C004778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BACD7E-A861-46A7-AED5-0B03643E9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F405C-DEF6-480C-BE1F-08F14D8B9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BA2847-5613-4EA6-A452-6F691377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81192C-D02A-45A4-8C32-D2340E8B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0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3054A4-2D13-4C4F-A458-1DB3EF8C7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B5538C-D969-4A41-9D71-AA9DD9D76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1EB2C4-94E3-4CDD-B9D9-2BAFBD80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8C6970-0C2F-4E60-8BF3-DC78D3171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1B9EDB-F120-4069-977C-407A797ED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6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ABFC1-243C-4E68-8476-3A4BCCF8A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3201F6-5BE9-45FF-B72F-FF4FA9A6A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9532-BCF5-4547-8A0D-976D6E0C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3A8343-6E5E-4450-A532-6424025E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2042C6-02DA-4A4C-9961-F254921C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2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770B9-7E2E-45FC-A19F-09F7156A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12AA91-7E14-4964-A3C6-FBB5BC7AA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0DCFA3-121C-483B-BDA5-84E6C2A2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08A85A-C450-4DE4-B63C-3DADCEB7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A453A6-2D86-4C44-AA41-C2850F7F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5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DB94F-1566-4268-89EE-2BA0AD2E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972C79-7BDC-4AFF-BDE8-D8435828B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93E63B-C23E-48F1-B5C1-8E2A95DD7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DBFFBF-F49E-4941-A704-250EC92C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F67108-D0C3-458D-A502-A17E74A1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D0ED8E-53CC-4D1C-BF85-7DB5D4DC8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81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4D510-C53A-4EF5-B2D7-F112CF376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4BF071-149D-48D8-93AF-5E3E34BAB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75B192-8CFB-4DC5-A37F-BDD8240E0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7BF8D7-B65B-4B28-A87F-5912249D2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200AE8-5589-4F61-829B-32BA8D8A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C154E5-8737-4321-A5FC-5E2251FC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1C86DC3-52E8-49D0-8C5B-F3E4B94C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6CAD61F-9490-4CAA-B675-B0C233AD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19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2D34D-13C4-41BD-9C3A-10D33C5B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AC75B1-3E94-495D-9189-693FD16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B6002CE-D94E-4537-BD61-2986E1719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7F4409-4610-4D4E-8EB8-03BC19594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2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07642F-DC4E-4021-B356-6C92C43F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C87E89-D926-4157-BC24-112F9A36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55BB4F-7774-4655-85DD-87DF2945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2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BEB76-556A-4B56-81F3-FB185FC6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4DFAD9-F0B3-48F4-9459-475701EB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5D0D67-36AC-49E8-9C1C-E470F972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D483D4-D552-4A1F-949E-6526EF79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459608-DDBE-41EA-A38C-0104E7A0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4AC261-E97C-44D9-A40A-8E5819CA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14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FD3A6-FD30-4C30-8DCA-CD0CFBB9F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D5E9378-6A51-4244-B2AD-F3D22A16C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61B39C-A5DD-4D09-B99C-71C726CA4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9C16C6-1164-4C01-B953-B41B46DF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A81940-922E-4055-AC24-A0BD4AAA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F4F9E5-A63E-4994-8B0E-B704B059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7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6692EA-AD8A-4A37-BA10-9AE323914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4930BD-FC68-4FDD-B998-BF48094FF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"/>
              <a:t>Mastertextformat sopportabile</a:t>
            </a:r>
          </a:p>
          <a:p>
            <a:pPr lvl="1"/>
            <a:r>
              <a:rPr lang="it"/>
              <a:t>Zweite Ebene</a:t>
            </a:r>
          </a:p>
          <a:p>
            <a:pPr lvl="2"/>
            <a:r>
              <a:rPr lang="it"/>
              <a:t>Dritte Ebene</a:t>
            </a:r>
          </a:p>
          <a:p>
            <a:pPr lvl="3"/>
            <a:r>
              <a:rPr lang="it"/>
              <a:t>Vierte Ebene</a:t>
            </a:r>
          </a:p>
          <a:p>
            <a:pPr lvl="4"/>
            <a:r>
              <a:rPr lang="it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36E81-F4CE-43D8-BB35-5269706F7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B49F0-75E2-48A9-B3F5-3C41246B9E25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6713A8-539E-4BEF-B168-66F592496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D145C-F915-4DEC-9DE4-4BB99866C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747FE-B502-49CC-B5C5-A763FB42EEC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99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runi.eu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asoccamino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eria.com.cy/" TargetMode="External"/><Relationship Id="rId5" Type="http://schemas.openxmlformats.org/officeDocument/2006/relationships/hyperlink" Target="http://www.ucy.ac.cy/" TargetMode="External"/><Relationship Id="rId4" Type="http://schemas.openxmlformats.org/officeDocument/2006/relationships/hyperlink" Target="http://www.umit-tirol.at/" TargetMode="External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3442706" y="2794906"/>
            <a:ext cx="72200" cy="20419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5719" tIns="35719" rIns="35719" bIns="35719" numCol="1" anchor="ctr">
            <a:spAutoFit/>
          </a:bodyPr>
          <a:lstStyle>
            <a:lvl1pPr algn="l">
              <a:lnSpc>
                <a:spcPct val="80000"/>
              </a:lnSpc>
              <a:defRPr sz="32000">
                <a:solidFill>
                  <a:srgbClr val="FFFFFF"/>
                </a:solidFill>
                <a:latin typeface="Moon Light"/>
                <a:ea typeface="Moon Light"/>
                <a:cs typeface="Moon Light"/>
                <a:sym typeface="Moon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16000" dirty="0"/>
          </a:p>
        </p:txBody>
      </p:sp>
      <p:sp>
        <p:nvSpPr>
          <p:cNvPr id="14" name="Shape 16"/>
          <p:cNvSpPr/>
          <p:nvPr/>
        </p:nvSpPr>
        <p:spPr>
          <a:xfrm>
            <a:off x="0" y="3182726"/>
            <a:ext cx="12192000" cy="1101914"/>
          </a:xfrm>
          <a:prstGeom prst="rect">
            <a:avLst/>
          </a:prstGeom>
          <a:solidFill>
            <a:srgbClr val="F0CF2C"/>
          </a:solidFill>
          <a:ln w="12700">
            <a:miter lim="400000"/>
          </a:ln>
        </p:spPr>
        <p:txBody>
          <a:bodyPr lIns="0" tIns="0" rIns="0" bIns="0" anchor="ctr" anchorCtr="1"/>
          <a:lstStyle/>
          <a:p>
            <a:pPr lvl="0">
              <a:lnSpc>
                <a:spcPct val="80000"/>
              </a:lnSpc>
              <a:defRPr sz="2700">
                <a:solidFill>
                  <a:srgbClr val="FFFFFF"/>
                </a:solidFill>
                <a:latin typeface="Moon Bold"/>
                <a:ea typeface="Moon Bold"/>
                <a:cs typeface="Moon Bold"/>
                <a:sym typeface="Moon Bold"/>
              </a:defRPr>
            </a:pPr>
            <a:endParaRPr sz="1350">
              <a:noFill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063A965-ED6D-4240-8605-822EC256CB42}"/>
              </a:ext>
            </a:extLst>
          </p:cNvPr>
          <p:cNvSpPr/>
          <p:nvPr/>
        </p:nvSpPr>
        <p:spPr>
          <a:xfrm>
            <a:off x="4232786" y="3309992"/>
            <a:ext cx="7790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" sz="4800" dirty="0">
                <a:solidFill>
                  <a:schemeClr val="bg2">
                    <a:lumMod val="50000"/>
                  </a:schemeClr>
                </a:solidFill>
                <a:cs typeface="Calibri" panose="020F0502020204030204" pitchFamily="34" charset="0"/>
              </a:rPr>
              <a:t>Carte della dimensione del rischio</a:t>
            </a:r>
          </a:p>
        </p:txBody>
      </p:sp>
      <p:sp>
        <p:nvSpPr>
          <p:cNvPr id="10" name="Fußzeilenplatzhalter 13">
            <a:extLst>
              <a:ext uri="{FF2B5EF4-FFF2-40B4-BE49-F238E27FC236}">
                <a16:creationId xmlns:a16="http://schemas.microsoft.com/office/drawing/2014/main" id="{35F1B82E-774A-4D16-844E-8DE036A4CE11}"/>
              </a:ext>
            </a:extLst>
          </p:cNvPr>
          <p:cNvSpPr txBox="1">
            <a:spLocks/>
          </p:cNvSpPr>
          <p:nvPr/>
        </p:nvSpPr>
        <p:spPr>
          <a:xfrm>
            <a:off x="379525" y="5952449"/>
            <a:ext cx="11432949" cy="6146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dirty="0"/>
              <a:t>              </a:t>
            </a:r>
            <a:r>
              <a:rPr lang="it" dirty="0">
                <a:solidFill>
                  <a:schemeClr val="tx1"/>
                </a:solidFill>
              </a:rPr>
              <a:t>Il supporto della Commissione Europea per la produzione di questa pubblicazione non costituisce un'approvazione dei contenuti che riflette le opinioni</a:t>
            </a:r>
          </a:p>
          <a:p>
            <a:r>
              <a:rPr lang="it" dirty="0">
                <a:solidFill>
                  <a:schemeClr val="tx1"/>
                </a:solidFill>
              </a:rPr>
              <a:t>solo degli autori, e la Commissione non può essere ritenuta responsabile dell'uso che potrà essere fatto delle informazioni ivi contenute.</a:t>
            </a:r>
            <a:endParaRPr lang="de-AT" dirty="0">
              <a:solidFill>
                <a:schemeClr val="tx1"/>
              </a:solidFill>
            </a:endParaRPr>
          </a:p>
        </p:txBody>
      </p:sp>
      <p:pic>
        <p:nvPicPr>
          <p:cNvPr id="12" name="image05.png">
            <a:extLst>
              <a:ext uri="{FF2B5EF4-FFF2-40B4-BE49-F238E27FC236}">
                <a16:creationId xmlns:a16="http://schemas.microsoft.com/office/drawing/2014/main" id="{1C86743F-63BD-46DB-A74C-563DCA86FAB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6495" y="6178468"/>
            <a:ext cx="1769110" cy="388620"/>
          </a:xfrm>
          <a:prstGeom prst="rect">
            <a:avLst/>
          </a:prstGeom>
          <a:ln/>
        </p:spPr>
      </p:pic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F9F82BBA-02C1-0019-8F30-1C26C9B210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42" y="479828"/>
            <a:ext cx="4828828" cy="214508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528" y="213174"/>
            <a:ext cx="1888193" cy="139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2B7130F-CE9D-46D8-AE08-34D8E1783F0C}"/>
              </a:ext>
            </a:extLst>
          </p:cNvPr>
          <p:cNvSpPr/>
          <p:nvPr/>
        </p:nvSpPr>
        <p:spPr>
          <a:xfrm>
            <a:off x="2632745" y="1861307"/>
            <a:ext cx="6926511" cy="313538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3600" b="1" dirty="0">
                <a:solidFill>
                  <a:schemeClr val="tx1"/>
                </a:solidFill>
              </a:rPr>
              <a:t>DIMENSIONE</a:t>
            </a:r>
            <a:endParaRPr lang="en-GB" sz="6000" b="1" dirty="0">
              <a:solidFill>
                <a:schemeClr val="tx1"/>
              </a:solidFill>
            </a:endParaRPr>
          </a:p>
          <a:p>
            <a:pPr algn="ctr"/>
            <a:r>
              <a:rPr lang="it" sz="6000" b="1" dirty="0">
                <a:solidFill>
                  <a:schemeClr val="tx1"/>
                </a:solidFill>
              </a:rPr>
              <a:t>Salute fisica</a:t>
            </a:r>
          </a:p>
        </p:txBody>
      </p:sp>
      <p:pic>
        <p:nvPicPr>
          <p:cNvPr id="1026" name="Picture 2" descr="Human body icon isolated on white background Vector Image">
            <a:extLst>
              <a:ext uri="{FF2B5EF4-FFF2-40B4-BE49-F238E27FC236}">
                <a16:creationId xmlns:a16="http://schemas.microsoft.com/office/drawing/2014/main" id="{6EE2646B-C997-47A2-9EF5-3C54E448CC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9"/>
          <a:stretch/>
        </p:blipFill>
        <p:spPr bwMode="auto">
          <a:xfrm>
            <a:off x="10456196" y="318781"/>
            <a:ext cx="1361795" cy="134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81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2B7130F-CE9D-46D8-AE08-34D8E1783F0C}"/>
              </a:ext>
            </a:extLst>
          </p:cNvPr>
          <p:cNvSpPr/>
          <p:nvPr/>
        </p:nvSpPr>
        <p:spPr>
          <a:xfrm>
            <a:off x="2632745" y="1861307"/>
            <a:ext cx="6926511" cy="31353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3600" b="1" dirty="0">
                <a:solidFill>
                  <a:schemeClr val="tx1"/>
                </a:solidFill>
              </a:rPr>
              <a:t>DIMENSIONE</a:t>
            </a:r>
            <a:endParaRPr lang="en-GB" sz="6000" b="1" dirty="0">
              <a:solidFill>
                <a:schemeClr val="tx1"/>
              </a:solidFill>
            </a:endParaRPr>
          </a:p>
          <a:p>
            <a:pPr algn="ctr"/>
            <a:r>
              <a:rPr lang="it" sz="5400" b="1" dirty="0">
                <a:solidFill>
                  <a:schemeClr val="tx1"/>
                </a:solidFill>
              </a:rPr>
              <a:t>Sindromi geriatriche</a:t>
            </a:r>
          </a:p>
          <a:p>
            <a:pPr algn="ctr"/>
            <a:r>
              <a:rPr lang="it" sz="5400" b="1" dirty="0">
                <a:solidFill>
                  <a:schemeClr val="tx1"/>
                </a:solidFill>
              </a:rPr>
              <a:t>&amp; menomazioni</a:t>
            </a:r>
          </a:p>
        </p:txBody>
      </p:sp>
      <p:pic>
        <p:nvPicPr>
          <p:cNvPr id="2050" name="Picture 2" descr="Elder people icon Royalty Free Vector Image - VectorStock">
            <a:extLst>
              <a:ext uri="{FF2B5EF4-FFF2-40B4-BE49-F238E27FC236}">
                <a16:creationId xmlns:a16="http://schemas.microsoft.com/office/drawing/2014/main" id="{8792E0B5-ECD9-4F7B-9C32-29F25B0936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4"/>
          <a:stretch/>
        </p:blipFill>
        <p:spPr bwMode="auto">
          <a:xfrm>
            <a:off x="10587898" y="139467"/>
            <a:ext cx="1426228" cy="140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94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2B7130F-CE9D-46D8-AE08-34D8E1783F0C}"/>
              </a:ext>
            </a:extLst>
          </p:cNvPr>
          <p:cNvSpPr/>
          <p:nvPr/>
        </p:nvSpPr>
        <p:spPr>
          <a:xfrm>
            <a:off x="2632745" y="1861307"/>
            <a:ext cx="6926511" cy="31353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3600" b="1" dirty="0">
                <a:solidFill>
                  <a:schemeClr val="tx1"/>
                </a:solidFill>
              </a:rPr>
              <a:t>DIMENSIONE</a:t>
            </a:r>
            <a:endParaRPr lang="en-GB" sz="6000" b="1" dirty="0">
              <a:solidFill>
                <a:schemeClr val="tx1"/>
              </a:solidFill>
            </a:endParaRPr>
          </a:p>
          <a:p>
            <a:pPr algn="ctr"/>
            <a:r>
              <a:rPr lang="it" sz="4800" b="1" dirty="0">
                <a:solidFill>
                  <a:schemeClr val="tx1"/>
                </a:solidFill>
              </a:rPr>
              <a:t>Psicologia, psichiatria e cognizione</a:t>
            </a:r>
            <a:endParaRPr lang="en-GB" sz="4800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Transparent Dictionary Icon Png - Transparent Psychology Icon, Png Download  - kindpng">
            <a:extLst>
              <a:ext uri="{FF2B5EF4-FFF2-40B4-BE49-F238E27FC236}">
                <a16:creationId xmlns:a16="http://schemas.microsoft.com/office/drawing/2014/main" id="{F1FD3B41-4C5C-49F4-8A8D-3AF5C0477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1461" y="243279"/>
            <a:ext cx="1283652" cy="130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2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2B7130F-CE9D-46D8-AE08-34D8E1783F0C}"/>
              </a:ext>
            </a:extLst>
          </p:cNvPr>
          <p:cNvSpPr/>
          <p:nvPr/>
        </p:nvSpPr>
        <p:spPr>
          <a:xfrm>
            <a:off x="2632745" y="1861307"/>
            <a:ext cx="6926511" cy="31353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3600" b="1" dirty="0">
                <a:solidFill>
                  <a:schemeClr val="tx1"/>
                </a:solidFill>
              </a:rPr>
              <a:t>DIMENSIONE</a:t>
            </a:r>
            <a:endParaRPr lang="en-GB" sz="6000" b="1" dirty="0">
              <a:solidFill>
                <a:schemeClr val="tx1"/>
              </a:solidFill>
            </a:endParaRPr>
          </a:p>
          <a:p>
            <a:pPr algn="ctr"/>
            <a:r>
              <a:rPr lang="it" sz="6000" b="1" dirty="0">
                <a:solidFill>
                  <a:schemeClr val="tx1"/>
                </a:solidFill>
              </a:rPr>
              <a:t>Salute Sociale</a:t>
            </a:r>
            <a:endParaRPr lang="en-GB" sz="6000" b="1" dirty="0">
              <a:solidFill>
                <a:schemeClr val="tx1"/>
              </a:solidFill>
            </a:endParaRPr>
          </a:p>
        </p:txBody>
      </p:sp>
      <p:pic>
        <p:nvPicPr>
          <p:cNvPr id="3076" name="Picture 4" descr="Social Network Icon,collaboration Icon,social Icon - Social Network  Transparent PNG - 1280x1280 - Free Download on NicePNG">
            <a:extLst>
              <a:ext uri="{FF2B5EF4-FFF2-40B4-BE49-F238E27FC236}">
                <a16:creationId xmlns:a16="http://schemas.microsoft.com/office/drawing/2014/main" id="{E7E1C993-8B71-4B0A-B8A2-B0B266AC2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30" y="243281"/>
            <a:ext cx="1169492" cy="122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99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2B7130F-CE9D-46D8-AE08-34D8E1783F0C}"/>
              </a:ext>
            </a:extLst>
          </p:cNvPr>
          <p:cNvSpPr/>
          <p:nvPr/>
        </p:nvSpPr>
        <p:spPr>
          <a:xfrm>
            <a:off x="2632745" y="1861307"/>
            <a:ext cx="6926511" cy="3135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3600" b="1" dirty="0">
                <a:solidFill>
                  <a:schemeClr val="tx1"/>
                </a:solidFill>
              </a:rPr>
              <a:t>DIMENSIONE</a:t>
            </a:r>
            <a:endParaRPr lang="en-GB" sz="6000" b="1" dirty="0">
              <a:solidFill>
                <a:schemeClr val="tx1"/>
              </a:solidFill>
            </a:endParaRPr>
          </a:p>
          <a:p>
            <a:pPr algn="ctr"/>
            <a:r>
              <a:rPr lang="it" sz="6000" b="1" dirty="0">
                <a:solidFill>
                  <a:schemeClr val="tx1"/>
                </a:solidFill>
              </a:rPr>
              <a:t>Ambiente</a:t>
            </a:r>
            <a:endParaRPr lang="en-GB" sz="60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Work Environment Icon Png Transparent PNG - 801x772 - Free Download on  NicePNG">
            <a:extLst>
              <a:ext uri="{FF2B5EF4-FFF2-40B4-BE49-F238E27FC236}">
                <a16:creationId xmlns:a16="http://schemas.microsoft.com/office/drawing/2014/main" id="{87053FCB-A728-4C09-90D1-B94A3993F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051" y="237406"/>
            <a:ext cx="1216815" cy="1264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365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D41386D2-6C20-4A09-940C-B6A8F2592970}"/>
              </a:ext>
            </a:extLst>
          </p:cNvPr>
          <p:cNvSpPr/>
          <p:nvPr/>
        </p:nvSpPr>
        <p:spPr>
          <a:xfrm>
            <a:off x="-130615" y="0"/>
            <a:ext cx="4050793" cy="6858000"/>
          </a:xfrm>
          <a:prstGeom prst="rect">
            <a:avLst/>
          </a:prstGeom>
          <a:solidFill>
            <a:srgbClr val="F0CF2C"/>
          </a:solidFill>
          <a:ln w="12700">
            <a:solidFill>
              <a:srgbClr val="FFC715"/>
            </a:solidFill>
            <a:miter lim="400000"/>
          </a:ln>
        </p:spPr>
        <p:txBody>
          <a:bodyPr lIns="45719" rIns="45719"/>
          <a:lstStyle/>
          <a:p>
            <a:endParaRPr sz="5000"/>
          </a:p>
        </p:txBody>
      </p:sp>
      <p:pic>
        <p:nvPicPr>
          <p:cNvPr id="3" name="image05.png">
            <a:extLst>
              <a:ext uri="{FF2B5EF4-FFF2-40B4-BE49-F238E27FC236}">
                <a16:creationId xmlns:a16="http://schemas.microsoft.com/office/drawing/2014/main" id="{0239E7AD-6AB7-4CE3-87A9-1792C2D1F9AD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977272" y="6148971"/>
            <a:ext cx="1769110" cy="388620"/>
          </a:xfrm>
          <a:prstGeom prst="rect">
            <a:avLst/>
          </a:prstGeom>
          <a:ln/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A8C6002D-735F-4D25-8162-63F544756BF8}"/>
              </a:ext>
            </a:extLst>
          </p:cNvPr>
          <p:cNvSpPr txBox="1"/>
          <p:nvPr/>
        </p:nvSpPr>
        <p:spPr>
          <a:xfrm>
            <a:off x="5837775" y="6043199"/>
            <a:ext cx="60651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" sz="1100" dirty="0">
                <a:solidFill>
                  <a:schemeClr val="tx1"/>
                </a:solidFill>
              </a:rPr>
              <a:t>Il supporto della Commissione Europea per la produzione di questa pubblicazione non costituisce un avallo del contenuto che riflette solo il punto di vista degli autori, e la Commissione non può essere ritenuta responsabile per qualsiasi uso che può essere fatto delle informazioni ivi contenute.</a:t>
            </a:r>
            <a:endParaRPr lang="de-AT" sz="1100" dirty="0">
              <a:solidFill>
                <a:schemeClr val="tx1"/>
              </a:solidFill>
            </a:endParaRPr>
          </a:p>
        </p:txBody>
      </p:sp>
      <p:sp>
        <p:nvSpPr>
          <p:cNvPr id="24" name="Textfeld 5">
            <a:extLst>
              <a:ext uri="{FF2B5EF4-FFF2-40B4-BE49-F238E27FC236}">
                <a16:creationId xmlns:a16="http://schemas.microsoft.com/office/drawing/2014/main" id="{7CF01B74-4B2F-4483-926C-A453BCF07BB1}"/>
              </a:ext>
            </a:extLst>
          </p:cNvPr>
          <p:cNvSpPr txBox="1"/>
          <p:nvPr/>
        </p:nvSpPr>
        <p:spPr>
          <a:xfrm>
            <a:off x="289068" y="224174"/>
            <a:ext cx="3285993" cy="66338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TITOLO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DIGI-AGEING – vincere la solitudine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PROGETTO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2020-1- </a:t>
            </a:r>
            <a:r>
              <a:rPr lang="it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AT01 </a:t>
            </a:r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KA202 </a:t>
            </a:r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-078084</a:t>
            </a:r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Partenariati strategici 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DI INIZIO 01-10-2020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 34 </a:t>
            </a:r>
            <a:r>
              <a:rPr lang="it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mesi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r>
              <a:rPr lang="it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COORDINAMENTO</a:t>
            </a:r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Hafelekar Unternehmensberatung</a:t>
            </a: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Schober GmbH</a:t>
            </a: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www.hafelekar.at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ORGANIZZAZIONI PARTNER</a:t>
            </a:r>
            <a:endParaRPr lang="de-AT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UMIT 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GmbH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www.umit-tirol.at</a:t>
            </a:r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Università di Cipro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www.ucy.ac.cy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AGECARE 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(CIPRO) LTD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www.materia.com.cy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de-AT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Consulenza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Direzionale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 Paolo Zaramella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Asociación Caminos </a:t>
            </a:r>
            <a:r>
              <a:rPr lang="it" sz="10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www.asoccaminos.org</a:t>
            </a:r>
            <a:endParaRPr lang="de-A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Mykolas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Romerio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Universitetas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</a:t>
            </a:r>
            <a:r>
              <a:rPr lang="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www.mruni.eu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de-AT" sz="1000" b="1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it" sz="10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PAESI PARTECIPANTI</a:t>
            </a:r>
            <a:r>
              <a:rPr lang="it" sz="10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it" sz="1000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/ CY / IT / ES / LT</a:t>
            </a:r>
            <a:endParaRPr lang="de-AT" sz="1000" dirty="0">
              <a:solidFill>
                <a:schemeClr val="tx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8B87D1B-7872-78E2-2D2E-D8559ED029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861" y="120989"/>
            <a:ext cx="7636625" cy="579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9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Moon Bold</vt:lpstr>
      <vt:lpstr>Moon Light</vt:lpstr>
      <vt:lpstr>Times New Roman</vt:lpstr>
      <vt:lpstr>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Rohringer Matthias</dc:creator>
  <cp:lastModifiedBy>Anna Bunicci</cp:lastModifiedBy>
  <cp:revision>6</cp:revision>
  <dcterms:created xsi:type="dcterms:W3CDTF">2022-05-04T07:24:53Z</dcterms:created>
  <dcterms:modified xsi:type="dcterms:W3CDTF">2022-09-28T09:26:19Z</dcterms:modified>
</cp:coreProperties>
</file>