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</p:sldMasterIdLst>
  <p:notesMasterIdLst>
    <p:notesMasterId r:id="rId39"/>
  </p:notesMasterIdLst>
  <p:handoutMasterIdLst>
    <p:handoutMasterId r:id="rId40"/>
  </p:handoutMasterIdLst>
  <p:sldIdLst>
    <p:sldId id="436" r:id="rId5"/>
    <p:sldId id="420" r:id="rId6"/>
    <p:sldId id="430" r:id="rId7"/>
    <p:sldId id="431" r:id="rId8"/>
    <p:sldId id="415" r:id="rId9"/>
    <p:sldId id="416" r:id="rId10"/>
    <p:sldId id="417" r:id="rId11"/>
    <p:sldId id="418" r:id="rId12"/>
    <p:sldId id="425" r:id="rId13"/>
    <p:sldId id="408" r:id="rId14"/>
    <p:sldId id="426" r:id="rId15"/>
    <p:sldId id="427" r:id="rId16"/>
    <p:sldId id="409" r:id="rId17"/>
    <p:sldId id="411" r:id="rId18"/>
    <p:sldId id="412" r:id="rId19"/>
    <p:sldId id="413" r:id="rId20"/>
    <p:sldId id="434" r:id="rId21"/>
    <p:sldId id="396" r:id="rId22"/>
    <p:sldId id="414" r:id="rId23"/>
    <p:sldId id="432" r:id="rId24"/>
    <p:sldId id="433" r:id="rId25"/>
    <p:sldId id="423" r:id="rId26"/>
    <p:sldId id="404" r:id="rId27"/>
    <p:sldId id="401" r:id="rId28"/>
    <p:sldId id="403" r:id="rId29"/>
    <p:sldId id="400" r:id="rId30"/>
    <p:sldId id="410" r:id="rId31"/>
    <p:sldId id="406" r:id="rId32"/>
    <p:sldId id="397" r:id="rId33"/>
    <p:sldId id="424" r:id="rId34"/>
    <p:sldId id="429" r:id="rId35"/>
    <p:sldId id="405" r:id="rId36"/>
    <p:sldId id="407" r:id="rId37"/>
    <p:sldId id="437" r:id="rId38"/>
  </p:sldIdLst>
  <p:sldSz cx="12192000" cy="6858000"/>
  <p:notesSz cx="6858000" cy="9144000"/>
  <p:custDataLst>
    <p:tags r:id="rId41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FFC715"/>
    <a:srgbClr val="7F7F7F"/>
    <a:srgbClr val="F39019"/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125" autoAdjust="0"/>
  </p:normalViewPr>
  <p:slideViewPr>
    <p:cSldViewPr snapToGrid="0">
      <p:cViewPr varScale="1">
        <p:scale>
          <a:sx n="93" d="100"/>
          <a:sy n="93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UK (Red Cross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BF-4C32-9042-31730E3699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BF-4C32-9042-31730E369952}"/>
              </c:ext>
            </c:extLst>
          </c:dPt>
          <c:cat>
            <c:strRef>
              <c:f>Tabelle1!$A$2:$A$3</c:f>
              <c:strCache>
                <c:ptCount val="2"/>
                <c:pt idx="0">
                  <c:v>66 million</c:v>
                </c:pt>
                <c:pt idx="1">
                  <c:v>9 million</c:v>
                </c:pt>
              </c:strCache>
            </c:strRef>
          </c:cat>
          <c:val>
            <c:numRef>
              <c:f>Tabelle1!$B$2:$B$3</c:f>
              <c:numCache>
                <c:formatCode>0.00%</c:formatCode>
                <c:ptCount val="2"/>
                <c:pt idx="0">
                  <c:v>0.86360000000000003</c:v>
                </c:pt>
                <c:pt idx="1">
                  <c:v>0.13639999999999999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8-4353-8671-EC7818F12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668D8AD-5A9F-4861-86EB-F3D4BC2E3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8F496FF-1F0D-47B5-B4CF-E2C84B18D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AB22-7AAB-4F70-AC40-C23103677331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456679-3A17-48A6-BCD8-8621C6D5A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EEF444-F916-4C2A-B12B-C4B82879B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3097-DA67-4CF8-863A-25AF136F54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00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BB6F-9947-4711-9117-308AA3DF2931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10238-43BB-47F5-9AC7-BF7AE9365F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9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Po trumpo filmo šie klausimai aptariami mažose grupėse.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36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36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26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52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Thematisches ENDE SI &amp; L </a:t>
            </a:r>
            <a:r>
              <a:rPr lang="de-AT" dirty="0">
                <a:sym typeface="Wingdings" panose="05000000000000000000" pitchFamily="2" charset="2"/>
              </a:rPr>
              <a:t> Zuordnung Kärtchen Faktoren (Film)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76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507DC-DF2D-4B6E-9259-50ECFA265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98C4D8-44EE-4E84-A7EA-B9991D87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DDE93-B799-4314-9B6B-1B3D1F5E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EC7597-9F48-4F14-A807-556B09DC4FA1}"/>
              </a:ext>
            </a:extLst>
          </p:cNvPr>
          <p:cNvCxnSpPr>
            <a:cxnSpLocks/>
          </p:cNvCxnSpPr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ED311-0C3B-4971-B1E6-CD904E2A0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AC9F24-1487-4395-BE3A-1B5C9DE59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182F8B-9C25-4689-9FBD-8000E33C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889435A-3024-47F8-AD70-92B52CAAEB44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7ADEFF-7F05-42BA-B301-0102E70F6E89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BE87A2B8-5E0F-40E2-8013-D903D905F48C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9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4593BB-FCB3-4C92-80DE-1D03E2CCCC7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168AC4-51E4-4592-AE48-EEB97585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84E71F-9E0D-46F7-A274-D8E869A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67FE18AD-0DEB-4421-8877-09D22BB1520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741C06-4E2F-4374-B0F5-5695C2BA0460}"/>
              </a:ext>
            </a:extLst>
          </p:cNvPr>
          <p:cNvCxnSpPr>
            <a:cxnSpLocks/>
          </p:cNvCxnSpPr>
          <p:nvPr/>
        </p:nvCxnSpPr>
        <p:spPr>
          <a:xfrm flipV="1">
            <a:off x="8724900" y="365125"/>
            <a:ext cx="0" cy="58118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8F2F5FE9-6080-44FB-AF47-94D01596A264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692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C9CCC-0774-4C7E-BF97-28340E629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925C54-846C-4E2B-BB2E-97FEED98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008CC6-3579-47C5-BEE9-733A7287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BC1E56-CB2E-4B87-AB42-32EA6AB80835}" type="slidenum">
              <a:rPr lang="hu-HU" smtClean="0"/>
              <a:pPr/>
              <a:t>‹#›</a:t>
            </a:fld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005FA-0218-4FCB-9E62-08D4FCB0BD96}"/>
              </a:ext>
            </a:extLst>
          </p:cNvPr>
          <p:cNvCxnSpPr>
            <a:cxnSpLocks/>
          </p:cNvCxnSpPr>
          <p:nvPr/>
        </p:nvCxnSpPr>
        <p:spPr>
          <a:xfrm>
            <a:off x="838200" y="1425217"/>
            <a:ext cx="10494465" cy="0"/>
          </a:xfrm>
          <a:prstGeom prst="line">
            <a:avLst/>
          </a:prstGeom>
          <a:ln w="38100">
            <a:solidFill>
              <a:srgbClr val="FF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566A620E-F62D-43D6-9153-DF02DCB67FF0}"/>
              </a:ext>
            </a:extLst>
          </p:cNvPr>
          <p:cNvSpPr/>
          <p:nvPr userDrawn="1"/>
        </p:nvSpPr>
        <p:spPr>
          <a:xfrm>
            <a:off x="859335" y="6359054"/>
            <a:ext cx="6807946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/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DIGI-AGEING - overcoming loneliness 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307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9DD8F7-9AC6-4691-9E8E-AC0E3A6E2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C630BD-DE45-4C68-865E-4908D1C2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AB34BE-90B6-4ED4-AF08-C1B5BB49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AC2FCE-E8C4-4E50-8688-5122E724979D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5219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C361C-39A4-487D-A583-7F10A057C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61A03-E120-4B4C-A1E8-FF42AE293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6BB4E3-69B6-4613-ABD8-A7873B03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8912B0-EADF-48F6-A032-6AE84C29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6CE95A9F-192D-47B9-BF80-CE089EEBB9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F61B88-BAA4-4AE0-95D0-71A3B77DF5E2}"/>
              </a:ext>
            </a:extLst>
          </p:cNvPr>
          <p:cNvCxnSpPr>
            <a:cxnSpLocks/>
          </p:cNvCxnSpPr>
          <p:nvPr/>
        </p:nvCxnSpPr>
        <p:spPr>
          <a:xfrm>
            <a:off x="838200" y="1683094"/>
            <a:ext cx="10515600" cy="75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557DC67-676E-4457-88FE-03C0A6151D3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61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2D3256-C530-4232-9B4A-12040B0DD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58654F-FA75-4593-B58F-2040A828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16034D-F5AB-43A6-88AD-33FAE9F3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B268C-72A3-44A2-BCE2-160AAF9FA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E65EB5-2F44-4C9E-916D-661EA411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3F16BB2-6A3B-4502-8C37-6170C500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9FA9800-79D8-43B3-ABC8-7156962D259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D21736-EF84-44EB-8924-63270A8BA0F5}"/>
              </a:ext>
            </a:extLst>
          </p:cNvPr>
          <p:cNvCxnSpPr>
            <a:cxnSpLocks/>
          </p:cNvCxnSpPr>
          <p:nvPr/>
        </p:nvCxnSpPr>
        <p:spPr>
          <a:xfrm>
            <a:off x="839788" y="1681163"/>
            <a:ext cx="105140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">
            <a:extLst>
              <a:ext uri="{FF2B5EF4-FFF2-40B4-BE49-F238E27FC236}">
                <a16:creationId xmlns:a16="http://schemas.microsoft.com/office/drawing/2014/main" id="{B5ECF7BB-9FF2-4E1D-9BC0-2EBCA1C9C165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961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E3535B-6731-4728-9897-3AC971DB8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E2AB53-AAF0-4C17-9710-9468A41D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61527DB-6835-47CA-ACDA-DA47AFBFD2F7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91D16-C87E-455A-B62F-893B9CAB90E1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3">
            <a:extLst>
              <a:ext uri="{FF2B5EF4-FFF2-40B4-BE49-F238E27FC236}">
                <a16:creationId xmlns:a16="http://schemas.microsoft.com/office/drawing/2014/main" id="{C387596E-6775-46A9-BE60-68EC03E9491F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866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41771C-85CA-42D7-8240-816F2F992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34C119-B978-49F6-B531-FE25663A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5D2FA8-A6B3-44FD-97A1-58B8BD8E6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A077BB-50D4-4A72-929C-6FA43225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3DB2526-4B9A-4089-BB5C-004829279C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57F895-7D9F-496D-ADB4-4BD9C5869B64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70F3E79-38AB-42D9-9F9A-BE41E7509E4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53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F810AE-708C-46E5-ACCB-EE42EC477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7C3BA7-48A4-4D4F-8AD0-8EF3DB18E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FBA25A-43A4-4825-876E-67CA8C43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A8E971-34FF-4290-94A3-D78CE6D8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4CC47CF1-243E-48D8-A544-F700CC509FE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F4DBC3-EB56-480E-BBF9-C665CCDD3571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A6CC4214-707C-493E-85D7-4877FF30E296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5D3A185-8949-4A5B-8E82-0A73E42B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Klicken Sie zum Hinzufügen eines Titels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C74671-937E-485B-B883-A007DB3E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91356C-EAFB-4C4C-BB2D-9E0CECA08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85B506E-48CA-4BB4-AE18-8574845C9E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3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uni.eu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asoccamino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eria.com.cy/" TargetMode="External"/><Relationship Id="rId5" Type="http://schemas.openxmlformats.org/officeDocument/2006/relationships/hyperlink" Target="http://www.ucy.ac.cy/" TargetMode="External"/><Relationship Id="rId4" Type="http://schemas.openxmlformats.org/officeDocument/2006/relationships/hyperlink" Target="http://www.umit-tirol.at/" TargetMode="External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2706" y="2794906"/>
            <a:ext cx="72200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lnSpc>
                <a:spcPct val="80000"/>
              </a:lnSpc>
              <a:defRPr sz="32000">
                <a:solidFill>
                  <a:srgbClr val="FFFFFF"/>
                </a:solidFill>
                <a:latin typeface="Moon Light"/>
                <a:ea typeface="Moon Light"/>
                <a:cs typeface="Moon Light"/>
                <a:sym typeface="Mo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0" dirty="0"/>
          </a:p>
        </p:txBody>
      </p:sp>
      <p:sp>
        <p:nvSpPr>
          <p:cNvPr id="14" name="Shape 16"/>
          <p:cNvSpPr/>
          <p:nvPr/>
        </p:nvSpPr>
        <p:spPr>
          <a:xfrm>
            <a:off x="0" y="3182726"/>
            <a:ext cx="12192000" cy="1101914"/>
          </a:xfrm>
          <a:prstGeom prst="rect">
            <a:avLst/>
          </a:prstGeom>
          <a:solidFill>
            <a:srgbClr val="F0CF2C"/>
          </a:solidFill>
          <a:ln w="12700">
            <a:miter lim="400000"/>
          </a:ln>
        </p:spPr>
        <p:txBody>
          <a:bodyPr lIns="0" tIns="0" rIns="0" bIns="0" anchor="ctr" anchorCtr="1"/>
          <a:lstStyle/>
          <a:p>
            <a:pPr lvl="0">
              <a:lnSpc>
                <a:spcPct val="80000"/>
              </a:lnSpc>
              <a:defRPr sz="2700">
                <a:solidFill>
                  <a:srgbClr val="FFFFFF"/>
                </a:solidFill>
                <a:latin typeface="Moon Bold"/>
                <a:ea typeface="Moon Bold"/>
                <a:cs typeface="Moon Bold"/>
                <a:sym typeface="Moon Bold"/>
              </a:defRPr>
            </a:pPr>
            <a:endParaRPr sz="1350">
              <a:noFill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63A965-ED6D-4240-8605-822EC256CB42}"/>
              </a:ext>
            </a:extLst>
          </p:cNvPr>
          <p:cNvSpPr/>
          <p:nvPr/>
        </p:nvSpPr>
        <p:spPr>
          <a:xfrm>
            <a:off x="988541" y="3309992"/>
            <a:ext cx="11034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Vienišumo</a:t>
            </a:r>
            <a:r>
              <a:rPr lang="en-GB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fenomenas</a:t>
            </a:r>
            <a:r>
              <a:rPr lang="en-GB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vyresniame</a:t>
            </a:r>
            <a:r>
              <a:rPr lang="en-GB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amžiuje</a:t>
            </a:r>
            <a:endParaRPr lang="en-GB" sz="48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Fußzeilenplatzhalter 13">
            <a:extLst>
              <a:ext uri="{FF2B5EF4-FFF2-40B4-BE49-F238E27FC236}">
                <a16:creationId xmlns:a16="http://schemas.microsoft.com/office/drawing/2014/main" id="{35F1B82E-774A-4D16-844E-8DE036A4CE11}"/>
              </a:ext>
            </a:extLst>
          </p:cNvPr>
          <p:cNvSpPr txBox="1">
            <a:spLocks/>
          </p:cNvSpPr>
          <p:nvPr/>
        </p:nvSpPr>
        <p:spPr>
          <a:xfrm>
            <a:off x="379525" y="5952449"/>
            <a:ext cx="11432949" cy="614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													</a:t>
            </a:r>
            <a:r>
              <a:rPr lang="lt-LT" sz="1400" i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Europos Komisijos parama rengiant šį leidinį viešinimui nereiškia, kad Komisija tvirtina turinį, kuris atspindi tik autorių požiūrį, ir Komisija negali būti laikoma atsakinga už bet kokį jame esančios informacijos naudojimą.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2" name="image05.png">
            <a:extLst>
              <a:ext uri="{FF2B5EF4-FFF2-40B4-BE49-F238E27FC236}">
                <a16:creationId xmlns:a16="http://schemas.microsoft.com/office/drawing/2014/main" id="{1C86743F-63BD-46DB-A74C-563DCA86FA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78" y="5952449"/>
            <a:ext cx="2113227" cy="601925"/>
          </a:xfrm>
          <a:prstGeom prst="rect">
            <a:avLst/>
          </a:prstGeom>
          <a:ln/>
        </p:spPr>
      </p:pic>
      <p:pic>
        <p:nvPicPr>
          <p:cNvPr id="8" name="Grafik 7" descr="Ein Bild, das Text enthält.  Automatisch generierte Beschreibung">
            <a:extLst>
              <a:ext uri="{FF2B5EF4-FFF2-40B4-BE49-F238E27FC236}">
                <a16:creationId xmlns:a16="http://schemas.microsoft.com/office/drawing/2014/main" id="{F9F82BBA-02C1-0019-8F30-1C26C9B2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479828"/>
            <a:ext cx="4828828" cy="214508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D4F230A-CB98-0760-EDBC-23516B7C1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5132" y="80360"/>
            <a:ext cx="2258534" cy="16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US" sz="4000" dirty="0" err="1"/>
              <a:t>Vienišumo</a:t>
            </a:r>
            <a:r>
              <a:rPr lang="en-US" sz="4000" dirty="0"/>
              <a:t> </a:t>
            </a:r>
            <a:r>
              <a:rPr lang="en-US" sz="4000" dirty="0" err="1"/>
              <a:t>paplitimas</a:t>
            </a:r>
            <a:r>
              <a:rPr lang="en-US" sz="4000" dirty="0"/>
              <a:t> </a:t>
            </a:r>
            <a:r>
              <a:rPr lang="en-US" sz="4000" dirty="0" err="1"/>
              <a:t>vyre</a:t>
            </a:r>
            <a:r>
              <a:rPr lang="lt-LT" sz="4000" dirty="0"/>
              <a:t>S</a:t>
            </a:r>
            <a:r>
              <a:rPr lang="en-US" sz="4000" dirty="0"/>
              <a:t>n</a:t>
            </a:r>
            <a:r>
              <a:rPr lang="lt-LT" sz="4000" dirty="0" err="1"/>
              <a:t>IaME</a:t>
            </a:r>
            <a:r>
              <a:rPr lang="en-US" sz="4000" dirty="0"/>
              <a:t> </a:t>
            </a:r>
            <a:r>
              <a:rPr lang="en-US" sz="4000" dirty="0" err="1"/>
              <a:t>amžiuje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10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347793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/>
              <a:t>Nenuoseklios tyrimų ataskaitos </a:t>
            </a:r>
            <a:r>
              <a:rPr lang="en-GB" dirty="0">
                <a:solidFill>
                  <a:srgbClr val="F39019"/>
                </a:solidFill>
                <a:sym typeface="Wingdings" panose="05000000000000000000" pitchFamily="2" charset="2"/>
              </a:rPr>
              <a:t>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lt-LT" sz="2800" dirty="0">
                <a:sym typeface="Wingdings" panose="05000000000000000000" pitchFamily="2" charset="2"/>
              </a:rPr>
              <a:t>priklausomai nuo naudojamo apibrėžimo ir rezultato rodiklio.</a:t>
            </a:r>
            <a:endParaRPr lang="en-GB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/>
              <a:t>Tyrimų rezultatų panašumas </a:t>
            </a:r>
            <a:r>
              <a:rPr lang="en-GB" dirty="0">
                <a:solidFill>
                  <a:srgbClr val="F39019"/>
                </a:solidFill>
                <a:sym typeface="Wingdings" panose="05000000000000000000" pitchFamily="2" charset="2"/>
              </a:rPr>
              <a:t></a:t>
            </a:r>
            <a:r>
              <a:rPr lang="en-GB" sz="2800" dirty="0"/>
              <a:t> </a:t>
            </a:r>
            <a:r>
              <a:rPr lang="lt-LT" sz="2800" dirty="0" err="1"/>
              <a:t>vienaišumas</a:t>
            </a:r>
            <a:r>
              <a:rPr lang="lt-LT" sz="2800" dirty="0"/>
              <a:t> labiausiai paplitusi tarp „vyriausių senjorų" (80+ metų).</a:t>
            </a:r>
            <a:endParaRPr lang="en-GB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b="1" dirty="0"/>
              <a:t>Vyresnio amžiaus žmonės dažniau patiria vienišumą ir socialinę izoliaciją </a:t>
            </a:r>
            <a:r>
              <a:rPr lang="en-GB" dirty="0">
                <a:solidFill>
                  <a:srgbClr val="F39019"/>
                </a:solidFill>
                <a:sym typeface="Wingdings" panose="05000000000000000000" pitchFamily="2" charset="2"/>
              </a:rPr>
              <a:t>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800" dirty="0" err="1">
                <a:sym typeface="Wingdings" panose="05000000000000000000" pitchFamily="2" charset="2"/>
              </a:rPr>
              <a:t>Paaiškinimai</a:t>
            </a:r>
            <a:r>
              <a:rPr lang="en-GB" sz="2800" dirty="0">
                <a:sym typeface="Wingdings" panose="05000000000000000000" pitchFamily="2" charset="2"/>
              </a:rPr>
              <a:t>?</a:t>
            </a:r>
          </a:p>
          <a:p>
            <a:pPr marL="414337" lvl="1" indent="0">
              <a:spcAft>
                <a:spcPts val="1200"/>
              </a:spcAft>
              <a:buNone/>
            </a:pPr>
            <a:r>
              <a:rPr lang="en-US" sz="2400" dirty="0"/>
              <a:t>	</a:t>
            </a:r>
            <a:r>
              <a:rPr lang="pt-BR" sz="2800" dirty="0"/>
              <a:t> Santykių praradimas, ligos, funkcinis pablogėjimas</a:t>
            </a:r>
            <a:r>
              <a:rPr lang="en-US" sz="2800" dirty="0"/>
              <a:t>, …</a:t>
            </a:r>
            <a:endParaRPr lang="en-GB" sz="1600" dirty="0"/>
          </a:p>
          <a:p>
            <a:pPr marL="985837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highlight>
                <a:srgbClr val="FFD85B"/>
              </a:highlight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2DF3CA-CEA8-4182-82EF-B5CA70E018C4}"/>
              </a:ext>
            </a:extLst>
          </p:cNvPr>
          <p:cNvSpPr txBox="1"/>
          <p:nvPr/>
        </p:nvSpPr>
        <p:spPr>
          <a:xfrm>
            <a:off x="5477058" y="5944593"/>
            <a:ext cx="65715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Bryant et al., 2004;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Dickens et al., 2011;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Skingley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2013; Windle et al., 2011)</a:t>
            </a:r>
          </a:p>
        </p:txBody>
      </p:sp>
    </p:spTree>
    <p:extLst>
      <p:ext uri="{BB962C8B-B14F-4D97-AF65-F5344CB8AC3E}">
        <p14:creationId xmlns:p14="http://schemas.microsoft.com/office/powerpoint/2010/main" val="36356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US" sz="4000" dirty="0" err="1"/>
              <a:t>Vienišumo</a:t>
            </a:r>
            <a:r>
              <a:rPr lang="en-US" sz="4000" dirty="0"/>
              <a:t> </a:t>
            </a:r>
            <a:r>
              <a:rPr lang="en-US" sz="4000" dirty="0" err="1"/>
              <a:t>paplitimas</a:t>
            </a:r>
            <a:r>
              <a:rPr lang="en-US" sz="4000" dirty="0"/>
              <a:t> </a:t>
            </a:r>
            <a:r>
              <a:rPr lang="en-US" sz="4000" dirty="0" err="1"/>
              <a:t>vyre</a:t>
            </a:r>
            <a:r>
              <a:rPr lang="lt-LT" sz="4000" dirty="0"/>
              <a:t>S</a:t>
            </a:r>
            <a:r>
              <a:rPr lang="en-US" sz="4000" dirty="0"/>
              <a:t>n</a:t>
            </a:r>
            <a:r>
              <a:rPr lang="lt-LT" sz="4000" dirty="0" err="1"/>
              <a:t>IaME</a:t>
            </a:r>
            <a:r>
              <a:rPr lang="en-US" sz="4000" dirty="0"/>
              <a:t> </a:t>
            </a:r>
            <a:r>
              <a:rPr lang="en-US" sz="4000" dirty="0" err="1"/>
              <a:t>amžiuje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Surkalim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11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347793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04BAC774-97BB-446E-A9FB-8815B038B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8" y="1438974"/>
            <a:ext cx="7410015" cy="469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99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12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347793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04BAC774-97BB-446E-A9FB-8815B038B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1644831"/>
            <a:ext cx="4045607" cy="26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9752E86-ABFF-4623-8B78-6A1D26FC8FF0}"/>
              </a:ext>
            </a:extLst>
          </p:cNvPr>
          <p:cNvSpPr txBox="1"/>
          <p:nvPr/>
        </p:nvSpPr>
        <p:spPr>
          <a:xfrm>
            <a:off x="4744854" y="1766723"/>
            <a:ext cx="7066609" cy="442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Vienišumas labiausiai paplitęs tarp vyresnių nei 60 metų žmonių, palyginti su jaunais ir vidutinio amžiaus suaugusiaisiais ar paaugliais.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Apibendrintas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vienišumo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paplitimas</a:t>
            </a:r>
            <a:r>
              <a:rPr lang="lt-LT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(60+)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Mažiausias Šiaurės Europos šalyse</a:t>
            </a:r>
            <a:b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4.2% – 6.5%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Didžiausias Rytų Europos šalyse</a:t>
            </a:r>
            <a:b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18.7% – 24.2%</a:t>
            </a:r>
            <a:endParaRPr lang="de-AT" sz="24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C8C714-AABD-40EC-B028-A33E0D512678}"/>
              </a:ext>
            </a:extLst>
          </p:cNvPr>
          <p:cNvSpPr txBox="1"/>
          <p:nvPr/>
        </p:nvSpPr>
        <p:spPr>
          <a:xfrm>
            <a:off x="380537" y="4663017"/>
            <a:ext cx="5270620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Duomenys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apie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paplitimą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2000-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19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= 57 </a:t>
            </a:r>
            <a:r>
              <a:rPr lang="lt-LT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tyrimų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remiantis reprezentatyviomis nacionalinėmis imtimis.</a:t>
            </a:r>
            <a:endParaRPr lang="de-AT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6ECA38B-1A6E-4FDA-BAB1-7D349C9A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US" sz="4000" dirty="0" err="1"/>
              <a:t>Vienišumo</a:t>
            </a:r>
            <a:r>
              <a:rPr lang="en-US" sz="4000" dirty="0"/>
              <a:t> </a:t>
            </a:r>
            <a:r>
              <a:rPr lang="en-US" sz="4000" dirty="0" err="1"/>
              <a:t>paplitimas</a:t>
            </a:r>
            <a:r>
              <a:rPr lang="en-US" sz="4000" dirty="0"/>
              <a:t> </a:t>
            </a:r>
            <a:r>
              <a:rPr lang="en-US" sz="4000" dirty="0" err="1"/>
              <a:t>vyre</a:t>
            </a:r>
            <a:r>
              <a:rPr lang="lt-LT" sz="4000" dirty="0"/>
              <a:t>S</a:t>
            </a:r>
            <a:r>
              <a:rPr lang="en-US" sz="4000" dirty="0"/>
              <a:t>n</a:t>
            </a:r>
            <a:r>
              <a:rPr lang="lt-LT" sz="4000" dirty="0" err="1"/>
              <a:t>IaME</a:t>
            </a:r>
            <a:r>
              <a:rPr lang="en-US" sz="4000" dirty="0"/>
              <a:t> </a:t>
            </a:r>
            <a:r>
              <a:rPr lang="en-US" sz="4000" dirty="0" err="1"/>
              <a:t>amžiuje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Surkalim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0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US" sz="4000" dirty="0" err="1"/>
              <a:t>Vienišumo</a:t>
            </a:r>
            <a:r>
              <a:rPr lang="en-US" sz="4000" dirty="0"/>
              <a:t> </a:t>
            </a:r>
            <a:r>
              <a:rPr lang="en-US" sz="4000" dirty="0" err="1"/>
              <a:t>paplitimas</a:t>
            </a:r>
            <a:r>
              <a:rPr lang="en-US" sz="4000" dirty="0"/>
              <a:t> </a:t>
            </a:r>
            <a:r>
              <a:rPr lang="en-US" sz="4000" dirty="0" err="1"/>
              <a:t>vyre</a:t>
            </a:r>
            <a:r>
              <a:rPr lang="lt-LT" sz="4000" dirty="0"/>
              <a:t>S</a:t>
            </a:r>
            <a:r>
              <a:rPr lang="en-US" sz="4000" dirty="0"/>
              <a:t>n</a:t>
            </a:r>
            <a:r>
              <a:rPr lang="lt-LT" sz="4000" dirty="0" err="1"/>
              <a:t>IaME</a:t>
            </a:r>
            <a:r>
              <a:rPr lang="en-US" sz="4000" dirty="0"/>
              <a:t> </a:t>
            </a:r>
            <a:r>
              <a:rPr lang="en-US" sz="4000" dirty="0" err="1"/>
              <a:t>amžiuje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13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549499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dirty="0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COVID-19 </a:t>
            </a:r>
            <a:r>
              <a:rPr lang="en-GB" dirty="0" err="1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pandemi</a:t>
            </a:r>
            <a:r>
              <a:rPr lang="lt-LT" dirty="0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jos poveikis</a:t>
            </a:r>
            <a:endParaRPr lang="en-GB" dirty="0">
              <a:highlight>
                <a:srgbClr val="FFD85B"/>
              </a:highlight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/>
              <a:t>Protrūkis ir jo metu taikomos visuomenės sveikatos priemonės </a:t>
            </a:r>
          </a:p>
          <a:p>
            <a:pPr marL="0" indent="0">
              <a:spcAft>
                <a:spcPts val="1200"/>
              </a:spcAft>
            </a:pPr>
            <a:endParaRPr lang="en-US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dirty="0">
                <a:latin typeface="Arial Black" panose="020B0A04020102020204" pitchFamily="34" charset="0"/>
              </a:rPr>
              <a:t>Didesnė socialinės izoliacijos ir vienišumo tikimybė tarp vyresnio amžiaus suaugusiųjų, gyvenančių globos įstaigose ir bendruomenėse.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2DF3CA-CEA8-4182-82EF-B5CA70E018C4}"/>
              </a:ext>
            </a:extLst>
          </p:cNvPr>
          <p:cNvSpPr txBox="1"/>
          <p:nvPr/>
        </p:nvSpPr>
        <p:spPr>
          <a:xfrm>
            <a:off x="5132105" y="5871495"/>
            <a:ext cx="6956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Gorenko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2021;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Plagg et al., 2020;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Savage et al., 2021;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Schmitz et al., 2020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 descr="Minimales Coronavirussymbol Für Infografiken Covid19 Vektorillustration  Gefährliches Virussymbolkonzept Rotes Virussymbol Einheitliches Visuelles  Erscheinungsbild Für Pandemiekommunikation Stock Vektor Art und mehr Bilder  von Virus - iStock">
            <a:extLst>
              <a:ext uri="{FF2B5EF4-FFF2-40B4-BE49-F238E27FC236}">
                <a16:creationId xmlns:a16="http://schemas.microsoft.com/office/drawing/2014/main" id="{2B705EDF-4623-4AEE-8906-9DF3373CC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20231" r="28493" b="24439"/>
          <a:stretch/>
        </p:blipFill>
        <p:spPr bwMode="auto">
          <a:xfrm>
            <a:off x="7104340" y="1645254"/>
            <a:ext cx="896702" cy="8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B02A4483-C0DB-497F-9626-55C6D60AACD3}"/>
              </a:ext>
            </a:extLst>
          </p:cNvPr>
          <p:cNvSpPr/>
          <p:nvPr/>
        </p:nvSpPr>
        <p:spPr>
          <a:xfrm>
            <a:off x="2008094" y="3429000"/>
            <a:ext cx="38548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5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14</a:t>
            </a:fld>
            <a:endParaRPr lang="hu-HU" sz="1400" dirty="0"/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F47B7902-B2A5-4B0B-9698-58AFBB03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82" y="1483226"/>
            <a:ext cx="7057942" cy="49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E844C2-C009-401E-B517-70ED609D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US" sz="4000" dirty="0" err="1"/>
              <a:t>Vienišumo</a:t>
            </a:r>
            <a:r>
              <a:rPr lang="en-US" sz="4000" dirty="0"/>
              <a:t> </a:t>
            </a:r>
            <a:r>
              <a:rPr lang="en-US" sz="4000" dirty="0" err="1"/>
              <a:t>paplitimas</a:t>
            </a:r>
            <a:r>
              <a:rPr lang="en-US" sz="4000" dirty="0"/>
              <a:t> </a:t>
            </a:r>
            <a:r>
              <a:rPr lang="en-US" sz="4000" dirty="0" err="1"/>
              <a:t>vyre</a:t>
            </a:r>
            <a:r>
              <a:rPr lang="lt-LT" sz="4000" dirty="0"/>
              <a:t>S</a:t>
            </a:r>
            <a:r>
              <a:rPr lang="en-US" sz="4000" dirty="0"/>
              <a:t>n</a:t>
            </a:r>
            <a:r>
              <a:rPr lang="lt-LT" sz="4000" dirty="0" err="1"/>
              <a:t>IaME</a:t>
            </a:r>
            <a:r>
              <a:rPr lang="en-US" sz="4000" dirty="0"/>
              <a:t> </a:t>
            </a:r>
            <a:r>
              <a:rPr lang="en-US" sz="4000" dirty="0" err="1"/>
              <a:t>amžiuje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2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15</a:t>
            </a:fld>
            <a:endParaRPr lang="hu-HU" sz="1400" dirty="0"/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F47B7902-B2A5-4B0B-9698-58AFBB03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4" y="1982926"/>
            <a:ext cx="4127743" cy="289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6F7FEC8-7876-45D7-869A-01B422997DAF}"/>
              </a:ext>
            </a:extLst>
          </p:cNvPr>
          <p:cNvSpPr txBox="1"/>
          <p:nvPr/>
        </p:nvSpPr>
        <p:spPr>
          <a:xfrm>
            <a:off x="5190565" y="1791444"/>
            <a:ext cx="5755342" cy="465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15 šalių keturiuose žemynuose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de-AT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Europ</a:t>
            </a: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(14 </a:t>
            </a: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tyrimų</a:t>
            </a: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28,050 </a:t>
            </a: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dalyvių</a:t>
            </a: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(65+ )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Apibendrintu laikotarpiu </a:t>
            </a:r>
            <a:r>
              <a:rPr lang="lt-LT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vienišumo paplitimas</a:t>
            </a: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tarp vyresnio amžiaus suaugusiųjų buvo </a:t>
            </a:r>
            <a:r>
              <a:rPr lang="lt-LT" sz="24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28,6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(95% CI: 22.9–35.0%)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31.2%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social</a:t>
            </a:r>
            <a:r>
              <a:rPr lang="lt-LT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inės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lt-LT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ola</a:t>
            </a:r>
            <a:r>
              <a:rPr lang="lt-LT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cijos</a:t>
            </a:r>
            <a:r>
              <a:rPr lang="lt-LT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paplitimas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(95% CI: 20.2–44.9%)</a:t>
            </a:r>
            <a:endParaRPr lang="de-AT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BD54DC-F76C-45CD-B9BA-5118FBBF9548}"/>
              </a:ext>
            </a:extLst>
          </p:cNvPr>
          <p:cNvSpPr txBox="1"/>
          <p:nvPr/>
        </p:nvSpPr>
        <p:spPr>
          <a:xfrm>
            <a:off x="739534" y="5178960"/>
            <a:ext cx="271187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= 30 </a:t>
            </a:r>
            <a:r>
              <a:rPr lang="de-DE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studies</a:t>
            </a:r>
            <a:endParaRPr lang="de-DE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EEFC8D5-2A1D-48B4-9E1E-3AF50B95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US" sz="4000" dirty="0" err="1"/>
              <a:t>Vienišumo</a:t>
            </a:r>
            <a:r>
              <a:rPr lang="en-US" sz="4000" dirty="0"/>
              <a:t> </a:t>
            </a:r>
            <a:r>
              <a:rPr lang="en-US" sz="4000" dirty="0" err="1"/>
              <a:t>paplitimas</a:t>
            </a:r>
            <a:r>
              <a:rPr lang="en-US" sz="4000" dirty="0"/>
              <a:t> </a:t>
            </a:r>
            <a:r>
              <a:rPr lang="en-US" sz="4000" dirty="0" err="1"/>
              <a:t>vyre</a:t>
            </a:r>
            <a:r>
              <a:rPr lang="lt-LT" sz="4000" dirty="0"/>
              <a:t>S</a:t>
            </a:r>
            <a:r>
              <a:rPr lang="en-US" sz="4000" dirty="0"/>
              <a:t>n</a:t>
            </a:r>
            <a:r>
              <a:rPr lang="lt-LT" sz="4000" dirty="0" err="1"/>
              <a:t>IaME</a:t>
            </a:r>
            <a:r>
              <a:rPr lang="en-US" sz="4000" dirty="0"/>
              <a:t> </a:t>
            </a:r>
            <a:r>
              <a:rPr lang="en-US" sz="4000" dirty="0" err="1"/>
              <a:t>amžiuje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1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US" sz="4000" dirty="0" err="1"/>
              <a:t>Vienišumo</a:t>
            </a:r>
            <a:r>
              <a:rPr lang="en-US" sz="4000" dirty="0"/>
              <a:t> </a:t>
            </a:r>
            <a:r>
              <a:rPr lang="en-US" sz="4000" dirty="0" err="1"/>
              <a:t>paplitimas</a:t>
            </a:r>
            <a:r>
              <a:rPr lang="en-US" sz="4000" dirty="0"/>
              <a:t> </a:t>
            </a:r>
            <a:r>
              <a:rPr lang="en-US" sz="4000" dirty="0" err="1"/>
              <a:t>vyre</a:t>
            </a:r>
            <a:r>
              <a:rPr lang="lt-LT" sz="4000" dirty="0"/>
              <a:t>S</a:t>
            </a:r>
            <a:r>
              <a:rPr lang="en-US" sz="4000" dirty="0"/>
              <a:t>n</a:t>
            </a:r>
            <a:r>
              <a:rPr lang="lt-LT" sz="4000" dirty="0" err="1"/>
              <a:t>IaME</a:t>
            </a:r>
            <a:r>
              <a:rPr lang="en-US" sz="4000" dirty="0"/>
              <a:t> </a:t>
            </a:r>
            <a:r>
              <a:rPr lang="en-US" sz="4000" dirty="0" err="1"/>
              <a:t>amžiuje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16</a:t>
            </a:fld>
            <a:endParaRPr lang="hu-HU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7FEC8-7876-45D7-869A-01B422997DAF}"/>
              </a:ext>
            </a:extLst>
          </p:cNvPr>
          <p:cNvSpPr txBox="1"/>
          <p:nvPr/>
        </p:nvSpPr>
        <p:spPr>
          <a:xfrm>
            <a:off x="739534" y="1800808"/>
            <a:ext cx="10188443" cy="3959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Pandeminė</a:t>
            </a:r>
            <a:r>
              <a:rPr lang="lt-LT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situacija vis dar išlieka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</a:br>
            <a:br>
              <a:rPr lang="en-US" sz="105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39019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Tikėtina, kad vienišumas padidės, nes po 3 mėnesių nuo protrūkio atliktų tyrimų duomenimis, vienišumo paplitimas buvo didesnis, palyginti su tyrimų duomenimis, atliktais per pirmuosius 3 pandemijos mėnesius.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2022)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Būtina skubiai imtis veiksmingų priemonių, skirtų vyresnio amžiaus žmonių poreikiams tenkinti ( vienišumo prevencija ir </a:t>
            </a:r>
            <a:r>
              <a:rPr lang="lt-LT" sz="28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įveika</a:t>
            </a:r>
            <a:r>
              <a:rPr lang="lt-LT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DA51A5-8F04-48B0-9274-C7A89CEAC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8" b="28889"/>
          <a:stretch/>
        </p:blipFill>
        <p:spPr>
          <a:xfrm>
            <a:off x="4442015" y="5069283"/>
            <a:ext cx="2953871" cy="13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Senstančios visuomenės iššūkiai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/>
          </a:bodyPr>
          <a:lstStyle/>
          <a:p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88C7F0-A88A-412E-BCDF-881A6A68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GB" sz="4000" dirty="0" err="1"/>
              <a:t>Amžiaus</a:t>
            </a:r>
            <a:r>
              <a:rPr lang="en-GB" sz="4000" dirty="0"/>
              <a:t> </a:t>
            </a:r>
            <a:r>
              <a:rPr lang="en-GB" sz="4000" dirty="0" err="1"/>
              <a:t>struktūros</a:t>
            </a:r>
            <a:r>
              <a:rPr lang="en-GB" sz="4000" dirty="0"/>
              <a:t> </a:t>
            </a:r>
            <a:r>
              <a:rPr lang="en-GB" sz="4000" dirty="0" err="1"/>
              <a:t>diagrama</a:t>
            </a:r>
            <a:r>
              <a:rPr lang="lt-LT" sz="4000" dirty="0"/>
              <a:t> </a:t>
            </a:r>
            <a:r>
              <a:rPr lang="en-GB" sz="4000" dirty="0"/>
              <a:t>(E</a:t>
            </a:r>
            <a:r>
              <a:rPr lang="lt-LT" sz="4000" dirty="0"/>
              <a:t>S</a:t>
            </a:r>
            <a:r>
              <a:rPr lang="en-GB" sz="4000" dirty="0"/>
              <a:t>) </a:t>
            </a:r>
            <a:r>
              <a:rPr lang="en-GB" sz="2800" dirty="0"/>
              <a:t>2019–2100</a:t>
            </a:r>
            <a:endParaRPr lang="en-GB" sz="40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10" y="1937857"/>
            <a:ext cx="5870836" cy="41797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en-US" sz="2700" dirty="0" err="1"/>
              <a:t>Mažas</a:t>
            </a:r>
            <a:r>
              <a:rPr lang="en-US" sz="2700" dirty="0"/>
              <a:t> </a:t>
            </a:r>
            <a:r>
              <a:rPr lang="en-US" sz="2700" dirty="0" err="1"/>
              <a:t>gimstamumas</a:t>
            </a:r>
            <a:endParaRPr lang="en-US" sz="27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lt-LT" sz="2700" dirty="0"/>
              <a:t>Ilgesnė gyvenimo trukmė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lt-LT" sz="2700" dirty="0"/>
              <a:t>Vyresnio amžiaus gyventojų struktūra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lt-LT" sz="2700" dirty="0"/>
              <a:t>Su sveikata susijusių problemų daugėja vyresniame amžiuje </a:t>
            </a:r>
            <a:r>
              <a:rPr lang="en-US" sz="2700" dirty="0">
                <a:sym typeface="Wingdings" panose="05000000000000000000" pitchFamily="2" charset="2"/>
              </a:rPr>
              <a:t> </a:t>
            </a:r>
            <a:r>
              <a:rPr lang="lt-LT" sz="2700" dirty="0"/>
              <a:t>Būtina skubiai imtis visapusiškų visuomenės sveikatos veiksmų 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(</a:t>
            </a:r>
            <a:r>
              <a:rPr lang="de-DE" sz="1600" dirty="0" err="1"/>
              <a:t>Poscia</a:t>
            </a:r>
            <a:r>
              <a:rPr lang="de-DE" sz="1600" dirty="0"/>
              <a:t> et al., 2015)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18</a:t>
            </a:fld>
            <a:endParaRPr lang="hu-HU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D850C1-D5DC-4FB7-8C5D-DFCAA507B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>
          <a:xfrm>
            <a:off x="72467" y="1629596"/>
            <a:ext cx="5939643" cy="40594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8744615-77FF-4673-A239-391DF9B26232}"/>
              </a:ext>
            </a:extLst>
          </p:cNvPr>
          <p:cNvSpPr txBox="1"/>
          <p:nvPr/>
        </p:nvSpPr>
        <p:spPr>
          <a:xfrm>
            <a:off x="4712768" y="5879716"/>
            <a:ext cx="468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Eurostat (online data codes: proj_19np)</a:t>
            </a:r>
          </a:p>
        </p:txBody>
      </p:sp>
      <p:pic>
        <p:nvPicPr>
          <p:cNvPr id="13" name="Grafik 12" descr="Ein Bild, das Text enthält.  Automatisch generierte Beschreibung">
            <a:extLst>
              <a:ext uri="{FF2B5EF4-FFF2-40B4-BE49-F238E27FC236}">
                <a16:creationId xmlns:a16="http://schemas.microsoft.com/office/drawing/2014/main" id="{74AEDEA2-E92A-49D4-997D-7BFCFAABA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4" y="5770146"/>
            <a:ext cx="4267796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GB" sz="4000" dirty="0"/>
              <a:t>“</a:t>
            </a:r>
            <a:r>
              <a:rPr lang="lt-LT" sz="4000" dirty="0"/>
              <a:t>Sveikas senėjimas</a:t>
            </a:r>
            <a:r>
              <a:rPr lang="en-GB" sz="4000" dirty="0"/>
              <a:t>”</a:t>
            </a:r>
            <a:endParaRPr lang="en-GB" sz="40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669518"/>
            <a:ext cx="10292067" cy="44481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FFC715"/>
              </a:buClr>
            </a:pPr>
            <a:r>
              <a:rPr lang="lt-LT" sz="3000" b="1" dirty="0">
                <a:highlight>
                  <a:srgbClr val="FFD85B"/>
                </a:highlight>
              </a:rPr>
              <a:t>Strategija, skirta vyresnio amžiaus gyventojų problemoms spręsti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19</a:t>
            </a:fld>
            <a:endParaRPr lang="hu-HU" sz="1400" dirty="0"/>
          </a:p>
        </p:txBody>
      </p:sp>
      <p:pic>
        <p:nvPicPr>
          <p:cNvPr id="1028" name="Picture 4" descr="The Healthy Ageing Pyramid - Home | Facebook">
            <a:extLst>
              <a:ext uri="{FF2B5EF4-FFF2-40B4-BE49-F238E27FC236}">
                <a16:creationId xmlns:a16="http://schemas.microsoft.com/office/drawing/2014/main" id="{0AB9F145-7C13-4EF2-BF09-E767F0B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47" y="2626940"/>
            <a:ext cx="6601714" cy="21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1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toppuhr 30 Min Icon Flachen Stil Stock Vektor Art und mehr Bilder von  Stoppuhr - iStock">
            <a:extLst>
              <a:ext uri="{FF2B5EF4-FFF2-40B4-BE49-F238E27FC236}">
                <a16:creationId xmlns:a16="http://schemas.microsoft.com/office/drawing/2014/main" id="{D0B26312-6DFF-4D24-85A3-F8D82D28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6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2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AT" dirty="0"/>
              <a:t>		</a:t>
            </a:r>
            <a:r>
              <a:rPr lang="lt-LT" dirty="0"/>
              <a:t> Filmo analizė</a:t>
            </a:r>
            <a:endParaRPr lang="de-AT" sz="32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645459" y="1981200"/>
            <a:ext cx="1111160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Prašome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sudaryti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tarptautines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grupes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i-FI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Aptarkite turinį remdamiesi šiais klausimais</a:t>
            </a:r>
            <a:r>
              <a:rPr lang="lt-L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</a:t>
            </a:r>
            <a:endParaRPr lang="fi-FI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Kokie žmonės labiausiai kenčia nuo vienišumo?</a:t>
            </a:r>
          </a:p>
          <a:p>
            <a:pPr lvl="1"/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Kokie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asmeninio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gyvenimo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įvykiai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gali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sukelti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vienišumą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?</a:t>
            </a:r>
          </a:p>
          <a:p>
            <a:pPr marL="914400" lvl="1" indent="-457200">
              <a:buFont typeface="+mj-lt"/>
              <a:buAutoNum type="alphaLcPeriod"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Kokių pasekmių sveikatai gali turėti vienišumas?</a:t>
            </a:r>
          </a:p>
          <a:p>
            <a:pPr marL="914400" lvl="1" indent="-457200">
              <a:buFont typeface="+mj-lt"/>
              <a:buAutoNum type="alphaLcPeriod"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Taikant kokias socialines strategijas galima išvengti vienišumo arba jį įveikti?</a:t>
            </a:r>
          </a:p>
          <a:p>
            <a:pPr marL="914400" lvl="1" indent="-457200">
              <a:buFont typeface="+mj-lt"/>
              <a:buAutoNum type="alphaLcPeriod"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Kokiomis individualiomis priemonėmis ar veikla galima sumažinti vienišumą?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Remiantis jūsų diskusija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surašykite 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svarbiausius terminus kortelėse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Prisekite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šias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korteles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atitinkamose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skiltyse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ant lentos.</a:t>
            </a:r>
            <a:endParaRPr lang="de-AT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Movie clapper öffnen - Kostenlose kino Icons">
            <a:extLst>
              <a:ext uri="{FF2B5EF4-FFF2-40B4-BE49-F238E27FC236}">
                <a16:creationId xmlns:a16="http://schemas.microsoft.com/office/drawing/2014/main" id="{900B1DE6-6B30-4639-981F-56E4A530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9" y="365125"/>
            <a:ext cx="1093694" cy="10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1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toppuhr 30 Min Icon Flachen Stil Stock Vektor Art und mehr Bilder von  Stoppuhr - iStock">
            <a:extLst>
              <a:ext uri="{FF2B5EF4-FFF2-40B4-BE49-F238E27FC236}">
                <a16:creationId xmlns:a16="http://schemas.microsoft.com/office/drawing/2014/main" id="{D0B26312-6DFF-4D24-85A3-F8D82D28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6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20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z="4000" dirty="0"/>
              <a:t>Sveikas senėjimas</a:t>
            </a:r>
            <a:br>
              <a:rPr lang="de-AT" sz="4000" dirty="0">
                <a:latin typeface="+mj-lt"/>
              </a:rPr>
            </a:br>
            <a:r>
              <a:rPr lang="de-AT" sz="2400" dirty="0" err="1">
                <a:highlight>
                  <a:srgbClr val="FFD85B"/>
                </a:highlight>
                <a:latin typeface="+mj-lt"/>
              </a:rPr>
              <a:t>tarptautinis</a:t>
            </a:r>
            <a:r>
              <a:rPr lang="de-AT" sz="2400" dirty="0">
                <a:highlight>
                  <a:srgbClr val="FFD85B"/>
                </a:highlight>
                <a:latin typeface="+mj-lt"/>
              </a:rPr>
              <a:t> </a:t>
            </a:r>
            <a:r>
              <a:rPr lang="de-AT" sz="2400" dirty="0" err="1">
                <a:highlight>
                  <a:srgbClr val="FFD85B"/>
                </a:highlight>
                <a:latin typeface="+mj-lt"/>
              </a:rPr>
              <a:t>požiūris</a:t>
            </a:r>
            <a:endParaRPr lang="de-AT" sz="4000" dirty="0">
              <a:highlight>
                <a:srgbClr val="FFD85B"/>
              </a:highlight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636494" y="2106202"/>
            <a:ext cx="10717306" cy="449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Sudarykite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grupes</a:t>
            </a: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pagal šalį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Kipras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Ital</a:t>
            </a:r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Ispanija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lt-LT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i.t.t</a:t>
            </a: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Aptarkite, kaip jūsų šalyje sprendžiamos vienišumo ir socialinės izoliacijos problemos </a:t>
            </a:r>
            <a:r>
              <a:rPr lang="lt-LT" sz="2400" cap="all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D85B"/>
                </a:highlight>
                <a:latin typeface="+mj-lt"/>
                <a:ea typeface="+mj-ea"/>
                <a:cs typeface="+mj-cs"/>
              </a:rPr>
              <a:t>sveiko senėjimo </a:t>
            </a: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kontekste.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Sukurkite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diagramą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svarbiausiais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rezultatais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ir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trumpai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juos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pristatykite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Individual Icon Png - Individual Icon, Transparent Png - kindpng">
            <a:extLst>
              <a:ext uri="{FF2B5EF4-FFF2-40B4-BE49-F238E27FC236}">
                <a16:creationId xmlns:a16="http://schemas.microsoft.com/office/drawing/2014/main" id="{4D7433D7-AA1D-442E-9258-253C0334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2" y="3623073"/>
            <a:ext cx="1976470" cy="14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 Community Icon Png, Transparent Png - kindpng">
            <a:extLst>
              <a:ext uri="{FF2B5EF4-FFF2-40B4-BE49-F238E27FC236}">
                <a16:creationId xmlns:a16="http://schemas.microsoft.com/office/drawing/2014/main" id="{54158F9A-8117-4286-96A7-30539766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58" y="3618842"/>
            <a:ext cx="1433109" cy="14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lth insurance policy icon flat design Vector Image">
            <a:extLst>
              <a:ext uri="{FF2B5EF4-FFF2-40B4-BE49-F238E27FC236}">
                <a16:creationId xmlns:a16="http://schemas.microsoft.com/office/drawing/2014/main" id="{B92C7BD2-BA7D-46C2-9C24-DB5B9DF17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8729120" y="3683384"/>
            <a:ext cx="1331113" cy="13324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B08689-DBAD-4220-ABBE-495D5F76C47E}"/>
              </a:ext>
            </a:extLst>
          </p:cNvPr>
          <p:cNvSpPr/>
          <p:nvPr/>
        </p:nvSpPr>
        <p:spPr>
          <a:xfrm>
            <a:off x="711127" y="4625788"/>
            <a:ext cx="2708441" cy="121023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0C2547-DF49-4DD7-B493-A031AE83D2E8}"/>
              </a:ext>
            </a:extLst>
          </p:cNvPr>
          <p:cNvSpPr/>
          <p:nvPr/>
        </p:nvSpPr>
        <p:spPr>
          <a:xfrm>
            <a:off x="4375793" y="4625788"/>
            <a:ext cx="2708441" cy="121023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02F252B-791F-446A-9E20-EE833955D7F6}"/>
              </a:ext>
            </a:extLst>
          </p:cNvPr>
          <p:cNvSpPr/>
          <p:nvPr/>
        </p:nvSpPr>
        <p:spPr>
          <a:xfrm>
            <a:off x="7928945" y="4625788"/>
            <a:ext cx="2912516" cy="121023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BB2E543-EFDE-4DB6-9613-546CFC3DCA8A}"/>
              </a:ext>
            </a:extLst>
          </p:cNvPr>
          <p:cNvSpPr txBox="1"/>
          <p:nvPr/>
        </p:nvSpPr>
        <p:spPr>
          <a:xfrm>
            <a:off x="708212" y="4788733"/>
            <a:ext cx="2687583" cy="88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INDIVIDUALUS LYGMUO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B30664-49BE-47E1-8569-4CF127643ED0}"/>
              </a:ext>
            </a:extLst>
          </p:cNvPr>
          <p:cNvSpPr txBox="1"/>
          <p:nvPr/>
        </p:nvSpPr>
        <p:spPr>
          <a:xfrm>
            <a:off x="4092373" y="4769670"/>
            <a:ext cx="3219495" cy="88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BENDRUOMENĖS LYGM</a:t>
            </a:r>
            <a:r>
              <a:rPr lang="lt-LT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UO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966B6C-5DDE-45BC-A92A-4732BCF6C1F3}"/>
              </a:ext>
            </a:extLst>
          </p:cNvPr>
          <p:cNvSpPr txBox="1"/>
          <p:nvPr/>
        </p:nvSpPr>
        <p:spPr>
          <a:xfrm>
            <a:off x="7595288" y="4797974"/>
            <a:ext cx="3632885" cy="88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SVEIKATOS POLITIKOS LYGMUO</a:t>
            </a:r>
          </a:p>
        </p:txBody>
      </p:sp>
    </p:spTree>
    <p:extLst>
      <p:ext uri="{BB962C8B-B14F-4D97-AF65-F5344CB8AC3E}">
        <p14:creationId xmlns:p14="http://schemas.microsoft.com/office/powerpoint/2010/main" val="263480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21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dirty="0"/>
              <a:t>Sveikas senėjimas</a:t>
            </a:r>
            <a:br>
              <a:rPr lang="de-AT" sz="4000" dirty="0">
                <a:latin typeface="+mj-lt"/>
              </a:rPr>
            </a:br>
            <a:r>
              <a:rPr lang="lt-LT" sz="2400" dirty="0">
                <a:highlight>
                  <a:srgbClr val="FFD85B"/>
                </a:highlight>
                <a:latin typeface="+mj-lt"/>
              </a:rPr>
              <a:t>Strategija, skirta vyresnio amžiaus gyventojų problemoms spręsti</a:t>
            </a:r>
            <a:endParaRPr lang="de-AT" sz="3100" dirty="0">
              <a:highlight>
                <a:srgbClr val="FFD85B"/>
              </a:highlight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636494" y="2106202"/>
            <a:ext cx="11120566" cy="381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FFC715"/>
              </a:buClr>
            </a:pPr>
            <a:r>
              <a:rPr lang="lt-LT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Sveikas senėjimas - perspektyvi strategija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endParaRPr lang="en-GB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Funkcinių gebėjimų, užtikrinančių gerą savijautą vyresniame amžiuje, ugdymo ir palaikymo procesas.</a:t>
            </a:r>
            <a:b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Europos Komisija - Ekonomikos ir finansų reikalų generalinis direktoratas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, 2014)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Manoma, kad gebėjimas palaikyti santykius yra svarbus gerai savijautai, o socialiniai santykiai yra esminė sveiko senėjimo dalis.</a:t>
            </a:r>
            <a:b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PSO Pasaulinė ataskaita apie senėjimą ir sveikatą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2016)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357" y="3602038"/>
            <a:ext cx="10733901" cy="1655762"/>
          </a:xfrm>
        </p:spPr>
        <p:txBody>
          <a:bodyPr>
            <a:normAutofit/>
          </a:bodyPr>
          <a:lstStyle/>
          <a:p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ir socialinė izoliacija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lt-LT" dirty="0">
                <a:latin typeface="+mj-lt"/>
              </a:rPr>
              <a:t>Sąvokų apibrėžtys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89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ir socialinė izoliacija</a:t>
            </a:r>
            <a:endParaRPr lang="en-GB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937856"/>
            <a:ext cx="9793406" cy="4179775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ir socialinė izoliacija</a:t>
            </a:r>
            <a:endParaRPr lang="en-GB" sz="2800" dirty="0"/>
          </a:p>
          <a:p>
            <a:pPr marL="0" indent="0">
              <a:spcAft>
                <a:spcPts val="1200"/>
              </a:spcAft>
              <a:buNone/>
            </a:pPr>
            <a:endParaRPr lang="en-US" sz="2700" b="1" dirty="0">
              <a:latin typeface="Arial Black" panose="020B0A04020102020204" pitchFamily="34" charset="0"/>
            </a:endParaRPr>
          </a:p>
          <a:p>
            <a:pPr marL="457200" indent="-457200">
              <a:spcAft>
                <a:spcPts val="1200"/>
              </a:spcAft>
              <a:buFont typeface="Calibri Light" panose="020F0302020204030204" pitchFamily="34" charset="0"/>
              <a:buChar char="→"/>
            </a:pPr>
            <a:r>
              <a:rPr lang="en-US" sz="3000" dirty="0"/>
              <a:t>… </a:t>
            </a:r>
            <a:r>
              <a:rPr lang="en-US" sz="3000" dirty="0" err="1"/>
              <a:t>skirtingos</a:t>
            </a:r>
            <a:r>
              <a:rPr lang="en-US" sz="3000" dirty="0"/>
              <a:t> </a:t>
            </a:r>
            <a:r>
              <a:rPr lang="en-US" sz="3000" dirty="0" err="1"/>
              <a:t>sąvokos</a:t>
            </a:r>
            <a:r>
              <a:rPr lang="en-US" sz="3000" dirty="0"/>
              <a:t>!</a:t>
            </a:r>
            <a:endParaRPr lang="en-GB" sz="30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23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9388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4000" dirty="0" err="1">
                <a:latin typeface="Arial Black" panose="020B0A04020102020204" pitchFamily="34" charset="0"/>
              </a:rPr>
              <a:t>Social</a:t>
            </a:r>
            <a:r>
              <a:rPr lang="lt-LT" sz="4000" dirty="0" err="1">
                <a:latin typeface="Arial Black" panose="020B0A04020102020204" pitchFamily="34" charset="0"/>
              </a:rPr>
              <a:t>inė</a:t>
            </a:r>
            <a:r>
              <a:rPr lang="de-DE" sz="4000" dirty="0">
                <a:latin typeface="Arial Black" panose="020B0A04020102020204" pitchFamily="34" charset="0"/>
              </a:rPr>
              <a:t> I</a:t>
            </a:r>
            <a:r>
              <a:rPr lang="lt-LT" sz="4000" dirty="0">
                <a:latin typeface="Arial Black" panose="020B0A04020102020204" pitchFamily="34" charset="0"/>
              </a:rPr>
              <a:t>z</a:t>
            </a:r>
            <a:r>
              <a:rPr lang="de-DE" sz="4000" dirty="0" err="1">
                <a:latin typeface="Arial Black" panose="020B0A04020102020204" pitchFamily="34" charset="0"/>
              </a:rPr>
              <a:t>ol</a:t>
            </a:r>
            <a:r>
              <a:rPr lang="lt-LT" sz="4000" dirty="0">
                <a:latin typeface="Arial Black" panose="020B0A04020102020204" pitchFamily="34" charset="0"/>
              </a:rPr>
              <a:t>i</a:t>
            </a:r>
            <a:r>
              <a:rPr lang="de-DE" sz="4000" dirty="0">
                <a:latin typeface="Arial Black" panose="020B0A04020102020204" pitchFamily="34" charset="0"/>
              </a:rPr>
              <a:t>a</a:t>
            </a:r>
            <a:r>
              <a:rPr lang="lt-LT" sz="4000" dirty="0" err="1">
                <a:latin typeface="Arial Black" panose="020B0A04020102020204" pitchFamily="34" charset="0"/>
              </a:rPr>
              <a:t>cija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838" y="2261189"/>
            <a:ext cx="5972962" cy="2617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700" dirty="0"/>
              <a:t>… </a:t>
            </a:r>
            <a:r>
              <a:rPr lang="lt-LT" sz="2700" dirty="0"/>
              <a:t>tai objektyvus santykių, socialinių sąveikų ir socialinių kontaktų skaičius, nustatomas pagal jų kiekį, o kartais ir kokybę.</a:t>
            </a:r>
            <a:endParaRPr lang="en-US" sz="2700" dirty="0"/>
          </a:p>
          <a:p>
            <a:pPr>
              <a:lnSpc>
                <a:spcPct val="100000"/>
              </a:lnSpc>
            </a:pPr>
            <a:r>
              <a:rPr lang="da-DK" sz="1800" dirty="0"/>
              <a:t>	</a:t>
            </a:r>
            <a:r>
              <a:rPr lang="da-DK" sz="1600" dirty="0"/>
              <a:t>(Cudjoe et al., 2020; MacLeod et al., 2018)</a:t>
            </a: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24</a:t>
            </a:fld>
            <a:endParaRPr lang="hu-HU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180E01-34D7-4364-9CF9-D488B40C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4" y="2082621"/>
            <a:ext cx="4527411" cy="269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42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lt-LT" sz="4000" dirty="0">
                <a:latin typeface="Arial Black" panose="020B0A04020102020204" pitchFamily="34" charset="0"/>
              </a:rPr>
              <a:t>vienišumas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687" y="1758550"/>
            <a:ext cx="5284113" cy="40874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1100" dirty="0">
              <a:sym typeface="Wingdings" panose="05000000000000000000" pitchFamily="2" charset="2"/>
            </a:endParaRPr>
          </a:p>
          <a:p>
            <a:pPr algn="l"/>
            <a:r>
              <a:rPr lang="en-GB" sz="2700" dirty="0"/>
              <a:t>… </a:t>
            </a:r>
            <a:r>
              <a:rPr lang="lt-LT" sz="2700" dirty="0"/>
              <a:t>paprastai apibrėžiama kaip subjektyvi asmens norimų ir faktinių santykių būklė ir santykių kokybės matas.</a:t>
            </a:r>
            <a:endParaRPr lang="en-US" sz="2700" dirty="0"/>
          </a:p>
          <a:p>
            <a:pPr algn="l"/>
            <a:r>
              <a:rPr lang="it-IT" sz="1800" dirty="0"/>
              <a:t>	</a:t>
            </a:r>
            <a:r>
              <a:rPr lang="it-IT" sz="1600" dirty="0"/>
              <a:t>(Cacioppo et al., 2002; Cornwell &amp; </a:t>
            </a:r>
            <a:r>
              <a:rPr lang="it-IT" sz="1600" dirty="0" err="1"/>
              <a:t>Waite</a:t>
            </a:r>
            <a:r>
              <a:rPr lang="it-IT" sz="1600" dirty="0"/>
              <a:t>, 2009; </a:t>
            </a:r>
            <a:r>
              <a:rPr lang="it-IT" sz="1600" dirty="0" err="1"/>
              <a:t>Musich</a:t>
            </a:r>
            <a:r>
              <a:rPr lang="it-IT" sz="1600" dirty="0"/>
              <a:t> et al., </a:t>
            </a:r>
            <a:r>
              <a:rPr lang="da-DK" sz="1600" dirty="0"/>
              <a:t>2015; Ong et al., 2016)</a:t>
            </a: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25</a:t>
            </a:fld>
            <a:endParaRPr lang="hu-HU" sz="1400" dirty="0"/>
          </a:p>
        </p:txBody>
      </p:sp>
      <p:pic>
        <p:nvPicPr>
          <p:cNvPr id="2052" name="Picture 4" descr="red figurine of a man stands aside from the crowd of people. Asociality,  sociopathy. Rejected from society, lonely. Development of leadership and  social qualities. Infected, fear and misunderstanding. - Home - Meic">
            <a:extLst>
              <a:ext uri="{FF2B5EF4-FFF2-40B4-BE49-F238E27FC236}">
                <a16:creationId xmlns:a16="http://schemas.microsoft.com/office/drawing/2014/main" id="{313ABCB7-A074-4CA1-95B6-CEDB99EA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3" y="2126103"/>
            <a:ext cx="4755255" cy="247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Arial Black" panose="020B0A04020102020204" pitchFamily="34" charset="0"/>
              </a:rPr>
              <a:t>Social</a:t>
            </a:r>
            <a:r>
              <a:rPr lang="lt-LT" sz="3600" dirty="0" err="1">
                <a:latin typeface="Arial Black" panose="020B0A04020102020204" pitchFamily="34" charset="0"/>
              </a:rPr>
              <a:t>inė</a:t>
            </a:r>
            <a:r>
              <a:rPr lang="lt-LT" sz="3600" dirty="0">
                <a:latin typeface="Arial Black" panose="020B0A04020102020204" pitchFamily="34" charset="0"/>
              </a:rPr>
              <a:t> izoliacija ir vienišumas</a:t>
            </a:r>
            <a:endParaRPr lang="de-DE" sz="36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937856"/>
            <a:ext cx="9793406" cy="41797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SOCIAL</a:t>
            </a:r>
            <a:r>
              <a:rPr lang="lt-LT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INĖ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I</a:t>
            </a:r>
            <a:r>
              <a:rPr lang="lt-LT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Z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OL</a:t>
            </a:r>
            <a:r>
              <a:rPr lang="lt-LT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IACIJA</a:t>
            </a:r>
            <a:r>
              <a:rPr lang="en-GB" sz="2700" b="1" dirty="0"/>
              <a:t> </a:t>
            </a:r>
            <a:r>
              <a:rPr lang="en-GB" sz="2700" dirty="0" err="1"/>
              <a:t>apibūdinama</a:t>
            </a:r>
            <a:r>
              <a:rPr lang="en-GB" sz="2700" dirty="0"/>
              <a:t> </a:t>
            </a:r>
            <a:r>
              <a:rPr lang="en-GB" sz="2700" dirty="0" err="1"/>
              <a:t>kaip</a:t>
            </a:r>
            <a:endParaRPr lang="en-GB" sz="2700" dirty="0"/>
          </a:p>
          <a:p>
            <a:pPr marL="457200" indent="-457200">
              <a:lnSpc>
                <a:spcPct val="10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pt-BR" sz="2700" b="1" u="sng" dirty="0">
                <a:sym typeface="Wingdings" panose="05000000000000000000" pitchFamily="2" charset="2"/>
              </a:rPr>
              <a:t>objektyvus prasmingo ir ilgalaikio bendravimo trūkumas, o</a:t>
            </a: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r>
              <a:rPr lang="lt-LT" sz="2700" b="1" dirty="0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VIENIŠUMAS</a:t>
            </a:r>
            <a:r>
              <a:rPr lang="en-GB" sz="2700" b="1" dirty="0">
                <a:sym typeface="Wingdings" panose="05000000000000000000" pitchFamily="2" charset="2"/>
              </a:rPr>
              <a:t> </a:t>
            </a:r>
            <a:r>
              <a:rPr lang="en-GB" sz="2700" dirty="0" err="1">
                <a:sym typeface="Wingdings" panose="05000000000000000000" pitchFamily="2" charset="2"/>
              </a:rPr>
              <a:t>yra</a:t>
            </a:r>
            <a:r>
              <a:rPr lang="en-GB" sz="2700" dirty="0">
                <a:sym typeface="Wingdings" panose="05000000000000000000" pitchFamily="2" charset="2"/>
              </a:rPr>
              <a:t> </a:t>
            </a:r>
            <a:r>
              <a:rPr lang="en-GB" sz="2700" dirty="0" err="1">
                <a:sym typeface="Wingdings" panose="05000000000000000000" pitchFamily="2" charset="2"/>
              </a:rPr>
              <a:t>labiau</a:t>
            </a:r>
            <a:r>
              <a:rPr lang="en-GB" sz="2700" dirty="0">
                <a:sym typeface="Wingdings" panose="05000000000000000000" pitchFamily="2" charset="2"/>
              </a:rPr>
              <a:t> </a:t>
            </a:r>
            <a:r>
              <a:rPr lang="en-GB" sz="2700" dirty="0" err="1">
                <a:sym typeface="Wingdings" panose="05000000000000000000" pitchFamily="2" charset="2"/>
              </a:rPr>
              <a:t>susijęs</a:t>
            </a:r>
            <a:r>
              <a:rPr lang="en-GB" sz="2700" dirty="0">
                <a:sym typeface="Wingdings" panose="05000000000000000000" pitchFamily="2" charset="2"/>
              </a:rPr>
              <a:t> </a:t>
            </a:r>
            <a:r>
              <a:rPr lang="en-GB" sz="2700" dirty="0" err="1">
                <a:sym typeface="Wingdings" panose="05000000000000000000" pitchFamily="2" charset="2"/>
              </a:rPr>
              <a:t>su</a:t>
            </a:r>
            <a:endParaRPr lang="en-GB" sz="27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fi-FI" sz="2700" dirty="0">
                <a:sym typeface="Wingdings" panose="05000000000000000000" pitchFamily="2" charset="2"/>
              </a:rPr>
              <a:t>t</a:t>
            </a:r>
            <a:r>
              <a:rPr lang="lt-LT" sz="2700" dirty="0" err="1">
                <a:sym typeface="Wingdings" panose="05000000000000000000" pitchFamily="2" charset="2"/>
              </a:rPr>
              <a:t>uo</a:t>
            </a:r>
            <a:r>
              <a:rPr lang="fi-FI" sz="2700" dirty="0">
                <a:sym typeface="Wingdings" panose="05000000000000000000" pitchFamily="2" charset="2"/>
              </a:rPr>
              <a:t>, kaip žmonės suvokia sąveikos trūkumą.</a:t>
            </a:r>
            <a:endParaRPr lang="en-GB" sz="27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26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73925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Arial Black" panose="020B0A04020102020204" pitchFamily="34" charset="0"/>
              </a:rPr>
              <a:t>Social</a:t>
            </a:r>
            <a:r>
              <a:rPr lang="lt-LT" sz="3600" dirty="0" err="1">
                <a:latin typeface="Arial Black" panose="020B0A04020102020204" pitchFamily="34" charset="0"/>
              </a:rPr>
              <a:t>inė</a:t>
            </a:r>
            <a:r>
              <a:rPr lang="lt-LT" sz="3600" dirty="0">
                <a:latin typeface="Arial Black" panose="020B0A04020102020204" pitchFamily="34" charset="0"/>
              </a:rPr>
              <a:t> izoliacija ir vienišumas</a:t>
            </a:r>
            <a:endParaRPr lang="de-DE" sz="36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937856"/>
            <a:ext cx="9944381" cy="41797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lt-LT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Vienišumas</a:t>
            </a:r>
            <a:r>
              <a:rPr lang="en-US" sz="2700" dirty="0"/>
              <a:t> r</a:t>
            </a:r>
            <a:r>
              <a:rPr lang="lt-LT" sz="2700" dirty="0" err="1"/>
              <a:t>eiškia</a:t>
            </a:r>
            <a:r>
              <a:rPr lang="en-US" sz="2700" dirty="0"/>
              <a:t> </a:t>
            </a:r>
            <a:r>
              <a:rPr lang="en-US" sz="2700" u="sng" dirty="0" err="1">
                <a:highlight>
                  <a:srgbClr val="FFD85B"/>
                </a:highlight>
              </a:rPr>
              <a:t>subjektyvią</a:t>
            </a:r>
            <a:r>
              <a:rPr lang="en-US" sz="2700" u="sng" dirty="0">
                <a:highlight>
                  <a:srgbClr val="FFD85B"/>
                </a:highlight>
              </a:rPr>
              <a:t> </a:t>
            </a:r>
            <a:r>
              <a:rPr lang="en-US" sz="2700" u="sng" dirty="0" err="1">
                <a:highlight>
                  <a:srgbClr val="FFD85B"/>
                </a:highlight>
              </a:rPr>
              <a:t>psichologinę</a:t>
            </a:r>
            <a:r>
              <a:rPr lang="en-US" sz="2700" u="sng" dirty="0">
                <a:highlight>
                  <a:srgbClr val="FFD85B"/>
                </a:highlight>
              </a:rPr>
              <a:t> </a:t>
            </a:r>
            <a:r>
              <a:rPr lang="en-US" sz="2700" u="sng" dirty="0" err="1">
                <a:highlight>
                  <a:srgbClr val="FFD85B"/>
                </a:highlight>
              </a:rPr>
              <a:t>būseną</a:t>
            </a:r>
            <a:endParaRPr lang="en-US" sz="2700" dirty="0">
              <a:highlight>
                <a:srgbClr val="FFD85B"/>
              </a:highlight>
            </a:endParaRPr>
          </a:p>
          <a:p>
            <a:pPr algn="ctr">
              <a:lnSpc>
                <a:spcPct val="150000"/>
              </a:lnSpc>
            </a:pPr>
            <a:r>
              <a:rPr lang="en-US" sz="2700" dirty="0" err="1"/>
              <a:t>arba</a:t>
            </a:r>
            <a:r>
              <a:rPr lang="en-US" sz="2700" dirty="0"/>
              <a:t> </a:t>
            </a:r>
            <a:r>
              <a:rPr lang="en-US" sz="2700" dirty="0" err="1"/>
              <a:t>vienišumo</a:t>
            </a:r>
            <a:r>
              <a:rPr lang="en-US" sz="2700" dirty="0"/>
              <a:t> </a:t>
            </a:r>
            <a:r>
              <a:rPr lang="en-US" sz="2700" dirty="0" err="1"/>
              <a:t>jausm</a:t>
            </a:r>
            <a:r>
              <a:rPr lang="lt-LT" sz="2700" dirty="0"/>
              <a:t>ą</a:t>
            </a:r>
            <a:r>
              <a:rPr lang="en-US" sz="2700" dirty="0"/>
              <a:t>, </a:t>
            </a:r>
            <a:r>
              <a:rPr lang="lt-LT" sz="2700" dirty="0"/>
              <a:t>kadangi socialinė izoliacija yra objektyviai stebima būsena, apie kurią galima spręsti iš to, kad trūksta socialinių ryšių</a:t>
            </a:r>
            <a:r>
              <a:rPr lang="en-US" sz="2700" dirty="0"/>
              <a:t> </a:t>
            </a:r>
            <a:r>
              <a:rPr lang="en-US" sz="2700" dirty="0" err="1"/>
              <a:t>ir</a:t>
            </a:r>
            <a:r>
              <a:rPr lang="en-US" sz="2700" dirty="0"/>
              <a:t> </a:t>
            </a:r>
            <a:r>
              <a:rPr lang="en-US" sz="2700" dirty="0" err="1"/>
              <a:t>bendravimo</a:t>
            </a:r>
            <a:r>
              <a:rPr lang="en-US" sz="2700" dirty="0"/>
              <a:t> </a:t>
            </a:r>
            <a:r>
              <a:rPr lang="en-US" sz="2700" dirty="0" err="1"/>
              <a:t>su</a:t>
            </a:r>
            <a:r>
              <a:rPr lang="en-US" sz="2700" dirty="0"/>
              <a:t> </a:t>
            </a:r>
            <a:r>
              <a:rPr lang="en-US" sz="2700" dirty="0" err="1"/>
              <a:t>kitais</a:t>
            </a:r>
            <a:r>
              <a:rPr lang="en-US" sz="2700" dirty="0"/>
              <a:t>, </a:t>
            </a:r>
            <a:r>
              <a:rPr lang="en-US" sz="2700" dirty="0" err="1"/>
              <a:t>nors</a:t>
            </a:r>
            <a:r>
              <a:rPr lang="en-US" sz="27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700" dirty="0" err="1"/>
              <a:t>dalyvaujantys</a:t>
            </a:r>
            <a:r>
              <a:rPr lang="en-US" sz="2700" dirty="0"/>
              <a:t> </a:t>
            </a:r>
            <a:r>
              <a:rPr lang="en-US" sz="2700" dirty="0" err="1"/>
              <a:t>asmenys</a:t>
            </a:r>
            <a:r>
              <a:rPr lang="en-US" sz="2700" dirty="0"/>
              <a:t> </a:t>
            </a:r>
            <a:r>
              <a:rPr lang="en-US" sz="2700" dirty="0" err="1"/>
              <a:t>gali</a:t>
            </a:r>
            <a:r>
              <a:rPr lang="en-US" sz="2700" dirty="0"/>
              <a:t> </a:t>
            </a:r>
            <a:r>
              <a:rPr lang="en-US" sz="2700" dirty="0" err="1"/>
              <a:t>nesijausti</a:t>
            </a:r>
            <a:r>
              <a:rPr lang="en-US" sz="2700" dirty="0"/>
              <a:t> </a:t>
            </a:r>
            <a:r>
              <a:rPr lang="en-US" sz="2700" dirty="0" err="1"/>
              <a:t>vieni</a:t>
            </a:r>
            <a:r>
              <a:rPr lang="lt-LT" sz="2700" dirty="0" err="1"/>
              <a:t>šais</a:t>
            </a:r>
            <a:endParaRPr lang="en-US" sz="27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(Cacioppo &amp;</a:t>
            </a:r>
            <a:r>
              <a:rPr lang="fr-FR" sz="1600" dirty="0"/>
              <a:t> </a:t>
            </a:r>
            <a:r>
              <a:rPr lang="fr-FR" sz="1600" dirty="0" err="1"/>
              <a:t>Cacioppo</a:t>
            </a:r>
            <a:r>
              <a:rPr lang="fr-FR" sz="1600" dirty="0"/>
              <a:t>, 2018; McClelland et al., 2020)</a:t>
            </a:r>
            <a:endParaRPr lang="en-GB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27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762210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Arial Black" panose="020B0A04020102020204" pitchFamily="34" charset="0"/>
              </a:rPr>
              <a:t>Social</a:t>
            </a:r>
            <a:r>
              <a:rPr lang="lt-LT" sz="3600" dirty="0" err="1">
                <a:latin typeface="Arial Black" panose="020B0A04020102020204" pitchFamily="34" charset="0"/>
              </a:rPr>
              <a:t>inė</a:t>
            </a:r>
            <a:r>
              <a:rPr lang="lt-LT" sz="3600" dirty="0">
                <a:latin typeface="Arial Black" panose="020B0A04020102020204" pitchFamily="34" charset="0"/>
              </a:rPr>
              <a:t> izoliacija ir vienišumas</a:t>
            </a:r>
            <a:endParaRPr lang="de-DE" sz="36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937856"/>
            <a:ext cx="9793406" cy="4179775"/>
          </a:xfrm>
        </p:spPr>
        <p:txBody>
          <a:bodyPr>
            <a:normAutofit/>
          </a:bodyPr>
          <a:lstStyle/>
          <a:p>
            <a:pPr algn="l"/>
            <a:r>
              <a:rPr lang="lt-LT" sz="2700" dirty="0"/>
              <a:t>Be to, dėl socialinės izoliacijos vyresnio amžiaus žmonėms kyla</a:t>
            </a:r>
          </a:p>
          <a:p>
            <a:pPr algn="l"/>
            <a:r>
              <a:rPr lang="lt-LT" sz="2700" dirty="0">
                <a:highlight>
                  <a:srgbClr val="FFD85B"/>
                </a:highlight>
              </a:rPr>
              <a:t>padidėjusi vienišumo rizika.</a:t>
            </a:r>
            <a:r>
              <a:rPr lang="en-US" sz="1600" dirty="0"/>
              <a:t>(Dickens et al., 2011; MacLeod et </a:t>
            </a:r>
            <a:r>
              <a:rPr lang="en-GB" sz="1600" dirty="0"/>
              <a:t>al., 2018; </a:t>
            </a:r>
            <a:r>
              <a:rPr lang="en-GB" sz="1600" dirty="0" err="1"/>
              <a:t>Masi</a:t>
            </a:r>
            <a:r>
              <a:rPr lang="en-GB" sz="1600" dirty="0"/>
              <a:t> et al., 2011)</a:t>
            </a:r>
            <a:endParaRPr lang="en-GB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28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47028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Arial Black" panose="020B0A04020102020204" pitchFamily="34" charset="0"/>
              </a:rPr>
              <a:t>Social</a:t>
            </a:r>
            <a:r>
              <a:rPr lang="lt-LT" sz="3600" dirty="0" err="1">
                <a:latin typeface="Arial Black" panose="020B0A04020102020204" pitchFamily="34" charset="0"/>
              </a:rPr>
              <a:t>inė</a:t>
            </a:r>
            <a:r>
              <a:rPr lang="lt-LT" sz="3600" dirty="0">
                <a:latin typeface="Arial Black" panose="020B0A04020102020204" pitchFamily="34" charset="0"/>
              </a:rPr>
              <a:t> izoliacija ir vienišumas</a:t>
            </a:r>
            <a:endParaRPr lang="de-DE" sz="36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669518"/>
            <a:ext cx="9793406" cy="44481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Skirtingi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, bet </a:t>
            </a: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tarpusavyje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susiję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konstruktai</a:t>
            </a:r>
            <a:endParaRPr lang="en-GB" sz="2700" b="1" dirty="0">
              <a:highlight>
                <a:srgbClr val="FFD85B"/>
              </a:highlight>
              <a:latin typeface="Arial Black" panose="020B0A04020102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lt-LT" sz="2700" dirty="0">
                <a:sym typeface="Wingdings" panose="05000000000000000000" pitchFamily="2" charset="2"/>
              </a:rPr>
              <a:t>susiję su daugeliu neigiamų pasekmių vyresnio amžiaus žmonėms, įskaitant sveikatos elgseną, psichologines ir fiziologines pasekmes.</a:t>
            </a:r>
            <a:r>
              <a:rPr lang="en-GB" sz="1800" dirty="0">
                <a:sym typeface="Wingdings" panose="05000000000000000000" pitchFamily="2" charset="2"/>
              </a:rPr>
              <a:t>(Nicholson, 2012)</a:t>
            </a:r>
            <a:endParaRPr lang="en-GB" sz="27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29</a:t>
            </a:fld>
            <a:endParaRPr lang="hu-HU" sz="1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0EBF218-F493-43EB-A4A7-2F9622CE5922}"/>
              </a:ext>
            </a:extLst>
          </p:cNvPr>
          <p:cNvSpPr/>
          <p:nvPr/>
        </p:nvSpPr>
        <p:spPr>
          <a:xfrm>
            <a:off x="1257382" y="3736467"/>
            <a:ext cx="2932008" cy="105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/>
              <a:t>VIENIŠUMAS</a:t>
            </a:r>
            <a:endParaRPr lang="en-GB" sz="1600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963DAA0-B5E5-4D15-9783-7B77265479CC}"/>
              </a:ext>
            </a:extLst>
          </p:cNvPr>
          <p:cNvSpPr/>
          <p:nvPr/>
        </p:nvSpPr>
        <p:spPr>
          <a:xfrm rot="3137063">
            <a:off x="3832652" y="4626356"/>
            <a:ext cx="917383" cy="3858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7914B24-DCD7-4005-8495-2DE1430B7606}"/>
              </a:ext>
            </a:extLst>
          </p:cNvPr>
          <p:cNvSpPr/>
          <p:nvPr/>
        </p:nvSpPr>
        <p:spPr>
          <a:xfrm>
            <a:off x="3630634" y="5182105"/>
            <a:ext cx="4344839" cy="11660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/>
              <a:t>susiję su sveikatos būklės ir gyvenimo kokybės pablogėjimu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ACCAA4-4FE8-495C-94EF-8A850A950E79}"/>
              </a:ext>
            </a:extLst>
          </p:cNvPr>
          <p:cNvSpPr txBox="1"/>
          <p:nvPr/>
        </p:nvSpPr>
        <p:spPr>
          <a:xfrm>
            <a:off x="8267412" y="5863572"/>
            <a:ext cx="233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(Dickens et al., 2011)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E6DD808-3909-44B6-A50B-ED71E558E738}"/>
              </a:ext>
            </a:extLst>
          </p:cNvPr>
          <p:cNvSpPr/>
          <p:nvPr/>
        </p:nvSpPr>
        <p:spPr>
          <a:xfrm>
            <a:off x="7480002" y="3736467"/>
            <a:ext cx="2853299" cy="1053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/>
              <a:t>SOCIALINĖ IZOLIACIJA</a:t>
            </a:r>
            <a:endParaRPr lang="en-GB" sz="1600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0EF934D4-9BE0-40C4-98BA-C9CD9802862D}"/>
              </a:ext>
            </a:extLst>
          </p:cNvPr>
          <p:cNvSpPr/>
          <p:nvPr/>
        </p:nvSpPr>
        <p:spPr>
          <a:xfrm rot="7671588">
            <a:off x="6783900" y="4611549"/>
            <a:ext cx="954891" cy="3858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96BF9AE-6C13-4043-BDF2-EF9CC38E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Vienišumas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vyresniame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amžiuje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n-US" dirty="0" err="1">
                <a:latin typeface="+mj-lt"/>
              </a:rPr>
              <a:t>Temos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aktualumas</a:t>
            </a:r>
            <a:r>
              <a:rPr lang="en-US" dirty="0">
                <a:latin typeface="+mj-lt"/>
              </a:rPr>
              <a:t> 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83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Poveikis vyresnio amžiaus žmonių sveikatos rezultatams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/>
          </a:bodyPr>
          <a:lstStyle/>
          <a:p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lt-LT" sz="4000" dirty="0"/>
              <a:t>Poveikis vyresnio amžiaus žmonių sveikatos rezultatams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31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672353" y="1631577"/>
            <a:ext cx="9925354" cy="479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SOCIAL</a:t>
            </a:r>
            <a:r>
              <a:rPr lang="lt-LT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INĖ</a:t>
            </a:r>
            <a:r>
              <a:rPr lang="en-GB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 I</a:t>
            </a:r>
            <a:r>
              <a:rPr lang="lt-LT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ZOLIACIJA</a:t>
            </a:r>
            <a:r>
              <a:rPr lang="en-GB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  <a:r>
              <a:rPr lang="en-GB" sz="2700" b="1" dirty="0" err="1">
                <a:highlight>
                  <a:srgbClr val="FFD85B"/>
                </a:highlight>
              </a:rPr>
              <a:t>yra</a:t>
            </a:r>
            <a:r>
              <a:rPr lang="en-GB" sz="2700" b="1" dirty="0">
                <a:highlight>
                  <a:srgbClr val="FFD85B"/>
                </a:highlight>
              </a:rPr>
              <a:t> </a:t>
            </a:r>
            <a:r>
              <a:rPr lang="en-GB" sz="2700" b="1" dirty="0" err="1">
                <a:highlight>
                  <a:srgbClr val="FFD85B"/>
                </a:highlight>
              </a:rPr>
              <a:t>susij</a:t>
            </a:r>
            <a:r>
              <a:rPr lang="lt-LT" sz="2700" b="1" dirty="0" err="1">
                <a:highlight>
                  <a:srgbClr val="FFD85B"/>
                </a:highlight>
              </a:rPr>
              <a:t>usi</a:t>
            </a:r>
            <a:r>
              <a:rPr lang="en-GB" sz="2700" b="1" dirty="0">
                <a:highlight>
                  <a:srgbClr val="FFD85B"/>
                </a:highlight>
              </a:rPr>
              <a:t> </a:t>
            </a:r>
            <a:r>
              <a:rPr lang="en-GB" sz="2700" b="1" dirty="0" err="1">
                <a:highlight>
                  <a:srgbClr val="FFD85B"/>
                </a:highlight>
              </a:rPr>
              <a:t>su</a:t>
            </a:r>
            <a:r>
              <a:rPr lang="en-GB" sz="2700" b="1" dirty="0">
                <a:highlight>
                  <a:srgbClr val="FFD85B"/>
                </a:highlight>
              </a:rPr>
              <a:t> …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Koronarine</a:t>
            </a:r>
            <a:r>
              <a:rPr lang="en-GB" sz="2800" dirty="0"/>
              <a:t> </a:t>
            </a:r>
            <a:r>
              <a:rPr lang="en-GB" sz="2800" dirty="0" err="1"/>
              <a:t>širdies</a:t>
            </a:r>
            <a:r>
              <a:rPr lang="en-GB" sz="2800" dirty="0"/>
              <a:t> </a:t>
            </a:r>
            <a:r>
              <a:rPr lang="en-GB" sz="2800" dirty="0" err="1"/>
              <a:t>liga</a:t>
            </a:r>
            <a:endParaRPr lang="lt-LT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Uždegimo</a:t>
            </a:r>
            <a:r>
              <a:rPr lang="en-GB" sz="2800" dirty="0"/>
              <a:t> </a:t>
            </a:r>
            <a:r>
              <a:rPr lang="en-GB" sz="2800" dirty="0" err="1"/>
              <a:t>procesai</a:t>
            </a:r>
            <a:r>
              <a:rPr lang="lt-LT" sz="2800" dirty="0"/>
              <a:t>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/>
              <a:t>Didesne demencijos rizika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Sunki</a:t>
            </a:r>
            <a:r>
              <a:rPr lang="lt-LT" sz="2800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depresija</a:t>
            </a:r>
            <a:endParaRPr lang="lt-LT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/>
              <a:t>Padidėjusiu mirštamumu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/>
              <a:t>Prastesnė gyvenimo kokybė</a:t>
            </a: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336E93-3D34-451D-A47B-C061B6026721}"/>
              </a:ext>
            </a:extLst>
          </p:cNvPr>
          <p:cNvSpPr txBox="1"/>
          <p:nvPr/>
        </p:nvSpPr>
        <p:spPr>
          <a:xfrm>
            <a:off x="5432569" y="5954137"/>
            <a:ext cx="6759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(Barth et al., 2010; Bassuk et al., 1999; Grant et al.,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2009; Heffner et al., 2011; Lee et al., 2019; Shankar et al., 2011; Steptoe et al., 2013;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392708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lt-LT" sz="4000" dirty="0"/>
              <a:t>Poveikis vyresnio amžiaus žmonių sveikatos rezultatams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32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lt-LT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VIENIŠUMAS</a:t>
            </a:r>
            <a:r>
              <a:rPr lang="en-GB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  <a:r>
              <a:rPr lang="en-GB" sz="2700" b="1" dirty="0" err="1">
                <a:highlight>
                  <a:srgbClr val="FFD85B"/>
                </a:highlight>
              </a:rPr>
              <a:t>yra</a:t>
            </a:r>
            <a:r>
              <a:rPr lang="en-GB" sz="2700" b="1" dirty="0">
                <a:highlight>
                  <a:srgbClr val="FFD85B"/>
                </a:highlight>
              </a:rPr>
              <a:t> </a:t>
            </a:r>
            <a:r>
              <a:rPr lang="en-GB" sz="2700" b="1" dirty="0" err="1">
                <a:highlight>
                  <a:srgbClr val="FFD85B"/>
                </a:highlight>
              </a:rPr>
              <a:t>susijęs</a:t>
            </a:r>
            <a:r>
              <a:rPr lang="en-GB" sz="2700" b="1" dirty="0">
                <a:highlight>
                  <a:srgbClr val="FFD85B"/>
                </a:highlight>
              </a:rPr>
              <a:t> </a:t>
            </a:r>
            <a:r>
              <a:rPr lang="en-GB" sz="2700" b="1" dirty="0" err="1">
                <a:highlight>
                  <a:srgbClr val="FFD85B"/>
                </a:highlight>
              </a:rPr>
              <a:t>su</a:t>
            </a:r>
            <a:r>
              <a:rPr lang="en-GB" sz="2700" b="1" dirty="0">
                <a:highlight>
                  <a:srgbClr val="FFD85B"/>
                </a:highlight>
              </a:rPr>
              <a:t> …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>
                <a:sym typeface="Wingdings" panose="05000000000000000000" pitchFamily="2" charset="2"/>
              </a:rPr>
              <a:t>Sumažėjusia gyvenimo kokybe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>
                <a:sym typeface="Wingdings" panose="05000000000000000000" pitchFamily="2" charset="2"/>
              </a:rPr>
              <a:t>Sutrikusia funkcine būkle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sym typeface="Wingdings" panose="05000000000000000000" pitchFamily="2" charset="2"/>
              </a:rPr>
              <a:t>Prast</a:t>
            </a:r>
            <a:r>
              <a:rPr lang="lt-LT" sz="2800" dirty="0">
                <a:sym typeface="Wingdings" panose="05000000000000000000" pitchFamily="2" charset="2"/>
              </a:rPr>
              <a:t>u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800" dirty="0" err="1">
                <a:sym typeface="Wingdings" panose="05000000000000000000" pitchFamily="2" charset="2"/>
              </a:rPr>
              <a:t>mieg</a:t>
            </a:r>
            <a:r>
              <a:rPr lang="lt-LT" sz="2800" dirty="0">
                <a:sym typeface="Wingdings" panose="05000000000000000000" pitchFamily="2" charset="2"/>
              </a:rPr>
              <a:t>u</a:t>
            </a:r>
            <a:endParaRPr lang="en-GB" sz="2800" dirty="0">
              <a:sym typeface="Wingdings" panose="05000000000000000000" pitchFamily="2" charset="2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/>
              <a:t>Širdies ir kraujagyslių ligomis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t-LT" sz="2800" dirty="0">
                <a:sym typeface="Wingdings" panose="05000000000000000000" pitchFamily="2" charset="2"/>
              </a:rPr>
              <a:t>Kognityvinių gebėjimų silpnėjimu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Įvairio</a:t>
            </a:r>
            <a:r>
              <a:rPr lang="lt-LT" sz="2800" dirty="0" err="1"/>
              <a:t>mi</a:t>
            </a:r>
            <a:r>
              <a:rPr lang="pt-BR" sz="2800" dirty="0"/>
              <a:t>s fizinės ir psichinės sveikatos problemo</a:t>
            </a:r>
            <a:r>
              <a:rPr lang="lt-LT" sz="2800" dirty="0" err="1"/>
              <a:t>mi</a:t>
            </a:r>
            <a:r>
              <a:rPr lang="pt-BR" sz="2800" dirty="0"/>
              <a:t>s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7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27072B-3DDE-4863-81EF-CE7CDE6D9BF9}"/>
              </a:ext>
            </a:extLst>
          </p:cNvPr>
          <p:cNvSpPr txBox="1"/>
          <p:nvPr/>
        </p:nvSpPr>
        <p:spPr>
          <a:xfrm>
            <a:off x="3890682" y="6009385"/>
            <a:ext cx="830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sv-SE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(Hackett et al., 2012;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Hwang et al., 2020; Lee et al., 2019; 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MacLeod et al., 2018;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Musich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2015; </a:t>
            </a:r>
            <a:b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Perissinotto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et al., 2012;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Smith &amp;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Victor, 2019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Steptoe et al., 2004; Su et al., 2022)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92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lt-LT" sz="4000" dirty="0"/>
              <a:t>Poveikis vyresnio amžiaus žmonių sveikatos rezultatams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33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1" y="1712259"/>
            <a:ext cx="9793406" cy="471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lt-LT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Bendras socialinės izoliacijos ir vienišumo poveikis</a:t>
            </a:r>
          </a:p>
          <a:p>
            <a:pPr marL="0" indent="0">
              <a:spcAft>
                <a:spcPts val="1200"/>
              </a:spcAft>
            </a:pPr>
            <a:r>
              <a:rPr lang="en-US" sz="2700" dirty="0" err="1">
                <a:sym typeface="Wingdings" panose="05000000000000000000" pitchFamily="2" charset="2"/>
              </a:rPr>
              <a:t>Tyrimo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rezultatai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rodo</a:t>
            </a:r>
            <a:r>
              <a:rPr lang="en-US" sz="2700" dirty="0">
                <a:sym typeface="Wingdings" panose="05000000000000000000" pitchFamily="2" charset="2"/>
              </a:rPr>
              <a:t>, </a:t>
            </a:r>
            <a:r>
              <a:rPr lang="en-US" sz="2700" dirty="0" err="1">
                <a:sym typeface="Wingdings" panose="05000000000000000000" pitchFamily="2" charset="2"/>
              </a:rPr>
              <a:t>kad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bendras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poveikis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gali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būti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didesnis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nei</a:t>
            </a:r>
            <a:r>
              <a:rPr lang="en-US" sz="2700" dirty="0">
                <a:sym typeface="Wingdings" panose="05000000000000000000" pitchFamily="2" charset="2"/>
              </a:rPr>
              <a:t> tik </a:t>
            </a:r>
            <a:r>
              <a:rPr lang="en-US" sz="2700" dirty="0" err="1">
                <a:sym typeface="Wingdings" panose="05000000000000000000" pitchFamily="2" charset="2"/>
              </a:rPr>
              <a:t>vieno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 err="1">
                <a:sym typeface="Wingdings" panose="05000000000000000000" pitchFamily="2" charset="2"/>
              </a:rPr>
              <a:t>veiksnio</a:t>
            </a:r>
            <a:r>
              <a:rPr lang="en-US" sz="27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B2D7CA-DF5C-4AC4-9E62-B806B905D13A}"/>
              </a:ext>
            </a:extLst>
          </p:cNvPr>
          <p:cNvSpPr txBox="1"/>
          <p:nvPr/>
        </p:nvSpPr>
        <p:spPr>
          <a:xfrm>
            <a:off x="8002599" y="6450968"/>
            <a:ext cx="1868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(Barnes et al., 2021)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F01EB2B-27A9-4496-A017-8A942970C619}"/>
              </a:ext>
            </a:extLst>
          </p:cNvPr>
          <p:cNvGrpSpPr/>
          <p:nvPr/>
        </p:nvGrpSpPr>
        <p:grpSpPr>
          <a:xfrm>
            <a:off x="1768758" y="3338818"/>
            <a:ext cx="4531887" cy="3017532"/>
            <a:chOff x="3494157" y="3364983"/>
            <a:chExt cx="4531887" cy="3017532"/>
          </a:xfrm>
        </p:grpSpPr>
        <p:pic>
          <p:nvPicPr>
            <p:cNvPr id="3074" name="Picture 2" descr="Vesica piscis - Wikipedia">
              <a:extLst>
                <a:ext uri="{FF2B5EF4-FFF2-40B4-BE49-F238E27FC236}">
                  <a16:creationId xmlns:a16="http://schemas.microsoft.com/office/drawing/2014/main" id="{A187E3C6-8C7C-4468-AF68-A7DAC6FA5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157" y="3364983"/>
              <a:ext cx="4531887" cy="301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0DACAE0-7B60-47EC-AD65-FBF763CB1AF1}"/>
                </a:ext>
              </a:extLst>
            </p:cNvPr>
            <p:cNvSpPr txBox="1"/>
            <p:nvPr/>
          </p:nvSpPr>
          <p:spPr>
            <a:xfrm rot="18682554">
              <a:off x="3438486" y="4211773"/>
              <a:ext cx="18023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 Black" panose="020B0A04020102020204" pitchFamily="34" charset="0"/>
                </a:rPr>
                <a:t>Social</a:t>
              </a:r>
              <a:r>
                <a:rPr lang="lt-LT" sz="2400" b="1" dirty="0" err="1">
                  <a:latin typeface="Arial Black" panose="020B0A04020102020204" pitchFamily="34" charset="0"/>
                </a:rPr>
                <a:t>inė</a:t>
              </a:r>
              <a:endParaRPr lang="en-US" sz="2400" b="1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2400" b="1" dirty="0">
                  <a:latin typeface="Arial Black" panose="020B0A04020102020204" pitchFamily="34" charset="0"/>
                </a:rPr>
                <a:t>I</a:t>
              </a:r>
              <a:r>
                <a:rPr lang="lt-LT" sz="2400" b="1" dirty="0" err="1">
                  <a:latin typeface="Arial Black" panose="020B0A04020102020204" pitchFamily="34" charset="0"/>
                </a:rPr>
                <a:t>zoliacija</a:t>
              </a:r>
              <a:endParaRPr lang="en-GB" sz="1200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29E8A86-2ACB-4D79-AF12-E42D92A80B8E}"/>
                </a:ext>
              </a:extLst>
            </p:cNvPr>
            <p:cNvSpPr txBox="1"/>
            <p:nvPr/>
          </p:nvSpPr>
          <p:spPr>
            <a:xfrm rot="18682554">
              <a:off x="6039257" y="4808675"/>
              <a:ext cx="20795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t-LT" sz="2400" b="1" dirty="0">
                  <a:latin typeface="Arial Black" panose="020B0A04020102020204" pitchFamily="34" charset="0"/>
                </a:rPr>
                <a:t>Vienišumas</a:t>
              </a:r>
              <a:endParaRPr lang="en-US" sz="24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084" name="Picture 12" descr="Kostenlose gebogene Pfeil-Cliparts, Download kostenlose ClipArt, kostenlose  ClipArt - Andere">
            <a:extLst>
              <a:ext uri="{FF2B5EF4-FFF2-40B4-BE49-F238E27FC236}">
                <a16:creationId xmlns:a16="http://schemas.microsoft.com/office/drawing/2014/main" id="{F71D8CD5-A272-45F2-99E6-3031E4C5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902">
            <a:off x="3433478" y="3211797"/>
            <a:ext cx="4104843" cy="13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B966A61-B707-4991-8F69-A66A821746E3}"/>
              </a:ext>
            </a:extLst>
          </p:cNvPr>
          <p:cNvSpPr txBox="1"/>
          <p:nvPr/>
        </p:nvSpPr>
        <p:spPr>
          <a:xfrm>
            <a:off x="7373923" y="2736475"/>
            <a:ext cx="4126287" cy="38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Gyvenimo kokybė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Sveikatos priežiūros paslaugų naudojimas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Medicinos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išlaidos</a:t>
            </a:r>
            <a:endParaRPr lang="en-GB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Apsilankymai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skubios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pagalbos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skyriuje</a:t>
            </a:r>
            <a:endParaRPr lang="en-GB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lt-LT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Paguldymas į ligoninę</a:t>
            </a:r>
            <a:endParaRPr lang="en-GB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41386D2-6C20-4A09-940C-B6A8F2592970}"/>
              </a:ext>
            </a:extLst>
          </p:cNvPr>
          <p:cNvSpPr/>
          <p:nvPr/>
        </p:nvSpPr>
        <p:spPr>
          <a:xfrm>
            <a:off x="-130615" y="0"/>
            <a:ext cx="4050793" cy="6858000"/>
          </a:xfrm>
          <a:prstGeom prst="rect">
            <a:avLst/>
          </a:prstGeom>
          <a:solidFill>
            <a:srgbClr val="F0CF2C"/>
          </a:solidFill>
          <a:ln w="12700">
            <a:solidFill>
              <a:srgbClr val="FFC715"/>
            </a:solidFill>
            <a:miter lim="400000"/>
          </a:ln>
        </p:spPr>
        <p:txBody>
          <a:bodyPr lIns="45719" rIns="45719"/>
          <a:lstStyle/>
          <a:p>
            <a:endParaRPr sz="5000"/>
          </a:p>
        </p:txBody>
      </p:sp>
      <p:pic>
        <p:nvPicPr>
          <p:cNvPr id="3" name="image05.png">
            <a:extLst>
              <a:ext uri="{FF2B5EF4-FFF2-40B4-BE49-F238E27FC236}">
                <a16:creationId xmlns:a16="http://schemas.microsoft.com/office/drawing/2014/main" id="{0239E7AD-6AB7-4CE3-87A9-1792C2D1F9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72" y="6161685"/>
            <a:ext cx="1769110" cy="363192"/>
          </a:xfrm>
          <a:prstGeom prst="rect">
            <a:avLst/>
          </a:prstGeom>
          <a:ln/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8C6002D-735F-4D25-8162-63F544756BF8}"/>
              </a:ext>
            </a:extLst>
          </p:cNvPr>
          <p:cNvSpPr txBox="1"/>
          <p:nvPr/>
        </p:nvSpPr>
        <p:spPr>
          <a:xfrm>
            <a:off x="5837775" y="6043199"/>
            <a:ext cx="60651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200" i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Europos Komisijos parama rengiant šį leidinį viešinimui nereiškia, kad Komisija tvirtina turinį, kuris atspindi tik autorių požiūrį, ir Komisija negali būti laikoma atsakinga už bet kokį jame esančios informacijos naudojimą</a:t>
            </a:r>
            <a:r>
              <a:rPr lang="lt-LT" sz="1800" i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7CF01B74-4B2F-4483-926C-A453BCF07BB1}"/>
              </a:ext>
            </a:extLst>
          </p:cNvPr>
          <p:cNvSpPr txBox="1"/>
          <p:nvPr/>
        </p:nvSpPr>
        <p:spPr>
          <a:xfrm>
            <a:off x="289068" y="224175"/>
            <a:ext cx="3285993" cy="64979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lt-L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Pavadinimas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DIGI-AGEING – overcoming loneliness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NR.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2020-1-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AT01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KA202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-078084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Strategic Partnerships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PRADŽIA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01-10-2020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LAIKOTARPIS</a:t>
            </a:r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34 </a:t>
            </a:r>
            <a:r>
              <a:rPr lang="lt-LT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mėnesių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lt-L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OORDIN</a:t>
            </a:r>
            <a:r>
              <a:rPr lang="lt-L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UOJANTI ORGANIZACIJA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Hafelekar Unternehmensberatung 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Schober GmbH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www.hafelekar.at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lt-L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IŲ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ORGANIZA</a:t>
            </a:r>
            <a:r>
              <a:rPr lang="lt-L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CIJOS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UMIT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GmbH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www.umit-tirol.at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Cyprus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www.ucy.ac.cy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AGECARE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(CYPRUS) LTD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www.materia.com.cy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Consulenza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Direzionale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Paolo Zaramella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 Caminos                                                           </a:t>
            </a:r>
            <a:r>
              <a:rPr lang="en-US" sz="1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www.asoccaminos.org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Mykol</a:t>
            </a:r>
            <a:r>
              <a:rPr lang="lt-LT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Romerio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Universitetas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www.mruni.eu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lt-LT" sz="1000" b="1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DALYVAUJANČIOS ŠALYS:</a:t>
            </a:r>
          </a:p>
          <a:p>
            <a:pPr>
              <a:spcAft>
                <a:spcPts val="1000"/>
              </a:spcAft>
            </a:pPr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/ CY / IT / ES / LT</a:t>
            </a:r>
            <a:endParaRPr lang="de-AT" sz="10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D8A3CC1-1E3D-5610-99E1-44DEE34F0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6011" y="227227"/>
            <a:ext cx="7761010" cy="57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lt-LT" dirty="0">
                <a:latin typeface="+mj-lt"/>
              </a:rPr>
              <a:t>TEMOS AKTUALUMAS</a:t>
            </a:r>
            <a:br>
              <a:rPr lang="en-US" sz="4000" dirty="0">
                <a:latin typeface="+mj-lt"/>
              </a:rPr>
            </a:br>
            <a:r>
              <a:rPr lang="lt-LT" sz="32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VYRESNIAME AMŽIUJE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12" y="2505075"/>
            <a:ext cx="5183188" cy="368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US" sz="2600" b="1" dirty="0">
                <a:solidFill>
                  <a:schemeClr val="tx1"/>
                </a:solidFill>
                <a:latin typeface="Fjalla One"/>
              </a:rPr>
              <a:t>“</a:t>
            </a:r>
            <a:r>
              <a:rPr lang="lt-LT" sz="2000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Pats baisiausias skurdas yra vienatvė ir jausmas, kad esi nemylimas</a:t>
            </a:r>
            <a:r>
              <a:rPr lang="en-US" sz="2600" b="1" dirty="0">
                <a:solidFill>
                  <a:schemeClr val="tx1"/>
                </a:solidFill>
                <a:latin typeface="Fjalla One"/>
              </a:rPr>
              <a:t>.”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b="0" i="1" dirty="0">
                <a:effectLst/>
              </a:rPr>
              <a:t>Mo</a:t>
            </a:r>
            <a:r>
              <a:rPr lang="lt-LT" b="0" i="1" dirty="0">
                <a:effectLst/>
              </a:rPr>
              <a:t>tina Teresė</a:t>
            </a:r>
            <a:endParaRPr lang="en-US" b="0" i="1" dirty="0">
              <a:effectLst/>
            </a:endParaRPr>
          </a:p>
        </p:txBody>
      </p:sp>
      <p:pic>
        <p:nvPicPr>
          <p:cNvPr id="1026" name="Picture 2" descr="Jubiläumsfeier zum 100. Geburtstag von Mutter Teresa">
            <a:extLst>
              <a:ext uri="{FF2B5EF4-FFF2-40B4-BE49-F238E27FC236}">
                <a16:creationId xmlns:a16="http://schemas.microsoft.com/office/drawing/2014/main" id="{BB3B7648-2970-4B5E-8AFB-22FC26B95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"/>
          <a:stretch/>
        </p:blipFill>
        <p:spPr bwMode="auto">
          <a:xfrm>
            <a:off x="6172200" y="2505075"/>
            <a:ext cx="5183188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7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2024C4-C97F-46AB-8C3A-AA00BAB3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20" y="2632356"/>
            <a:ext cx="4493559" cy="299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lt-LT" dirty="0">
                <a:latin typeface="+mj-lt"/>
              </a:rPr>
              <a:t>TEMOS AKTUALUMAS</a:t>
            </a:r>
            <a:br>
              <a:rPr lang="en-US" sz="5400" dirty="0">
                <a:latin typeface="+mj-lt"/>
              </a:rPr>
            </a:br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VYRESNIAME AMŽIUJE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12" y="2107580"/>
            <a:ext cx="5569020" cy="42487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</a:pPr>
            <a:r>
              <a:rPr lang="lt-LT" sz="3400" b="1" dirty="0">
                <a:solidFill>
                  <a:schemeClr val="tx1"/>
                </a:solidFill>
                <a:latin typeface="Fjalla One"/>
              </a:rPr>
              <a:t>Japonija rodo nepastebėto vienišumo pasekmes.</a:t>
            </a:r>
            <a:br>
              <a:rPr lang="en-US" sz="3400" b="1" dirty="0">
                <a:solidFill>
                  <a:schemeClr val="tx1"/>
                </a:solidFill>
                <a:latin typeface="Fjalla One"/>
              </a:rPr>
            </a:br>
            <a:endParaRPr lang="en-US" sz="100" b="1" dirty="0">
              <a:solidFill>
                <a:schemeClr val="tx1"/>
              </a:solidFill>
              <a:latin typeface="Fjalla One"/>
            </a:endParaRP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lt-LT" sz="3200" b="0" i="1" dirty="0">
                <a:effectLst/>
              </a:rPr>
              <a:t>Nuo aštuntojo dešimtmečio atsirado terminas, apibūdinantis žmones, kurie gyvena socialinėje izoliacijoje ir miršta vieni: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de-AT" sz="3200" b="1" i="1" dirty="0" err="1"/>
              <a:t>Kodoku</a:t>
            </a:r>
            <a:r>
              <a:rPr lang="lt-LT" sz="3200" b="1" i="1" dirty="0"/>
              <a:t>š</a:t>
            </a:r>
            <a:r>
              <a:rPr lang="de-AT" sz="3200" b="1" i="1" dirty="0"/>
              <a:t>i</a:t>
            </a:r>
            <a:r>
              <a:rPr lang="de-AT" sz="3200" i="1" dirty="0"/>
              <a:t> </a:t>
            </a:r>
            <a:r>
              <a:rPr lang="de-AT" sz="2600" dirty="0"/>
              <a:t>(</a:t>
            </a:r>
            <a:r>
              <a:rPr lang="ja-JP" altLang="de-DE" sz="2600" dirty="0"/>
              <a:t>孤独死</a:t>
            </a:r>
            <a:r>
              <a:rPr lang="de-DE" altLang="ja-JP" sz="2600" dirty="0"/>
              <a:t>)</a:t>
            </a:r>
            <a:endParaRPr lang="de-DE" altLang="ja-JP" sz="3200" i="1" dirty="0"/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200" i="1" dirty="0"/>
              <a:t>("</a:t>
            </a:r>
            <a:r>
              <a:rPr lang="en-US" sz="3200" i="1" dirty="0" err="1"/>
              <a:t>vienišas</a:t>
            </a:r>
            <a:r>
              <a:rPr lang="en-US" sz="3200" i="1" dirty="0"/>
              <a:t> </a:t>
            </a:r>
            <a:r>
              <a:rPr lang="en-US" sz="3200" i="1" dirty="0" err="1"/>
              <a:t>mirštantis</a:t>
            </a:r>
            <a:r>
              <a:rPr lang="en-US" sz="3200" i="1" dirty="0"/>
              <a:t>" </a:t>
            </a:r>
            <a:r>
              <a:rPr lang="lt-LT" sz="3200" i="1" dirty="0"/>
              <a:t>i</a:t>
            </a:r>
            <a:r>
              <a:rPr lang="en-US" sz="3200" i="1" dirty="0"/>
              <a:t>r "</a:t>
            </a:r>
            <a:r>
              <a:rPr lang="en-US" sz="3200" i="1" dirty="0" err="1"/>
              <a:t>vieniša</a:t>
            </a:r>
            <a:r>
              <a:rPr lang="en-US" sz="3200" i="1" dirty="0"/>
              <a:t> </a:t>
            </a:r>
            <a:r>
              <a:rPr lang="en-US" sz="3200" i="1" dirty="0" err="1"/>
              <a:t>mirtis</a:t>
            </a:r>
            <a:r>
              <a:rPr lang="en-US" sz="3200" b="0" i="1" dirty="0">
                <a:effectLst/>
              </a:rPr>
              <a:t>")</a:t>
            </a:r>
            <a:endParaRPr lang="en-US" b="0" i="1" dirty="0">
              <a:effectLst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5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D1E2A9-2633-4C2E-B772-B6DF7C67B269}"/>
              </a:ext>
            </a:extLst>
          </p:cNvPr>
          <p:cNvSpPr txBox="1"/>
          <p:nvPr/>
        </p:nvSpPr>
        <p:spPr>
          <a:xfrm>
            <a:off x="7660340" y="3807792"/>
            <a:ext cx="190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de-DE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孤独死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8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3EC8E63E-4437-4BF6-A33A-C184567A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02" y="3394537"/>
            <a:ext cx="2360964" cy="314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lt-LT" dirty="0">
                <a:latin typeface="+mj-lt"/>
              </a:rPr>
              <a:t>TEMOS AKTUALUMAS</a:t>
            </a:r>
            <a:br>
              <a:rPr lang="en-US" sz="5400" dirty="0">
                <a:latin typeface="+mj-lt"/>
              </a:rPr>
            </a:br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VYRESNIAME AMŽIUJE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72" y="2181225"/>
            <a:ext cx="6027175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900" b="1" dirty="0">
                <a:solidFill>
                  <a:schemeClr val="tx1"/>
                </a:solidFill>
                <a:latin typeface="Fjalla One"/>
              </a:rPr>
              <a:t>2018: </a:t>
            </a:r>
            <a:r>
              <a:rPr lang="lt-LT" sz="2900" b="1" dirty="0">
                <a:solidFill>
                  <a:schemeClr val="tx1"/>
                </a:solidFill>
                <a:latin typeface="Fjalla One"/>
              </a:rPr>
              <a:t>Jungtinėje Karalystėje įsteigta Vienatvės ministerija</a:t>
            </a:r>
          </a:p>
          <a:p>
            <a:pPr marL="0" indent="0" algn="ctr">
              <a:spcBef>
                <a:spcPts val="2000"/>
              </a:spcBef>
              <a:spcAft>
                <a:spcPts val="1200"/>
              </a:spcAft>
              <a:buNone/>
            </a:pPr>
            <a:r>
              <a:rPr lang="lt-LT" b="0" dirty="0">
                <a:effectLst/>
              </a:rPr>
              <a:t>Raudonojo Kryžiaus atliktos apklausos duomenimis, daugiau nei devyni milijonai iš daugiau nei 66 milijonų britų visada arba dažnai jaučiasi vieniši.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0160027-F853-4448-B9C5-AB8B741F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36" y="1549594"/>
            <a:ext cx="2360964" cy="287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C4E698C-6DBE-43F5-9BD0-04C499CA32F7}"/>
              </a:ext>
            </a:extLst>
          </p:cNvPr>
          <p:cNvSpPr txBox="1"/>
          <p:nvPr/>
        </p:nvSpPr>
        <p:spPr>
          <a:xfrm>
            <a:off x="9648498" y="4927028"/>
            <a:ext cx="1972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spcAft>
                <a:spcPts val="2000"/>
              </a:spcAft>
              <a:buClr>
                <a:schemeClr val="accent2"/>
              </a:buClr>
              <a:buSzPct val="75000"/>
            </a:pPr>
            <a:r>
              <a:rPr lang="de-AT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Diana </a:t>
            </a:r>
            <a:r>
              <a:rPr lang="de-AT" sz="2000" dirty="0" err="1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Barran</a:t>
            </a:r>
            <a:br>
              <a:rPr lang="de-AT" sz="24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lt-LT" sz="2000" i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Vienišumo </a:t>
            </a:r>
            <a:r>
              <a:rPr lang="lt-LT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ministrė</a:t>
            </a:r>
            <a:endParaRPr lang="de-AT" sz="2400" i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49F5A0-99FE-4BC2-BBF1-0B6B4AB94EB3}"/>
              </a:ext>
            </a:extLst>
          </p:cNvPr>
          <p:cNvSpPr txBox="1"/>
          <p:nvPr/>
        </p:nvSpPr>
        <p:spPr>
          <a:xfrm>
            <a:off x="6988838" y="1794596"/>
            <a:ext cx="2056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Theresa May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lt-LT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buvusi ministrė pirmininkė</a:t>
            </a:r>
          </a:p>
        </p:txBody>
      </p:sp>
      <p:pic>
        <p:nvPicPr>
          <p:cNvPr id="3080" name="Picture 8" descr="Flag of the United Kingdom - Wikipedia">
            <a:extLst>
              <a:ext uri="{FF2B5EF4-FFF2-40B4-BE49-F238E27FC236}">
                <a16:creationId xmlns:a16="http://schemas.microsoft.com/office/drawing/2014/main" id="{012107C6-15CD-4AA8-A08A-41A928FB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66" y="136525"/>
            <a:ext cx="16764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1104E37-1D8D-49FF-AF82-DFA9A8942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964374"/>
              </p:ext>
            </p:extLst>
          </p:nvPr>
        </p:nvGraphicFramePr>
        <p:xfrm>
          <a:off x="2029103" y="4704416"/>
          <a:ext cx="3426463" cy="20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8D54A5F4-F716-46FC-8134-D4E2FCE74461}"/>
              </a:ext>
            </a:extLst>
          </p:cNvPr>
          <p:cNvSpPr txBox="1"/>
          <p:nvPr/>
        </p:nvSpPr>
        <p:spPr>
          <a:xfrm>
            <a:off x="2976281" y="4840941"/>
            <a:ext cx="96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</a:t>
            </a:r>
            <a:r>
              <a:rPr lang="en-GB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en-GB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2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lt-LT" dirty="0">
                <a:latin typeface="+mj-lt"/>
              </a:rPr>
              <a:t>TEMOS AKTUALUMAS</a:t>
            </a:r>
            <a:br>
              <a:rPr lang="en-US" sz="5400" dirty="0">
                <a:latin typeface="+mj-lt"/>
              </a:rPr>
            </a:br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VYRESNIAME AMŽIUJE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682" y="2285810"/>
            <a:ext cx="6831106" cy="40705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2000"/>
              </a:spcAft>
            </a:pPr>
            <a:r>
              <a:rPr lang="lt-LT" sz="3100" b="1" dirty="0">
                <a:solidFill>
                  <a:schemeClr val="tx1"/>
                </a:solidFill>
                <a:latin typeface="Fjalla One"/>
              </a:rPr>
              <a:t>Į Vyriausybės koalicinį susitarimą įtraukta ši  tema</a:t>
            </a:r>
            <a:r>
              <a:rPr lang="en-US" sz="3100" b="1" dirty="0">
                <a:solidFill>
                  <a:schemeClr val="tx1"/>
                </a:solidFill>
                <a:latin typeface="Fjalla One"/>
              </a:rPr>
              <a:t>(2021–2025)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200" i="1" dirty="0"/>
              <a:t>“</a:t>
            </a:r>
            <a:r>
              <a:rPr lang="lt-LT" sz="3200" i="1" dirty="0"/>
              <a:t>Skatinsime senjorams palankius metodus visais valdžios lygmenimis ir skaitmeninėje erdvėje. Tai apima dalyvavimą, įsitraukimą, socialinę apsaugą, kasdienę pagalbą, būstą, mobilumą, sveikatos priežiūrą, švietimą ir susitikimų galimybes ir </a:t>
            </a:r>
            <a:br>
              <a:rPr lang="en-US" sz="3200" i="1" dirty="0"/>
            </a:br>
            <a:r>
              <a:rPr lang="lt-LT" sz="2800" dirty="0">
                <a:latin typeface="Arial Black" panose="020B0A04020102020204" pitchFamily="34" charset="0"/>
              </a:rPr>
              <a:t>vienišumo </a:t>
            </a:r>
            <a:r>
              <a:rPr lang="lt-LT" sz="2800" dirty="0" err="1">
                <a:latin typeface="Arial Black" panose="020B0A04020102020204" pitchFamily="34" charset="0"/>
              </a:rPr>
              <a:t>įveiką</a:t>
            </a:r>
            <a:r>
              <a:rPr lang="en-US" sz="3200" i="1" dirty="0"/>
              <a:t>.”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US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49F5A0-99FE-4BC2-BBF1-0B6B4AB94EB3}"/>
              </a:ext>
            </a:extLst>
          </p:cNvPr>
          <p:cNvSpPr txBox="1"/>
          <p:nvPr/>
        </p:nvSpPr>
        <p:spPr>
          <a:xfrm>
            <a:off x="978358" y="4607949"/>
            <a:ext cx="3203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sz="2000" dirty="0" err="1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Koalicija</a:t>
            </a:r>
            <a:r>
              <a:rPr lang="de-AT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"</a:t>
            </a:r>
            <a:r>
              <a:rPr lang="de-AT" sz="2000" dirty="0" err="1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Šviesoforas</a:t>
            </a:r>
            <a:r>
              <a:rPr lang="lt-LT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</a:p>
          <a:p>
            <a:pPr algn="l"/>
            <a:r>
              <a:rPr lang="lt-LT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nuo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2021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C23A68-D74F-44A2-8B69-F227217E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5" y="76225"/>
            <a:ext cx="1586135" cy="9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mpel-Koalition: Mit diesem Kabinett will Olaf Scholz regieren | ZEIT ONLINE">
            <a:extLst>
              <a:ext uri="{FF2B5EF4-FFF2-40B4-BE49-F238E27FC236}">
                <a16:creationId xmlns:a16="http://schemas.microsoft.com/office/drawing/2014/main" id="{617DA9E0-593D-41F5-85C0-6AA3BC07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1" y="2376440"/>
            <a:ext cx="3743300" cy="21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1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lt-LT" dirty="0">
                <a:latin typeface="+mj-lt"/>
              </a:rPr>
              <a:t>TEMOS AKTUALUMAS</a:t>
            </a:r>
            <a:br>
              <a:rPr lang="en-US" sz="5400" dirty="0">
                <a:latin typeface="+mj-lt"/>
              </a:rPr>
            </a:br>
            <a:r>
              <a:rPr lang="lt-LT" sz="4400" dirty="0">
                <a:solidFill>
                  <a:srgbClr val="F39019"/>
                </a:solidFill>
                <a:latin typeface="Arial Black" panose="020B0A04020102020204" pitchFamily="34" charset="0"/>
              </a:rPr>
              <a:t>VIENIŠUMAS VYRESNIAME AMŽIUJE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12" y="2285810"/>
            <a:ext cx="6831106" cy="407053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i="0" dirty="0">
                <a:solidFill>
                  <a:schemeClr val="tx1"/>
                </a:solidFill>
                <a:effectLst/>
                <a:latin typeface="Fjalla One"/>
              </a:rPr>
              <a:t>Dutch government allocated €58.5 million against loneliness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US" sz="900" i="1" dirty="0"/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200" i="1" dirty="0"/>
              <a:t>“</a:t>
            </a:r>
            <a:r>
              <a:rPr lang="lt-LT" sz="3200" i="1" dirty="0"/>
              <a:t>Daugiau nebegalime susitaikyti su tuo, kad daugiau nei pusė vyresnių nei 75 metų žmonių šioje šalyje jaučiasi vieniši.</a:t>
            </a:r>
            <a:r>
              <a:rPr lang="en-US" sz="3200" i="1" dirty="0"/>
              <a:t>”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US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8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49F5A0-99FE-4BC2-BBF1-0B6B4AB94EB3}"/>
              </a:ext>
            </a:extLst>
          </p:cNvPr>
          <p:cNvSpPr txBox="1"/>
          <p:nvPr/>
        </p:nvSpPr>
        <p:spPr>
          <a:xfrm>
            <a:off x="8347118" y="4428655"/>
            <a:ext cx="2662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Willem-Alexander</a:t>
            </a:r>
          </a:p>
          <a:p>
            <a:pPr algn="ctr"/>
            <a:r>
              <a:rPr lang="lt-LT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Nyderlandų karalius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08B2F2-EC7E-4805-809E-4ABE32F0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48" y="0"/>
            <a:ext cx="1547128" cy="10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önig Willem-Alexander: Die Entscheidung ist gefallen">
            <a:extLst>
              <a:ext uri="{FF2B5EF4-FFF2-40B4-BE49-F238E27FC236}">
                <a16:creationId xmlns:a16="http://schemas.microsoft.com/office/drawing/2014/main" id="{83708707-7039-45BA-B43C-3298C185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48" y="1883420"/>
            <a:ext cx="3350652" cy="24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4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96BF9AE-6C13-4043-BDF2-EF9CC38E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Vienišumo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paplitimas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vyren</a:t>
            </a:r>
            <a:r>
              <a:rPr lang="lt-LT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iame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amžiuje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/>
          </a:bodyPr>
          <a:lstStyle/>
          <a:p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56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e92b41bfaa5196d19e19cfe7274bf14a2fe2"/>
</p:tagLst>
</file>

<file path=ppt/theme/theme1.xml><?xml version="1.0" encoding="utf-8"?>
<a:theme xmlns:a="http://schemas.openxmlformats.org/drawingml/2006/main" name="AISAB">
  <a:themeElements>
    <a:clrScheme name="AISAB">
      <a:dk1>
        <a:srgbClr val="404040"/>
      </a:dk1>
      <a:lt1>
        <a:sysClr val="window" lastClr="FFFFFF"/>
      </a:lt1>
      <a:dk2>
        <a:srgbClr val="767671"/>
      </a:dk2>
      <a:lt2>
        <a:srgbClr val="E7E6E6"/>
      </a:lt2>
      <a:accent1>
        <a:srgbClr val="FFAC06"/>
      </a:accent1>
      <a:accent2>
        <a:srgbClr val="F39019"/>
      </a:accent2>
      <a:accent3>
        <a:srgbClr val="F5D328"/>
      </a:accent3>
      <a:accent4>
        <a:srgbClr val="555663"/>
      </a:accent4>
      <a:accent5>
        <a:srgbClr val="45454F"/>
      </a:accent5>
      <a:accent6>
        <a:srgbClr val="76798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AB.potx" id="{C69199D7-3253-43E0-955C-E2B329FAE43D}" vid="{381D6F52-7CE5-4C8B-9148-1189D992C78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4084E9B6AF59458FA93B53DF5F3643" ma:contentTypeVersion="11" ma:contentTypeDescription="Ein neues Dokument erstellen." ma:contentTypeScope="" ma:versionID="72830521301027c8a03631a7cc9c8ba1">
  <xsd:schema xmlns:xsd="http://www.w3.org/2001/XMLSchema" xmlns:xs="http://www.w3.org/2001/XMLSchema" xmlns:p="http://schemas.microsoft.com/office/2006/metadata/properties" xmlns:ns3="d149c542-9fb5-4a28-aa79-226d1b6e6feb" targetNamespace="http://schemas.microsoft.com/office/2006/metadata/properties" ma:root="true" ma:fieldsID="ac62ccbdad090a9c22fbb1ca17240cba" ns3:_="">
    <xsd:import namespace="d149c542-9fb5-4a28-aa79-226d1b6e6f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9c542-9fb5-4a28-aa79-226d1b6e6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D13FD3-CA57-4382-89C4-04E1A2F263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60750-E0E6-44CF-8B93-04234C78B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9c542-9fb5-4a28-aa79-226d1b6e6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B21006-232C-4032-A579-663B6AB3E7B2}">
  <ds:schemaRefs>
    <ds:schemaRef ds:uri="http://schemas.microsoft.com/office/infopath/2007/PartnerControls"/>
    <ds:schemaRef ds:uri="d149c542-9fb5-4a28-aa79-226d1b6e6fe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AISAB</Template>
  <TotalTime>115</TotalTime>
  <Words>1663</Words>
  <Application>Microsoft Office PowerPoint</Application>
  <PresentationFormat>Plačiaekranė</PresentationFormat>
  <Paragraphs>240</Paragraphs>
  <Slides>34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34</vt:i4>
      </vt:variant>
    </vt:vector>
  </HeadingPairs>
  <TitlesOfParts>
    <vt:vector size="45" baseType="lpstr">
      <vt:lpstr>Aharoni</vt:lpstr>
      <vt:lpstr>Arial</vt:lpstr>
      <vt:lpstr>Arial Black</vt:lpstr>
      <vt:lpstr>Calibri</vt:lpstr>
      <vt:lpstr>Calibri Light</vt:lpstr>
      <vt:lpstr>Century Gothic</vt:lpstr>
      <vt:lpstr>Fjalla One</vt:lpstr>
      <vt:lpstr>Moon Bold</vt:lpstr>
      <vt:lpstr>Moon Light</vt:lpstr>
      <vt:lpstr>Wingdings</vt:lpstr>
      <vt:lpstr>AISAB</vt:lpstr>
      <vt:lpstr>„PowerPoint“ pateiktis</vt:lpstr>
      <vt:lpstr>   Filmo analizė</vt:lpstr>
      <vt:lpstr>Temos aktualumas </vt:lpstr>
      <vt:lpstr>TEMOS AKTUALUMAS VIENIŠUMAS VYRESNIAME AMŽIUJE</vt:lpstr>
      <vt:lpstr>TEMOS AKTUALUMAS VIENIŠUMAS VYRESNIAME AMŽIUJE</vt:lpstr>
      <vt:lpstr>TEMOS AKTUALUMAS VIENIŠUMAS VYRESNIAME AMŽIUJE</vt:lpstr>
      <vt:lpstr>TEMOS AKTUALUMAS VIENIŠUMAS VYRESNIAME AMŽIUJE</vt:lpstr>
      <vt:lpstr>TEMOS AKTUALUMAS VIENIŠUMAS VYRESNIAME AMŽIUJE</vt:lpstr>
      <vt:lpstr>„PowerPoint“ pateiktis</vt:lpstr>
      <vt:lpstr>Vienišumo paplitimas vyreSnIaME amžiuje</vt:lpstr>
      <vt:lpstr>Vienišumo paplitimas vyreSnIaME amžiuje Surkalim et al. 2022</vt:lpstr>
      <vt:lpstr>Vienišumo paplitimas vyreSnIaME amžiuje Surkalim et al. 2022</vt:lpstr>
      <vt:lpstr>Vienišumo paplitimas vyreSnIaME amžiuje</vt:lpstr>
      <vt:lpstr>Vienišumo paplitimas vyreSnIaME amžiuje Su et al. 2022</vt:lpstr>
      <vt:lpstr>Vienišumo paplitimas vyreSnIaME amžiuje Su et al. 2022</vt:lpstr>
      <vt:lpstr>Vienišumo paplitimas vyreSnIaME amžiuje</vt:lpstr>
      <vt:lpstr>„PowerPoint“ pateiktis</vt:lpstr>
      <vt:lpstr>Amžiaus struktūros diagrama (ES) 2019–2100</vt:lpstr>
      <vt:lpstr>“Sveikas senėjimas”</vt:lpstr>
      <vt:lpstr>Sveikas senėjimas tarptautinis požiūris</vt:lpstr>
      <vt:lpstr>Sveikas senėjimas Strategija, skirta vyresnio amžiaus gyventojų problemoms spręsti</vt:lpstr>
      <vt:lpstr>Sąvokų apibrėžtys</vt:lpstr>
      <vt:lpstr>Vienišumas ir socialinė izoliacija</vt:lpstr>
      <vt:lpstr>Socialinė Izoliacija</vt:lpstr>
      <vt:lpstr>vienišumas</vt:lpstr>
      <vt:lpstr>Socialinė izoliacija ir vienišumas</vt:lpstr>
      <vt:lpstr>Socialinė izoliacija ir vienišumas</vt:lpstr>
      <vt:lpstr>Socialinė izoliacija ir vienišumas</vt:lpstr>
      <vt:lpstr>Socialinė izoliacija ir vienišumas</vt:lpstr>
      <vt:lpstr>„PowerPoint“ pateiktis</vt:lpstr>
      <vt:lpstr>Poveikis vyresnio amžiaus žmonių sveikatos rezultatams</vt:lpstr>
      <vt:lpstr>Poveikis vyresnio amžiaus žmonių sveikatos rezultatams</vt:lpstr>
      <vt:lpstr>Poveikis vyresnio amžiaus žmonių sveikatos rezultatams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Schober</dc:creator>
  <cp:lastModifiedBy>Windows User</cp:lastModifiedBy>
  <cp:revision>189</cp:revision>
  <dcterms:created xsi:type="dcterms:W3CDTF">2018-06-02T16:08:36Z</dcterms:created>
  <dcterms:modified xsi:type="dcterms:W3CDTF">2023-06-27T11:45:35Z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0x0101000D4084E9B6AF59458FA93B53DF5F3643</vt:lpwstr>
  </property>
</Properties>
</file>