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4"/>
  </p:sldMasterIdLst>
  <p:notesMasterIdLst>
    <p:notesMasterId r:id="rId39"/>
  </p:notesMasterIdLst>
  <p:handoutMasterIdLst>
    <p:handoutMasterId r:id="rId40"/>
  </p:handoutMasterIdLst>
  <p:sldIdLst>
    <p:sldId id="436" r:id="rId5"/>
    <p:sldId id="420" r:id="rId6"/>
    <p:sldId id="430" r:id="rId7"/>
    <p:sldId id="431" r:id="rId8"/>
    <p:sldId id="415" r:id="rId9"/>
    <p:sldId id="416" r:id="rId10"/>
    <p:sldId id="417" r:id="rId11"/>
    <p:sldId id="418" r:id="rId12"/>
    <p:sldId id="425" r:id="rId13"/>
    <p:sldId id="408" r:id="rId14"/>
    <p:sldId id="426" r:id="rId15"/>
    <p:sldId id="427" r:id="rId16"/>
    <p:sldId id="409" r:id="rId17"/>
    <p:sldId id="411" r:id="rId18"/>
    <p:sldId id="412" r:id="rId19"/>
    <p:sldId id="413" r:id="rId20"/>
    <p:sldId id="434" r:id="rId21"/>
    <p:sldId id="396" r:id="rId22"/>
    <p:sldId id="414" r:id="rId23"/>
    <p:sldId id="432" r:id="rId24"/>
    <p:sldId id="433" r:id="rId25"/>
    <p:sldId id="423" r:id="rId26"/>
    <p:sldId id="404" r:id="rId27"/>
    <p:sldId id="401" r:id="rId28"/>
    <p:sldId id="403" r:id="rId29"/>
    <p:sldId id="400" r:id="rId30"/>
    <p:sldId id="410" r:id="rId31"/>
    <p:sldId id="406" r:id="rId32"/>
    <p:sldId id="397" r:id="rId33"/>
    <p:sldId id="424" r:id="rId34"/>
    <p:sldId id="429" r:id="rId35"/>
    <p:sldId id="405" r:id="rId36"/>
    <p:sldId id="407" r:id="rId37"/>
    <p:sldId id="437" r:id="rId38"/>
  </p:sldIdLst>
  <p:sldSz cx="12192000" cy="6858000"/>
  <p:notesSz cx="6858000" cy="9144000"/>
  <p:custDataLst>
    <p:tags r:id="rId41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  <a:srgbClr val="FFC715"/>
    <a:srgbClr val="7F7F7F"/>
    <a:srgbClr val="F39019"/>
    <a:srgbClr val="FF5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125" autoAdjust="0"/>
  </p:normalViewPr>
  <p:slideViewPr>
    <p:cSldViewPr snapToGrid="0">
      <p:cViewPr varScale="1">
        <p:scale>
          <a:sx n="62" d="100"/>
          <a:sy n="62" d="100"/>
        </p:scale>
        <p:origin x="7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5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UK (Red Cross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BF-4C32-9042-31730E3699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BF-4C32-9042-31730E369952}"/>
              </c:ext>
            </c:extLst>
          </c:dPt>
          <c:cat>
            <c:strRef>
              <c:f>Tabelle1!$A$2:$A$3</c:f>
              <c:strCache>
                <c:ptCount val="2"/>
                <c:pt idx="0">
                  <c:v>66 million</c:v>
                </c:pt>
                <c:pt idx="1">
                  <c:v>9 million</c:v>
                </c:pt>
              </c:strCache>
            </c:strRef>
          </c:cat>
          <c:val>
            <c:numRef>
              <c:f>Tabelle1!$B$2:$B$3</c:f>
              <c:numCache>
                <c:formatCode>0.00%</c:formatCode>
                <c:ptCount val="2"/>
                <c:pt idx="0">
                  <c:v>0.86360000000000003</c:v>
                </c:pt>
                <c:pt idx="1">
                  <c:v>0.13639999999999999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8-4353-8671-EC7818F1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7668D8AD-5A9F-4861-86EB-F3D4BC2E30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8F496FF-1F0D-47B5-B4CF-E2C84B18D9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6AB22-7AAB-4F70-AC40-C231036773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56679-3A17-48A6-BCD8-8621C6D5AB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9EEF444-F916-4C2A-B12B-C4B82879B8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3097-DA67-4CF8-863A-25AF136F541C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400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6BB6F-9947-4711-9117-308AA3DF2931}" type="datetimeFigureOut">
              <a:rPr lang="hu-HU" smtClean="0"/>
              <a:t>2023. 05. 18.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10238-43BB-47F5-9AC7-BF7AE9365F4A}" type="slidenum">
              <a:rPr lang="hu-HU" smtClean="0"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8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questions are discussed in small groups after the short film.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236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36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1260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5527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Thematisches ENDE SI &amp; L </a:t>
            </a:r>
            <a:r>
              <a:rPr lang="de-AT" dirty="0">
                <a:sym typeface="Wingdings" panose="05000000000000000000" pitchFamily="2" charset="2"/>
              </a:rPr>
              <a:t> Zuordnung Kärtchen Faktoren (Film)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10238-43BB-47F5-9AC7-BF7AE9365F4A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576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27625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4507DC-DF2D-4B6E-9259-50ECFA2654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C98C4D8-44EE-4E84-A7EA-B9991D872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CADDE93-B799-4314-9B6B-1B3D1F5E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EC7597-9F48-4F14-A807-556B09DC4FA1}"/>
              </a:ext>
            </a:extLst>
          </p:cNvPr>
          <p:cNvCxnSpPr>
            <a:cxnSpLocks/>
          </p:cNvCxnSpPr>
          <p:nvPr/>
        </p:nvCxnSpPr>
        <p:spPr>
          <a:xfrm>
            <a:off x="1524000" y="3509963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13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22ED311-0C3B-4971-B1E6-CD904E2A0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3AC9F24-1487-4395-BE3A-1B5C9DE59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B182F8B-9C25-4689-9FBD-8000E33C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0889435A-3024-47F8-AD70-92B52CAAEB44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7ADEFF-7F05-42BA-B301-0102E70F6E89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BE87A2B8-5E0F-40E2-8013-D903D905F48C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469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593BB-FCB3-4C92-80DE-1D03E2CCCC78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168AC4-51E4-4592-AE48-EEB975852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84E71F-9E0D-46F7-A274-D8E869A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7FE18AD-0DEB-4421-8877-09D22BB1520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741C06-4E2F-4374-B0F5-5695C2BA0460}"/>
              </a:ext>
            </a:extLst>
          </p:cNvPr>
          <p:cNvCxnSpPr>
            <a:cxnSpLocks/>
          </p:cNvCxnSpPr>
          <p:nvPr/>
        </p:nvCxnSpPr>
        <p:spPr>
          <a:xfrm flipV="1">
            <a:off x="8724900" y="365125"/>
            <a:ext cx="0" cy="581183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hape 3">
            <a:extLst>
              <a:ext uri="{FF2B5EF4-FFF2-40B4-BE49-F238E27FC236}">
                <a16:creationId xmlns:a16="http://schemas.microsoft.com/office/drawing/2014/main" id="{8F2F5FE9-6080-44FB-AF47-94D01596A264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692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EC9CCC-0774-4C7E-BF97-28340E629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25C54-846C-4E2B-BB2E-97FEED984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008CC6-3579-47C5-BEE9-733A7287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2BC1E56-CB2E-4B87-AB42-32EA6AB80835}" type="slidenum">
              <a:rPr lang="hu-HU" smtClean="0"/>
              <a:pPr/>
              <a:t>‹Nº›</a:t>
            </a:fld>
            <a:endParaRPr lang="hu-HU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005FA-0218-4FCB-9E62-08D4FCB0BD96}"/>
              </a:ext>
            </a:extLst>
          </p:cNvPr>
          <p:cNvCxnSpPr>
            <a:cxnSpLocks/>
          </p:cNvCxnSpPr>
          <p:nvPr/>
        </p:nvCxnSpPr>
        <p:spPr>
          <a:xfrm>
            <a:off x="838200" y="1425217"/>
            <a:ext cx="10494465" cy="0"/>
          </a:xfrm>
          <a:prstGeom prst="line">
            <a:avLst/>
          </a:prstGeom>
          <a:ln w="38100">
            <a:solidFill>
              <a:srgbClr val="FFC7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566A620E-F62D-43D6-9153-DF02DCB67FF0}"/>
              </a:ext>
            </a:extLst>
          </p:cNvPr>
          <p:cNvSpPr/>
          <p:nvPr userDrawn="1"/>
        </p:nvSpPr>
        <p:spPr>
          <a:xfrm>
            <a:off x="859335" y="6359054"/>
            <a:ext cx="6807946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/>
            <a:r>
              <a:rPr lang="en-US" sz="1400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DIGI-AGEING - overcoming loneliness 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3076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9DD8F7-9AC6-4691-9E8E-AC0E3A6E21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FC630BD-DE45-4C68-865E-4908D1C23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AB34BE-90B6-4ED4-AF08-C1B5BB49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AC2FCE-E8C4-4E50-8688-5122E724979D}"/>
              </a:ext>
            </a:extLst>
          </p:cNvPr>
          <p:cNvCxnSpPr>
            <a:cxnSpLocks/>
          </p:cNvCxnSpPr>
          <p:nvPr/>
        </p:nvCxnSpPr>
        <p:spPr>
          <a:xfrm>
            <a:off x="831850" y="4562475"/>
            <a:ext cx="1052195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9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C361C-39A4-487D-A583-7F10A057C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061A03-E120-4B4C-A1E8-FF42AE293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6BB4E3-69B6-4613-ABD8-A7873B031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98912B0-EADF-48F6-A032-6AE84C29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6CE95A9F-192D-47B9-BF80-CE089EEBB9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F61B88-BAA4-4AE0-95D0-71A3B77DF5E2}"/>
              </a:ext>
            </a:extLst>
          </p:cNvPr>
          <p:cNvCxnSpPr>
            <a:cxnSpLocks/>
          </p:cNvCxnSpPr>
          <p:nvPr/>
        </p:nvCxnSpPr>
        <p:spPr>
          <a:xfrm>
            <a:off x="838200" y="1683094"/>
            <a:ext cx="10515600" cy="759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557DC67-676E-4457-88FE-03C0A6151D3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619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2D3256-C530-4232-9B4A-12040B0DD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758654F-FA75-4593-B58F-2040A8283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216034D-F5AB-43A6-88AD-33FAE9F3D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9EB268C-72A3-44A2-BCE2-160AAF9FA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4E65EB5-2F44-4C9E-916D-661EA411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3F16BB2-6A3B-4502-8C37-6170C5005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9FA9800-79D8-43B3-ABC8-7156962D259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D21736-EF84-44EB-8924-63270A8BA0F5}"/>
              </a:ext>
            </a:extLst>
          </p:cNvPr>
          <p:cNvCxnSpPr>
            <a:cxnSpLocks/>
          </p:cNvCxnSpPr>
          <p:nvPr/>
        </p:nvCxnSpPr>
        <p:spPr>
          <a:xfrm>
            <a:off x="839788" y="1681163"/>
            <a:ext cx="1051401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3">
            <a:extLst>
              <a:ext uri="{FF2B5EF4-FFF2-40B4-BE49-F238E27FC236}">
                <a16:creationId xmlns:a16="http://schemas.microsoft.com/office/drawing/2014/main" id="{B5ECF7BB-9FF2-4E1D-9BC0-2EBCA1C9C165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896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E3535B-6731-4728-9897-3AC971DB80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E2AB53-AAF0-4C17-9710-9468A41D8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561527DB-6835-47CA-ACDA-DA47AFBFD2F7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B91D16-C87E-455A-B62F-893B9CAB90E1}"/>
              </a:ext>
            </a:extLst>
          </p:cNvPr>
          <p:cNvCxnSpPr>
            <a:cxnSpLocks/>
          </p:cNvCxnSpPr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3">
            <a:extLst>
              <a:ext uri="{FF2B5EF4-FFF2-40B4-BE49-F238E27FC236}">
                <a16:creationId xmlns:a16="http://schemas.microsoft.com/office/drawing/2014/main" id="{C387596E-6775-46A9-BE60-68EC03E9491F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2866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15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41771C-85CA-42D7-8240-816F2F9928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F34C119-B978-49F6-B531-FE25663A6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5D2FA8-A6B3-44FD-97A1-58B8BD8E6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0A077BB-50D4-4A72-929C-6FA432254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3DB2526-4B9A-4089-BB5C-004829279C99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57F895-7D9F-496D-ADB4-4BD9C5869B64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C70F3E79-38AB-42D9-9F9A-BE41E7509E4E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45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F810AE-708C-46E5-ACCB-EE42EC477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Click to add title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7C3BA7-48A4-4D4F-8AD0-8EF3DB18E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EFBA25A-43A4-4825-876E-67CA8C433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A8E971-34FF-4290-94A3-D78CE6D8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06E-48CA-4BB4-AE18-8574845C9E67}" type="slidenum">
              <a:rPr lang="hu-HU" smtClean="0"/>
              <a:t>‹Nº›</a:t>
            </a:fld>
            <a:endParaRPr lang="hu-HU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CC47CF1-243E-48D8-A544-F700CC509FEB}"/>
              </a:ext>
            </a:extLst>
          </p:cNvPr>
          <p:cNvSpPr/>
          <p:nvPr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9F4DBC3-EB56-480E-BBF9-C665CCDD3571}"/>
              </a:ext>
            </a:extLst>
          </p:cNvPr>
          <p:cNvCxnSpPr>
            <a:cxnSpLocks/>
          </p:cNvCxnSpPr>
          <p:nvPr/>
        </p:nvCxnSpPr>
        <p:spPr>
          <a:xfrm>
            <a:off x="839788" y="2057400"/>
            <a:ext cx="393223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3">
            <a:extLst>
              <a:ext uri="{FF2B5EF4-FFF2-40B4-BE49-F238E27FC236}">
                <a16:creationId xmlns:a16="http://schemas.microsoft.com/office/drawing/2014/main" id="{A6CC4214-707C-493E-85D7-4877FF30E296}"/>
              </a:ext>
            </a:extLst>
          </p:cNvPr>
          <p:cNvSpPr/>
          <p:nvPr userDrawn="1"/>
        </p:nvSpPr>
        <p:spPr>
          <a:xfrm>
            <a:off x="859335" y="6382137"/>
            <a:ext cx="6807946" cy="313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lvl="0">
              <a:defRPr sz="1800"/>
            </a:pPr>
            <a:r>
              <a:rPr lang="hu-HU" sz="1100" dirty="0">
                <a:solidFill>
                  <a:schemeClr val="accent2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AISAB</a:t>
            </a:r>
            <a:r>
              <a:rPr sz="1100" dirty="0">
                <a:solidFill>
                  <a:srgbClr val="A6AAA9"/>
                </a:solidFill>
                <a:latin typeface="Century Gothic" panose="020B0502020202020204" pitchFamily="34" charset="0"/>
                <a:ea typeface="Roboto Bold"/>
                <a:cs typeface="Roboto Bold"/>
                <a:sym typeface="Roboto Bold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–</a:t>
            </a:r>
            <a:r>
              <a:rPr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</a:t>
            </a:r>
            <a:r>
              <a:rPr lang="hu-HU" sz="110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APPLIED</a:t>
            </a:r>
            <a:r>
              <a:rPr lang="hu-HU" sz="1100" baseline="0" dirty="0">
                <a:solidFill>
                  <a:schemeClr val="tx2"/>
                </a:solidFill>
                <a:latin typeface="Century Gothic" panose="020B0502020202020204" pitchFamily="34" charset="0"/>
                <a:ea typeface="Roboto Regular"/>
                <a:cs typeface="Roboto Regular"/>
                <a:sym typeface="Roboto Regular"/>
              </a:rPr>
              <a:t>  INNOVATION FOR STUDENTS AND BUSINESS</a:t>
            </a:r>
            <a:endParaRPr sz="1100" dirty="0">
              <a:solidFill>
                <a:schemeClr val="tx2"/>
              </a:solidFill>
              <a:latin typeface="Century Gothic" panose="020B0502020202020204" pitchFamily="34" charset="0"/>
              <a:ea typeface="Roboto Regular"/>
              <a:cs typeface="Roboto Regular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314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B5D3A185-8949-4A5B-8E82-0A73E42B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Klicken Sie zum Hinzufügen eines Titels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EC74671-937E-485B-B883-A007DB3E1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91356C-EAFB-4C4C-BB2D-9E0CECA08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85B506E-48CA-4BB4-AE18-8574845C9E67}" type="slidenum">
              <a:rPr lang="hu-HU" smtClean="0"/>
              <a:pPr/>
              <a:t>‹Nº›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36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8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75000"/>
        <a:buFont typeface="Wingdings" panose="05000000000000000000" pitchFamily="2" charset="2"/>
        <a:buChar char=""/>
        <a:defRPr sz="1600" kern="1200">
          <a:solidFill>
            <a:schemeClr val="bg1">
              <a:lumMod val="50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runi.e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asoccaminos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teria.com.cy/" TargetMode="External"/><Relationship Id="rId5" Type="http://schemas.openxmlformats.org/officeDocument/2006/relationships/hyperlink" Target="http://www.ucy.ac.cy/" TargetMode="External"/><Relationship Id="rId10" Type="http://schemas.openxmlformats.org/officeDocument/2006/relationships/image" Target="../media/image31.png"/><Relationship Id="rId4" Type="http://schemas.openxmlformats.org/officeDocument/2006/relationships/hyperlink" Target="http://www.umit-tirol.at/" TargetMode="External"/><Relationship Id="rId9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3442706" y="2794906"/>
            <a:ext cx="72200" cy="2041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l">
              <a:lnSpc>
                <a:spcPct val="80000"/>
              </a:lnSpc>
              <a:defRPr sz="32000">
                <a:solidFill>
                  <a:srgbClr val="FFFFFF"/>
                </a:solidFill>
                <a:latin typeface="Moon Light"/>
                <a:ea typeface="Moon Light"/>
                <a:cs typeface="Moon Light"/>
                <a:sym typeface="Moon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endParaRPr sz="16000" dirty="0"/>
          </a:p>
        </p:txBody>
      </p:sp>
      <p:sp>
        <p:nvSpPr>
          <p:cNvPr id="14" name="Shape 16"/>
          <p:cNvSpPr/>
          <p:nvPr/>
        </p:nvSpPr>
        <p:spPr>
          <a:xfrm>
            <a:off x="0" y="3182726"/>
            <a:ext cx="12192000" cy="1101914"/>
          </a:xfrm>
          <a:prstGeom prst="rect">
            <a:avLst/>
          </a:prstGeom>
          <a:solidFill>
            <a:srgbClr val="F0CF2C"/>
          </a:solidFill>
          <a:ln w="12700">
            <a:miter lim="400000"/>
          </a:ln>
        </p:spPr>
        <p:txBody>
          <a:bodyPr lIns="0" tIns="0" rIns="0" bIns="0" anchor="ctr" anchorCtr="1"/>
          <a:lstStyle/>
          <a:p>
            <a:pPr lvl="0">
              <a:lnSpc>
                <a:spcPct val="80000"/>
              </a:lnSpc>
              <a:defRPr sz="2700">
                <a:solidFill>
                  <a:srgbClr val="FFFFFF"/>
                </a:solidFill>
                <a:latin typeface="Moon Bold"/>
                <a:ea typeface="Moon Bold"/>
                <a:cs typeface="Moon Bold"/>
                <a:sym typeface="Moon Bold"/>
              </a:defRPr>
            </a:pPr>
            <a:endParaRPr sz="1350">
              <a:noFill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063A965-ED6D-4240-8605-822EC256CB42}"/>
              </a:ext>
            </a:extLst>
          </p:cNvPr>
          <p:cNvSpPr/>
          <p:nvPr/>
        </p:nvSpPr>
        <p:spPr>
          <a:xfrm>
            <a:off x="1979341" y="3309992"/>
            <a:ext cx="100438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chemeClr val="bg2">
                    <a:lumMod val="50000"/>
                  </a:schemeClr>
                </a:solidFill>
                <a:cs typeface="Calibri" panose="020F0502020204030204" pitchFamily="34" charset="0"/>
              </a:rPr>
              <a:t>El fenómeno de la soledad en la vejez</a:t>
            </a:r>
            <a:endParaRPr lang="en-GB" sz="4800" dirty="0">
              <a:solidFill>
                <a:schemeClr val="bg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10" name="Fußzeilenplatzhalter 13">
            <a:extLst>
              <a:ext uri="{FF2B5EF4-FFF2-40B4-BE49-F238E27FC236}">
                <a16:creationId xmlns:a16="http://schemas.microsoft.com/office/drawing/2014/main" id="{35F1B82E-774A-4D16-844E-8DE036A4CE11}"/>
              </a:ext>
            </a:extLst>
          </p:cNvPr>
          <p:cNvSpPr txBox="1">
            <a:spLocks/>
          </p:cNvSpPr>
          <p:nvPr/>
        </p:nvSpPr>
        <p:spPr>
          <a:xfrm>
            <a:off x="2195605" y="6085799"/>
            <a:ext cx="9616869" cy="6146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solidFill>
                  <a:schemeClr val="tx1"/>
                </a:solidFill>
              </a:rPr>
              <a:t>El </a:t>
            </a:r>
            <a:r>
              <a:rPr lang="es-ES" dirty="0">
                <a:solidFill>
                  <a:schemeClr val="tx1"/>
                </a:solidFill>
              </a:rPr>
              <a:t>apoyo de la Comisión Europea a la elaboración de esta publicación no constituye una aprobación de su contenido, que refleja únicamente las opiniones de los autores, y la Comisión no se hace responsable del uso que pueda hacerse de la información contenida en ella. 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2" name="image05.png">
            <a:extLst>
              <a:ext uri="{FF2B5EF4-FFF2-40B4-BE49-F238E27FC236}">
                <a16:creationId xmlns:a16="http://schemas.microsoft.com/office/drawing/2014/main" id="{1C86743F-63BD-46DB-A74C-563DCA86FA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495" y="6187389"/>
            <a:ext cx="1769110" cy="370777"/>
          </a:xfrm>
          <a:prstGeom prst="rect">
            <a:avLst/>
          </a:prstGeom>
          <a:ln/>
        </p:spPr>
      </p:pic>
      <p:pic>
        <p:nvPicPr>
          <p:cNvPr id="8" name="Grafik 7" descr="Ein Bild, das Text enthält.  Automatisch generierte Beschreibung">
            <a:extLst>
              <a:ext uri="{FF2B5EF4-FFF2-40B4-BE49-F238E27FC236}">
                <a16:creationId xmlns:a16="http://schemas.microsoft.com/office/drawing/2014/main" id="{F9F82BBA-02C1-0019-8F30-1C26C9B2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479828"/>
            <a:ext cx="4828828" cy="2145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13AF11-58CC-CFC9-B979-D699DAB9E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810" y="10989"/>
            <a:ext cx="3239190" cy="229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10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Informes</a:t>
            </a:r>
            <a:r>
              <a:rPr lang="en-GB" sz="2800" dirty="0"/>
              <a:t> de </a:t>
            </a:r>
            <a:r>
              <a:rPr lang="en-GB" sz="2800" dirty="0" err="1"/>
              <a:t>investigación</a:t>
            </a:r>
            <a:r>
              <a:rPr lang="en-GB" sz="2800" dirty="0"/>
              <a:t> </a:t>
            </a:r>
            <a:r>
              <a:rPr lang="en-GB" sz="2800" dirty="0" err="1"/>
              <a:t>inconsistentes</a:t>
            </a:r>
            <a:r>
              <a:rPr lang="en-GB" sz="2800" dirty="0"/>
              <a:t>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>
                <a:sym typeface="Wingdings" panose="05000000000000000000" pitchFamily="2" charset="2"/>
              </a:rPr>
              <a:t> </a:t>
            </a:r>
            <a:r>
              <a:rPr lang="es-ES" sz="2800" dirty="0">
                <a:sym typeface="Wingdings" panose="05000000000000000000" pitchFamily="2" charset="2"/>
              </a:rPr>
              <a:t>dependiendo de la definición y de la medida de resultados utilizada</a:t>
            </a:r>
            <a:endParaRPr lang="en-GB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Similitud de los resultados de la investigación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/>
              <a:t> </a:t>
            </a:r>
            <a:r>
              <a:rPr lang="es-ES" sz="2800" dirty="0"/>
              <a:t>la soledad es más frecuente en las personas ancianas</a:t>
            </a:r>
            <a:r>
              <a:rPr lang="en-GB" sz="2800" dirty="0"/>
              <a:t> (</a:t>
            </a:r>
            <a:r>
              <a:rPr lang="en-GB" sz="2800" dirty="0" err="1"/>
              <a:t>más</a:t>
            </a:r>
            <a:r>
              <a:rPr lang="en-GB" sz="2800" dirty="0"/>
              <a:t> de 80 </a:t>
            </a:r>
            <a:r>
              <a:rPr lang="en-GB" sz="2800" dirty="0" err="1"/>
              <a:t>años</a:t>
            </a:r>
            <a:r>
              <a:rPr lang="en-GB" sz="2800" dirty="0"/>
              <a:t>)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highlight>
                  <a:srgbClr val="FFD85B"/>
                </a:highlight>
              </a:rPr>
              <a:t>Las personas mayores son más propensas a experimentar la soledad y el aislamiento social</a:t>
            </a:r>
            <a:r>
              <a:rPr lang="en-GB" sz="2800" dirty="0"/>
              <a:t> </a:t>
            </a:r>
            <a:r>
              <a:rPr lang="en-GB" dirty="0">
                <a:solidFill>
                  <a:srgbClr val="F39019"/>
                </a:solidFill>
                <a:sym typeface="Wingdings" panose="05000000000000000000" pitchFamily="2" charset="2"/>
              </a:rPr>
              <a:t></a:t>
            </a:r>
            <a:r>
              <a:rPr lang="en-GB" sz="2800" dirty="0">
                <a:sym typeface="Wingdings" panose="05000000000000000000" pitchFamily="2" charset="2"/>
              </a:rPr>
              <a:t> ¿</a:t>
            </a:r>
            <a:r>
              <a:rPr lang="en-GB" sz="2800" dirty="0" err="1">
                <a:sym typeface="Wingdings" panose="05000000000000000000" pitchFamily="2" charset="2"/>
              </a:rPr>
              <a:t>explicaciones</a:t>
            </a:r>
            <a:r>
              <a:rPr lang="en-GB" sz="2800" dirty="0">
                <a:sym typeface="Wingdings" panose="05000000000000000000" pitchFamily="2" charset="2"/>
              </a:rPr>
              <a:t>?</a:t>
            </a:r>
          </a:p>
          <a:p>
            <a:pPr marL="414337" lvl="1" indent="0">
              <a:spcAft>
                <a:spcPts val="1200"/>
              </a:spcAft>
              <a:buNone/>
            </a:pPr>
            <a:r>
              <a:rPr lang="en-US" sz="2400" dirty="0"/>
              <a:t>	</a:t>
            </a:r>
            <a:r>
              <a:rPr lang="es-ES" sz="2800" dirty="0"/>
              <a:t> Pérdidas de relaciones, morbilidad, deterioro funcional</a:t>
            </a:r>
            <a:r>
              <a:rPr lang="en-US" sz="2800" dirty="0"/>
              <a:t>…</a:t>
            </a:r>
            <a:endParaRPr lang="en-GB" sz="1600" dirty="0"/>
          </a:p>
          <a:p>
            <a:pPr marL="985837" lvl="1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400" dirty="0">
              <a:highlight>
                <a:srgbClr val="FFD85B"/>
              </a:highlight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2DF3CA-CEA8-4182-82EF-B5CA70E018C4}"/>
              </a:ext>
            </a:extLst>
          </p:cNvPr>
          <p:cNvSpPr txBox="1"/>
          <p:nvPr/>
        </p:nvSpPr>
        <p:spPr>
          <a:xfrm>
            <a:off x="5477058" y="5944593"/>
            <a:ext cx="65715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Bryant et al., 2004;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Dickens et al., 2011;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Skingley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2013; Windle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6356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Surkalim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11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04BAC774-97BB-446E-A9FB-8815B038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88" y="1551820"/>
            <a:ext cx="7410015" cy="4691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99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347793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ym typeface="Wingdings" panose="05000000000000000000" pitchFamily="2" charset="2"/>
            </a:endParaRPr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04BAC774-97BB-446E-A9FB-8815B038B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40" y="1644831"/>
            <a:ext cx="4045607" cy="2692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9752E86-ABFF-4623-8B78-6A1D26FC8FF0}"/>
              </a:ext>
            </a:extLst>
          </p:cNvPr>
          <p:cNvSpPr txBox="1"/>
          <p:nvPr/>
        </p:nvSpPr>
        <p:spPr>
          <a:xfrm>
            <a:off x="4933010" y="1731999"/>
            <a:ext cx="6642846" cy="41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soledad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es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más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prevalente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personas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mayores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60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comparación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con personas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adultas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jóvenes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y de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mediana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edad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adolescentes</a:t>
            </a:r>
            <a:endParaRPr lang="de-AT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Prevalencia agrupada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la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soledad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(+60)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más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baja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los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países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del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norte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Europa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4.2 % – 6.5 %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más alta en los países del este de Europa</a:t>
            </a:r>
            <a:b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	</a:t>
            </a:r>
            <a:r>
              <a:rPr lang="de-DE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18.7 % – 24.2 %</a:t>
            </a:r>
            <a:endParaRPr lang="de-AT" sz="24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DC8C714-AABD-40EC-B028-A33E0D512678}"/>
              </a:ext>
            </a:extLst>
          </p:cNvPr>
          <p:cNvSpPr txBox="1"/>
          <p:nvPr/>
        </p:nvSpPr>
        <p:spPr>
          <a:xfrm>
            <a:off x="380537" y="4663017"/>
            <a:ext cx="4281110" cy="1704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Datos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prevalencia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2000-19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= 57 </a:t>
            </a:r>
            <a:r>
              <a:rPr lang="en-GB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estudios</a:t>
            </a:r>
            <a:r>
              <a:rPr lang="en-GB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basados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muestras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representativas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nivel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nacional</a:t>
            </a:r>
            <a:endParaRPr lang="de-AT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6ECA38B-1A6E-4FDA-BAB1-7D349C9A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Surkalim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0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13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0" y="1937856"/>
            <a:ext cx="10549499" cy="449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dirty="0" err="1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Impacto</a:t>
            </a:r>
            <a:r>
              <a:rPr lang="en-GB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 de la </a:t>
            </a:r>
            <a:r>
              <a:rPr lang="en-GB" dirty="0" err="1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pandemia</a:t>
            </a:r>
            <a:r>
              <a:rPr lang="en-GB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 de COVID-19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9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Brote y sus medidas de salud pública</a:t>
            </a:r>
            <a:r>
              <a:rPr lang="en-US" sz="2800" dirty="0"/>
              <a:t> </a:t>
            </a:r>
          </a:p>
          <a:p>
            <a:pPr marL="0" indent="0">
              <a:spcAft>
                <a:spcPts val="1200"/>
              </a:spcAft>
            </a:pPr>
            <a:endParaRPr lang="en-US" sz="2800" dirty="0"/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rial Black" panose="020B0A04020102020204" pitchFamily="34" charset="0"/>
              </a:rPr>
              <a:t>Aumento</a:t>
            </a:r>
            <a:r>
              <a:rPr lang="en-US" dirty="0">
                <a:latin typeface="Arial Black" panose="020B0A04020102020204" pitchFamily="34" charset="0"/>
              </a:rPr>
              <a:t> de la </a:t>
            </a:r>
            <a:r>
              <a:rPr lang="en-US" dirty="0" err="1">
                <a:latin typeface="Arial Black" panose="020B0A04020102020204" pitchFamily="34" charset="0"/>
              </a:rPr>
              <a:t>probabilidad</a:t>
            </a:r>
            <a:r>
              <a:rPr lang="en-US" dirty="0">
                <a:latin typeface="Arial Black" panose="020B0A04020102020204" pitchFamily="34" charset="0"/>
              </a:rPr>
              <a:t> </a:t>
            </a:r>
            <a:r>
              <a:rPr lang="en-US" sz="2800" dirty="0"/>
              <a:t>de </a:t>
            </a:r>
            <a:r>
              <a:rPr lang="en-US" sz="2800" dirty="0" err="1"/>
              <a:t>aislamiento</a:t>
            </a:r>
            <a:r>
              <a:rPr lang="en-US" sz="2800" dirty="0"/>
              <a:t> social y </a:t>
            </a:r>
            <a:r>
              <a:rPr lang="en-US" sz="2800" dirty="0" err="1"/>
              <a:t>soledad</a:t>
            </a:r>
            <a:r>
              <a:rPr lang="en-US" sz="2800" dirty="0"/>
              <a:t> entre personas </a:t>
            </a:r>
            <a:r>
              <a:rPr lang="en-US" sz="2800" dirty="0" err="1"/>
              <a:t>mayores</a:t>
            </a:r>
            <a:r>
              <a:rPr lang="en-US" sz="2800" dirty="0"/>
              <a:t> que </a:t>
            </a:r>
            <a:r>
              <a:rPr lang="en-US" sz="2800" dirty="0" err="1"/>
              <a:t>viven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residencias y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comunidad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general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C2DF3CA-CEA8-4182-82EF-B5CA70E018C4}"/>
              </a:ext>
            </a:extLst>
          </p:cNvPr>
          <p:cNvSpPr txBox="1"/>
          <p:nvPr/>
        </p:nvSpPr>
        <p:spPr>
          <a:xfrm>
            <a:off x="5132105" y="5871495"/>
            <a:ext cx="6956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Gorenko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2021;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Plagg et al., 2020;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Savage et al., 2021;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Schmitz et al., 2020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 descr="Minimales Coronavirussymbol Für Infografiken Covid19 Vektorillustration  Gefährliches Virussymbolkonzept Rotes Virussymbol Einheitliches Visuelles  Erscheinungsbild Für Pandemiekommunikation Stock Vektor Art und mehr Bilder  von Virus - iStock">
            <a:extLst>
              <a:ext uri="{FF2B5EF4-FFF2-40B4-BE49-F238E27FC236}">
                <a16:creationId xmlns:a16="http://schemas.microsoft.com/office/drawing/2014/main" id="{2B705EDF-4623-4AEE-8906-9DF3373CC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t="20231" r="28493" b="24439"/>
          <a:stretch/>
        </p:blipFill>
        <p:spPr bwMode="auto">
          <a:xfrm>
            <a:off x="7742515" y="1645254"/>
            <a:ext cx="896702" cy="8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B02A4483-C0DB-497F-9626-55C6D60AACD3}"/>
              </a:ext>
            </a:extLst>
          </p:cNvPr>
          <p:cNvSpPr/>
          <p:nvPr/>
        </p:nvSpPr>
        <p:spPr>
          <a:xfrm>
            <a:off x="2008094" y="3429000"/>
            <a:ext cx="385482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58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14</a:t>
            </a:fld>
            <a:endParaRPr lang="hu-HU" sz="1400" dirty="0"/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F47B7902-B2A5-4B0B-9698-58AFBB03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82" y="1483226"/>
            <a:ext cx="7057942" cy="49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8E844C2-C009-401E-B517-70ED609D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820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15</a:t>
            </a:fld>
            <a:endParaRPr lang="hu-HU" sz="1400" dirty="0"/>
          </a:p>
        </p:txBody>
      </p:sp>
      <p:pic>
        <p:nvPicPr>
          <p:cNvPr id="9" name="Grafik 8" descr="Ein Bild, das Text enthält.  Automatisch generierte Beschreibung">
            <a:extLst>
              <a:ext uri="{FF2B5EF4-FFF2-40B4-BE49-F238E27FC236}">
                <a16:creationId xmlns:a16="http://schemas.microsoft.com/office/drawing/2014/main" id="{F47B7902-B2A5-4B0B-9698-58AFBB03A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34" y="1982926"/>
            <a:ext cx="4127743" cy="289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6F7FEC8-7876-45D7-869A-01B422997DAF}"/>
              </a:ext>
            </a:extLst>
          </p:cNvPr>
          <p:cNvSpPr txBox="1"/>
          <p:nvPr/>
        </p:nvSpPr>
        <p:spPr>
          <a:xfrm>
            <a:off x="5190565" y="1791444"/>
            <a:ext cx="5755342" cy="465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15 países en 4 continentes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Europa (14 estudios)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28.050 participantes (+65 años)</a:t>
            </a:r>
            <a:endParaRPr lang="de-DE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de-AT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Prevalencia en el periodo agrupado de la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soledad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entre personas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mayores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era del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28.6 %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(95 % CI: 22.9–35.0 %)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y del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31.2 %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del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aislamiento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social </a:t>
            </a:r>
            <a:r>
              <a:rPr lang="de-AT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(95 % CI: 20.2–44.9 %)</a:t>
            </a:r>
            <a:endParaRPr lang="de-AT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BD54DC-F76C-45CD-B9BA-5118FBBF9548}"/>
              </a:ext>
            </a:extLst>
          </p:cNvPr>
          <p:cNvSpPr txBox="1"/>
          <p:nvPr/>
        </p:nvSpPr>
        <p:spPr>
          <a:xfrm>
            <a:off x="739534" y="5178960"/>
            <a:ext cx="2711878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 = 30 estudios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5EEFC8D5-2A1D-48B4-9E1E-3AF50B959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br>
              <a:rPr lang="en-US" sz="4000" dirty="0"/>
            </a:b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ea typeface="+mn-ea"/>
                <a:cs typeface="Arial" panose="020B0604020202020204" pitchFamily="34" charset="0"/>
              </a:rPr>
              <a:t> et al. 2022</a:t>
            </a:r>
            <a:endParaRPr lang="en-GB" sz="2800" dirty="0">
              <a:solidFill>
                <a:schemeClr val="bg1">
                  <a:lumMod val="50000"/>
                </a:schemeClr>
              </a:solidFill>
              <a:highlight>
                <a:srgbClr val="FFD85B"/>
              </a:highlight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16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s-ES" sz="4000" dirty="0"/>
              <a:t>Prevalencia de la soledad en la vejez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16</a:t>
            </a:fld>
            <a:endParaRPr lang="hu-HU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F7FEC8-7876-45D7-869A-01B422997DAF}"/>
              </a:ext>
            </a:extLst>
          </p:cNvPr>
          <p:cNvSpPr txBox="1"/>
          <p:nvPr/>
        </p:nvSpPr>
        <p:spPr>
          <a:xfrm>
            <a:off x="739534" y="1800808"/>
            <a:ext cx="10188443" cy="429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La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situación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de la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pandemia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sigue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estando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presente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</a:br>
            <a:br>
              <a:rPr lang="en-US" sz="105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39019"/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Es probable que la soledad aumente, ya que la prevalencia fue mayor en los estudios realizados después de 3 meses del brote, en comparación con la prevalencia reportada en los estudios realizados dentro de los primeros 3 meses de la pandemia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2022)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Necesidad urgente de medidas eficaces que aborden las necesidades de las personas mayores (prevención y superación de la soledad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</a:pPr>
            <a:endParaRPr lang="en-US" sz="28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7DA51A5-8F04-48B0-9274-C7A89CEAC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8" b="28889"/>
          <a:stretch/>
        </p:blipFill>
        <p:spPr>
          <a:xfrm>
            <a:off x="4442015" y="5069283"/>
            <a:ext cx="2953871" cy="13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41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de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una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población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envejecida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j-lt"/>
              </a:rPr>
              <a:t>DESAFÍOS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A88C7F0-A88A-412E-BCDF-881A6A688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Diagrama de la estructura de edad </a:t>
            </a:r>
            <a:r>
              <a:rPr lang="en-GB" sz="4000" dirty="0"/>
              <a:t>(UE) </a:t>
            </a:r>
            <a:r>
              <a:rPr lang="en-GB" sz="2800" dirty="0"/>
              <a:t>2019–2100</a:t>
            </a:r>
            <a:endParaRPr lang="en-GB" sz="40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10" y="1699941"/>
            <a:ext cx="5707310" cy="417977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Baja </a:t>
            </a:r>
            <a:r>
              <a:rPr lang="en-US" sz="2700" dirty="0" err="1"/>
              <a:t>natalidad</a:t>
            </a:r>
            <a:endParaRPr lang="en-US" sz="27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en-US" sz="2700" dirty="0"/>
              <a:t>Esperanza de </a:t>
            </a:r>
            <a:r>
              <a:rPr lang="en-US" sz="2700" dirty="0" err="1"/>
              <a:t>vida</a:t>
            </a:r>
            <a:r>
              <a:rPr lang="en-US" sz="2700" dirty="0"/>
              <a:t> </a:t>
            </a:r>
            <a:r>
              <a:rPr lang="en-US" sz="2700" dirty="0" err="1"/>
              <a:t>más</a:t>
            </a:r>
            <a:r>
              <a:rPr lang="en-US" sz="2700" dirty="0"/>
              <a:t> </a:t>
            </a:r>
            <a:r>
              <a:rPr lang="en-US" sz="2700" dirty="0" err="1"/>
              <a:t>alta</a:t>
            </a:r>
            <a:endParaRPr lang="en-US" sz="27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en-US" sz="2700" dirty="0" err="1"/>
              <a:t>Estructura</a:t>
            </a:r>
            <a:r>
              <a:rPr lang="en-US" sz="2700" dirty="0"/>
              <a:t> de población de </a:t>
            </a:r>
            <a:r>
              <a:rPr lang="en-US" sz="2700" dirty="0" err="1"/>
              <a:t>edad</a:t>
            </a:r>
            <a:r>
              <a:rPr lang="en-US" sz="2700" dirty="0"/>
              <a:t> </a:t>
            </a:r>
            <a:r>
              <a:rPr lang="en-US" sz="2700" dirty="0" err="1"/>
              <a:t>avanzada</a:t>
            </a:r>
            <a:endParaRPr lang="en-US" sz="2700" dirty="0"/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Arial" panose="020B0604020202020204" pitchFamily="34" charset="0"/>
              <a:buChar char="•"/>
            </a:pPr>
            <a:r>
              <a:rPr lang="es-ES" sz="2700" dirty="0"/>
              <a:t>Los problemas de salud aumentan con la edad </a:t>
            </a:r>
            <a:r>
              <a:rPr lang="en-US" sz="2700" dirty="0">
                <a:sym typeface="Wingdings" panose="05000000000000000000" pitchFamily="2" charset="2"/>
              </a:rPr>
              <a:t> </a:t>
            </a:r>
            <a:r>
              <a:rPr lang="es-ES" sz="2700" dirty="0">
                <a:sym typeface="Wingdings" panose="05000000000000000000" pitchFamily="2" charset="2"/>
              </a:rPr>
              <a:t>u</a:t>
            </a:r>
            <a:r>
              <a:rPr lang="es-ES" sz="2700" dirty="0"/>
              <a:t>rgencia de una acción integral de salud pública  </a:t>
            </a:r>
            <a:r>
              <a:rPr lang="de-DE" sz="2700" dirty="0"/>
              <a:t> </a:t>
            </a:r>
            <a:r>
              <a:rPr lang="de-DE" sz="1600" dirty="0"/>
              <a:t>(Poscia et al., 2015)</a:t>
            </a:r>
            <a:endParaRPr lang="de-DE" sz="18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18</a:t>
            </a:fld>
            <a:endParaRPr lang="hu-HU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0D850C1-D5DC-4FB7-8C5D-DFCAA507BC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6"/>
          <a:stretch/>
        </p:blipFill>
        <p:spPr>
          <a:xfrm>
            <a:off x="72467" y="1629596"/>
            <a:ext cx="5939643" cy="40594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8744615-77FF-4673-A239-391DF9B26232}"/>
              </a:ext>
            </a:extLst>
          </p:cNvPr>
          <p:cNvSpPr txBox="1"/>
          <p:nvPr/>
        </p:nvSpPr>
        <p:spPr>
          <a:xfrm>
            <a:off x="4712768" y="5879716"/>
            <a:ext cx="4682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Eurostat (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códigos de datos en línea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: proj_19np)</a:t>
            </a:r>
          </a:p>
        </p:txBody>
      </p:sp>
      <p:pic>
        <p:nvPicPr>
          <p:cNvPr id="13" name="Grafik 12" descr="Ein Bild, das Text enthält.  Automatisch generierte Beschreibung">
            <a:extLst>
              <a:ext uri="{FF2B5EF4-FFF2-40B4-BE49-F238E27FC236}">
                <a16:creationId xmlns:a16="http://schemas.microsoft.com/office/drawing/2014/main" id="{74AEDEA2-E92A-49D4-997D-7BFCFAABA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54" y="5770146"/>
            <a:ext cx="426779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5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en-GB" sz="4000" dirty="0"/>
              <a:t>«</a:t>
            </a:r>
            <a:r>
              <a:rPr lang="en-GB" sz="4000" dirty="0" err="1"/>
              <a:t>Envejecimiento</a:t>
            </a:r>
            <a:r>
              <a:rPr lang="en-GB" sz="4000" dirty="0"/>
              <a:t> </a:t>
            </a:r>
            <a:r>
              <a:rPr lang="en-GB" sz="4000" dirty="0" err="1"/>
              <a:t>saludable</a:t>
            </a:r>
            <a:r>
              <a:rPr lang="en-GB" sz="4000" dirty="0"/>
              <a:t>»</a:t>
            </a:r>
            <a:endParaRPr lang="en-GB" sz="40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669518"/>
            <a:ext cx="9793406" cy="44481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FC715"/>
              </a:buClr>
            </a:pPr>
            <a:r>
              <a:rPr lang="en-GB" sz="3000" b="1" dirty="0" err="1">
                <a:highlight>
                  <a:srgbClr val="FFD85B"/>
                </a:highlight>
              </a:rPr>
              <a:t>Estrategia</a:t>
            </a:r>
            <a:r>
              <a:rPr lang="en-GB" sz="3000" b="1" dirty="0">
                <a:highlight>
                  <a:srgbClr val="FFD85B"/>
                </a:highlight>
              </a:rPr>
              <a:t> para </a:t>
            </a:r>
            <a:r>
              <a:rPr lang="en-GB" sz="3000" b="1" dirty="0" err="1">
                <a:highlight>
                  <a:srgbClr val="FFD85B"/>
                </a:highlight>
              </a:rPr>
              <a:t>afrontar</a:t>
            </a:r>
            <a:r>
              <a:rPr lang="en-GB" sz="3000" b="1" dirty="0">
                <a:highlight>
                  <a:srgbClr val="FFD85B"/>
                </a:highlight>
              </a:rPr>
              <a:t> </a:t>
            </a:r>
            <a:r>
              <a:rPr lang="en-GB" sz="3000" b="1" dirty="0" err="1">
                <a:highlight>
                  <a:srgbClr val="FFD85B"/>
                </a:highlight>
              </a:rPr>
              <a:t>los</a:t>
            </a:r>
            <a:r>
              <a:rPr lang="en-GB" sz="3000" b="1" dirty="0">
                <a:highlight>
                  <a:srgbClr val="FFD85B"/>
                </a:highlight>
              </a:rPr>
              <a:t> </a:t>
            </a:r>
            <a:r>
              <a:rPr lang="en-GB" sz="3000" b="1" dirty="0" err="1">
                <a:highlight>
                  <a:srgbClr val="FFD85B"/>
                </a:highlight>
              </a:rPr>
              <a:t>desafíos</a:t>
            </a:r>
            <a:r>
              <a:rPr lang="en-GB" sz="3000" b="1" dirty="0">
                <a:highlight>
                  <a:srgbClr val="FFD85B"/>
                </a:highlight>
              </a:rPr>
              <a:t> de las personas </a:t>
            </a:r>
            <a:r>
              <a:rPr lang="en-GB" sz="3000" b="1" dirty="0" err="1">
                <a:highlight>
                  <a:srgbClr val="FFD85B"/>
                </a:highlight>
              </a:rPr>
              <a:t>mayores</a:t>
            </a:r>
            <a:endParaRPr lang="en-GB" sz="3000" b="1" dirty="0">
              <a:highlight>
                <a:srgbClr val="FFD85B"/>
              </a:highlight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19</a:t>
            </a:fld>
            <a:endParaRPr lang="hu-HU" sz="1400" dirty="0"/>
          </a:p>
        </p:txBody>
      </p:sp>
      <p:pic>
        <p:nvPicPr>
          <p:cNvPr id="1028" name="Picture 4" descr="The Healthy Ageing Pyramid - Home | Facebook">
            <a:extLst>
              <a:ext uri="{FF2B5EF4-FFF2-40B4-BE49-F238E27FC236}">
                <a16:creationId xmlns:a16="http://schemas.microsoft.com/office/drawing/2014/main" id="{0AB9F145-7C13-4EF2-BF09-E767F0B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147" y="2626940"/>
            <a:ext cx="6601714" cy="21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918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AT" dirty="0"/>
              <a:t>		 Análisis de la película</a:t>
            </a:r>
            <a:endParaRPr lang="de-AT" sz="32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45459" y="1981200"/>
            <a:ext cx="11111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Forme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grupos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Discuta el contenido del informe basándose en las siguientes preguntas de estímulo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¿A qué personas afecta más la soledad?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¿Qué acontecimientos de la vida personal pueden fomentar la soledad?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¿Qué consecuencias para la salud puede tener la soledad?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¿Qué estrategias sociales pueden prevenir o afrontar la soledad?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¿Qué medidas o actividades individuales pueden reducir la soledad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 acuerdo con su debate, escriba 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términos clave en tarjetas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Asigne estas tarjetas a los títulos correspondientes del tablero.</a:t>
            </a:r>
            <a:endParaRPr lang="de-AT" sz="24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Movie clapper öffnen - Kostenlose kino Icons">
            <a:extLst>
              <a:ext uri="{FF2B5EF4-FFF2-40B4-BE49-F238E27FC236}">
                <a16:creationId xmlns:a16="http://schemas.microsoft.com/office/drawing/2014/main" id="{900B1DE6-6B30-4639-981F-56E4A530B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29" y="365125"/>
            <a:ext cx="1093694" cy="10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14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Stoppuhr 30 Min Icon Flachen Stil Stock Vektor Art und mehr Bilder von  Stoppuhr - iStock">
            <a:extLst>
              <a:ext uri="{FF2B5EF4-FFF2-40B4-BE49-F238E27FC236}">
                <a16:creationId xmlns:a16="http://schemas.microsoft.com/office/drawing/2014/main" id="{D0B26312-6DFF-4D24-85A3-F8D82D28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60" y="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20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z="4000" dirty="0">
                <a:latin typeface="+mj-lt"/>
              </a:rPr>
              <a:t>Envejecimiento saludable </a:t>
            </a:r>
            <a:br>
              <a:rPr lang="de-AT" sz="4000" dirty="0">
                <a:latin typeface="+mj-lt"/>
              </a:rPr>
            </a:br>
            <a:r>
              <a:rPr lang="de-AT" sz="2400" dirty="0">
                <a:highlight>
                  <a:srgbClr val="FFD85B"/>
                </a:highlight>
                <a:latin typeface="+mj-lt"/>
              </a:rPr>
              <a:t>Una visión transnacional</a:t>
            </a:r>
            <a:endParaRPr lang="de-AT" sz="4000" dirty="0">
              <a:highlight>
                <a:srgbClr val="FFD85B"/>
              </a:highlight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36494" y="2106202"/>
            <a:ext cx="10717306" cy="449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Forme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grupos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Debatan cómo se abordan en su país la </a:t>
            </a:r>
            <a:r>
              <a:rPr lang="es-ES" sz="2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soledad</a:t>
            </a: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y el </a:t>
            </a:r>
            <a:r>
              <a:rPr lang="es-ES" sz="27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aislamiento social </a:t>
            </a: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 el contexto del </a:t>
            </a:r>
            <a:r>
              <a:rPr lang="en-US" sz="2700" b="1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envejecimiento</a:t>
            </a:r>
            <a:r>
              <a:rPr lang="en-US" sz="2700" b="1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saludable</a:t>
            </a: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Anote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un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rotafolio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los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resultados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más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importantes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y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preséntelos</a:t>
            </a:r>
            <a:endParaRPr lang="de-AT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Individual Icon Png - Individual Icon, Transparent Png - kindpng">
            <a:extLst>
              <a:ext uri="{FF2B5EF4-FFF2-40B4-BE49-F238E27FC236}">
                <a16:creationId xmlns:a16="http://schemas.microsoft.com/office/drawing/2014/main" id="{4D7433D7-AA1D-442E-9258-253C03340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12" y="3623073"/>
            <a:ext cx="1976470" cy="14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ue Community Icon Png, Transparent Png - kindpng">
            <a:extLst>
              <a:ext uri="{FF2B5EF4-FFF2-40B4-BE49-F238E27FC236}">
                <a16:creationId xmlns:a16="http://schemas.microsoft.com/office/drawing/2014/main" id="{54158F9A-8117-4286-96A7-305397669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458" y="3618842"/>
            <a:ext cx="1433109" cy="14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alth insurance policy icon flat design Vector Image">
            <a:extLst>
              <a:ext uri="{FF2B5EF4-FFF2-40B4-BE49-F238E27FC236}">
                <a16:creationId xmlns:a16="http://schemas.microsoft.com/office/drawing/2014/main" id="{B92C7BD2-BA7D-46C2-9C24-DB5B9DF17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8729120" y="3683384"/>
            <a:ext cx="1331113" cy="13324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8B08689-DBAD-4220-ABBE-495D5F76C47E}"/>
              </a:ext>
            </a:extLst>
          </p:cNvPr>
          <p:cNvSpPr/>
          <p:nvPr/>
        </p:nvSpPr>
        <p:spPr>
          <a:xfrm>
            <a:off x="711127" y="4625788"/>
            <a:ext cx="2708441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0C2547-DF49-4DD7-B493-A031AE83D2E8}"/>
              </a:ext>
            </a:extLst>
          </p:cNvPr>
          <p:cNvSpPr/>
          <p:nvPr/>
        </p:nvSpPr>
        <p:spPr>
          <a:xfrm>
            <a:off x="4375793" y="4625788"/>
            <a:ext cx="2708441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02F252B-791F-446A-9E20-EE833955D7F6}"/>
              </a:ext>
            </a:extLst>
          </p:cNvPr>
          <p:cNvSpPr/>
          <p:nvPr/>
        </p:nvSpPr>
        <p:spPr>
          <a:xfrm>
            <a:off x="7928945" y="4625788"/>
            <a:ext cx="2912516" cy="1210236"/>
          </a:xfrm>
          <a:prstGeom prst="rect">
            <a:avLst/>
          </a:prstGeom>
          <a:solidFill>
            <a:srgbClr val="FF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BB2E543-EFDE-4DB6-9613-546CFC3DCA8A}"/>
              </a:ext>
            </a:extLst>
          </p:cNvPr>
          <p:cNvSpPr txBox="1"/>
          <p:nvPr/>
        </p:nvSpPr>
        <p:spPr>
          <a:xfrm>
            <a:off x="708212" y="4788733"/>
            <a:ext cx="2687583" cy="88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INDIVIDUAL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8B30664-49BE-47E1-8569-4CF127643ED0}"/>
              </a:ext>
            </a:extLst>
          </p:cNvPr>
          <p:cNvSpPr txBox="1"/>
          <p:nvPr/>
        </p:nvSpPr>
        <p:spPr>
          <a:xfrm>
            <a:off x="4375791" y="4797975"/>
            <a:ext cx="2708441" cy="88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COMUNITARIO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966B6C-5DDE-45BC-A92A-4732BCF6C1F3}"/>
              </a:ext>
            </a:extLst>
          </p:cNvPr>
          <p:cNvSpPr txBox="1"/>
          <p:nvPr/>
        </p:nvSpPr>
        <p:spPr>
          <a:xfrm>
            <a:off x="7911017" y="4597949"/>
            <a:ext cx="2967318" cy="129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1000"/>
              </a:spcBef>
              <a:buClr>
                <a:srgbClr val="FFC715"/>
              </a:buClr>
              <a:buSzPct val="75000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NIVEL DE POLÍTICA SANITARIA</a:t>
            </a:r>
          </a:p>
        </p:txBody>
      </p:sp>
    </p:spTree>
    <p:extLst>
      <p:ext uri="{BB962C8B-B14F-4D97-AF65-F5344CB8AC3E}">
        <p14:creationId xmlns:p14="http://schemas.microsoft.com/office/powerpoint/2010/main" val="263480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21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FF20520-E2C2-4A4C-B999-8F82CCCB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 err="1">
                <a:latin typeface="+mj-lt"/>
              </a:rPr>
              <a:t>Envejecimiento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saludable</a:t>
            </a:r>
            <a:br>
              <a:rPr lang="de-AT" sz="4000" dirty="0">
                <a:latin typeface="+mj-lt"/>
              </a:rPr>
            </a:br>
            <a:r>
              <a:rPr lang="es-ES" sz="2400" dirty="0">
                <a:highlight>
                  <a:srgbClr val="FFD85B"/>
                </a:highlight>
                <a:latin typeface="+mj-lt"/>
              </a:rPr>
              <a:t>Estrategia para afrontar los retos de la población mayor</a:t>
            </a:r>
            <a:endParaRPr lang="de-AT" sz="3100" dirty="0">
              <a:highlight>
                <a:srgbClr val="FFD85B"/>
              </a:highlight>
              <a:latin typeface="+mj-lt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15695E-B89B-4F02-91E5-0C285BCB6F6A}"/>
              </a:ext>
            </a:extLst>
          </p:cNvPr>
          <p:cNvSpPr txBox="1"/>
          <p:nvPr/>
        </p:nvSpPr>
        <p:spPr>
          <a:xfrm>
            <a:off x="636494" y="2106202"/>
            <a:ext cx="11120566" cy="4276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Clr>
                <a:srgbClr val="FFC715"/>
              </a:buClr>
            </a:pP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El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envejecimiento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saludable</a:t>
            </a:r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como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estrategia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prometedora</a:t>
            </a: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Proceso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de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desarrollo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y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mantenimiento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de la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capacidad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funcional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que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permite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el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400" dirty="0" err="1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bienestar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en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la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edad</a:t>
            </a:r>
            <a: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avanzada</a:t>
            </a:r>
            <a:br>
              <a:rPr lang="en-GB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Comisión Europea - Dirección General de Asuntos Económicos y Financieros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, 2014)</a:t>
            </a: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endParaRPr lang="en-US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habilidad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para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mantener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highlight>
                  <a:srgbClr val="FFD85B"/>
                </a:highlight>
                <a:latin typeface="+mj-lt"/>
                <a:cs typeface="Arial" panose="020B0604020202020204" pitchFamily="34" charset="0"/>
              </a:rPr>
              <a:t>relaciones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se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considera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importante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para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el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bienestar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y las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relaciones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sociales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son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una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parte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esencial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del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envejecimiento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saludable</a:t>
            </a:r>
            <a: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en-U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Informe mundial de la OMS sobre el envejecimiento y la salud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, 2016)</a:t>
            </a:r>
            <a:endParaRPr lang="de-DE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Soledad y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aislamiento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social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+mj-lt"/>
              </a:rPr>
              <a:t>DefiniCIONES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89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Aislamiento social y soledad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El </a:t>
            </a:r>
            <a:r>
              <a:rPr lang="en-US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aislamiento</a:t>
            </a:r>
            <a:r>
              <a:rPr lang="en-US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social y la </a:t>
            </a:r>
            <a:r>
              <a:rPr lang="en-US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soledad</a:t>
            </a:r>
            <a:r>
              <a:rPr lang="en-US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700" b="1" dirty="0">
              <a:latin typeface="Arial Black" panose="020B0A04020102020204" pitchFamily="34" charset="0"/>
            </a:endParaRPr>
          </a:p>
          <a:p>
            <a:pPr marL="457200" indent="-457200">
              <a:spcAft>
                <a:spcPts val="1200"/>
              </a:spcAft>
              <a:buFont typeface="Calibri Light" panose="020F0302020204030204" pitchFamily="34" charset="0"/>
              <a:buChar char="→"/>
            </a:pPr>
            <a:r>
              <a:rPr lang="en-US" sz="3000" dirty="0"/>
              <a:t>…¡son </a:t>
            </a:r>
            <a:r>
              <a:rPr lang="en-US" sz="3000" dirty="0" err="1"/>
              <a:t>conceptos</a:t>
            </a:r>
            <a:r>
              <a:rPr lang="en-US" sz="3000" dirty="0"/>
              <a:t> </a:t>
            </a:r>
            <a:r>
              <a:rPr lang="en-US" sz="3000" dirty="0" err="1"/>
              <a:t>diferentes</a:t>
            </a:r>
            <a:r>
              <a:rPr lang="en-US" sz="3000" dirty="0"/>
              <a:t>!</a:t>
            </a:r>
            <a:endParaRPr lang="en-GB" sz="30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23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9388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El Aislamiento social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838" y="2261189"/>
            <a:ext cx="5972962" cy="26172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700" dirty="0"/>
              <a:t>…</a:t>
            </a:r>
            <a:r>
              <a:rPr lang="es-ES" sz="2700" dirty="0"/>
              <a:t>es un recuento objetivo de relaciones, interacciones sociales y contactos sociales, determinado por su cantidad y a veces por su calidad</a:t>
            </a:r>
            <a:r>
              <a:rPr lang="en-US" sz="2700" dirty="0"/>
              <a:t>.</a:t>
            </a:r>
          </a:p>
          <a:p>
            <a:pPr>
              <a:lnSpc>
                <a:spcPct val="100000"/>
              </a:lnSpc>
            </a:pPr>
            <a:r>
              <a:rPr lang="da-DK" sz="1800" dirty="0"/>
              <a:t>	</a:t>
            </a:r>
            <a:r>
              <a:rPr lang="da-DK" sz="1600" dirty="0"/>
              <a:t>(Cudjoe et al., 2020; MacLeod et al., 2018)</a:t>
            </a: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24</a:t>
            </a:fld>
            <a:endParaRPr lang="hu-HU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F180E01-34D7-4364-9CF9-D488B40C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04" y="2082621"/>
            <a:ext cx="4527411" cy="269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429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Arial Black" panose="020B0A04020102020204" pitchFamily="34" charset="0"/>
              </a:rPr>
              <a:t>La soledad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687" y="1758550"/>
            <a:ext cx="5284113" cy="408749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1100" dirty="0">
              <a:sym typeface="Wingdings" panose="05000000000000000000" pitchFamily="2" charset="2"/>
            </a:endParaRPr>
          </a:p>
          <a:p>
            <a:pPr algn="l"/>
            <a:r>
              <a:rPr lang="en-GB" sz="2700" dirty="0"/>
              <a:t>…</a:t>
            </a:r>
            <a:r>
              <a:rPr lang="es-ES" sz="2700" dirty="0"/>
              <a:t>se suele definir como el estado subjetivo de las relaciones deseadas y reales de una persona y una medida de la calidad de las relaciones.</a:t>
            </a:r>
            <a:endParaRPr lang="en-US" sz="2700" dirty="0"/>
          </a:p>
          <a:p>
            <a:pPr algn="l"/>
            <a:r>
              <a:rPr lang="it-IT" sz="1800" dirty="0"/>
              <a:t>	</a:t>
            </a:r>
            <a:r>
              <a:rPr lang="it-IT" sz="1600" dirty="0"/>
              <a:t>(Cacioppo et al., 2002; Cornwell &amp; </a:t>
            </a:r>
            <a:r>
              <a:rPr lang="it-IT" sz="1600" dirty="0" err="1"/>
              <a:t>Waite</a:t>
            </a:r>
            <a:r>
              <a:rPr lang="it-IT" sz="1600" dirty="0"/>
              <a:t>, 2009; </a:t>
            </a:r>
            <a:r>
              <a:rPr lang="it-IT" sz="1600" dirty="0" err="1"/>
              <a:t>Musich</a:t>
            </a:r>
            <a:r>
              <a:rPr lang="it-IT" sz="1600" dirty="0"/>
              <a:t> et al., </a:t>
            </a:r>
            <a:r>
              <a:rPr lang="da-DK" sz="1600" dirty="0"/>
              <a:t>2015; Ong et al., 2016)</a:t>
            </a:r>
            <a:endParaRPr lang="en-GB" sz="18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25</a:t>
            </a:fld>
            <a:endParaRPr lang="hu-HU" sz="1400" dirty="0"/>
          </a:p>
        </p:txBody>
      </p:sp>
      <p:pic>
        <p:nvPicPr>
          <p:cNvPr id="2052" name="Picture 4" descr="red figurine of a man stands aside from the crowd of people. Asociality,  sociopathy. Rejected from society, lonely. Development of leadership and  social qualities. Infected, fear and misunderstanding. - Home - Meic">
            <a:extLst>
              <a:ext uri="{FF2B5EF4-FFF2-40B4-BE49-F238E27FC236}">
                <a16:creationId xmlns:a16="http://schemas.microsoft.com/office/drawing/2014/main" id="{313ABCB7-A074-4CA1-95B6-CEDB99EA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53" y="2126103"/>
            <a:ext cx="4755255" cy="247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4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Aislamiento social y soledad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700" dirty="0"/>
              <a:t>El 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AISLAMIENTO SOCIAL</a:t>
            </a:r>
            <a:r>
              <a:rPr lang="en-GB" sz="2700" dirty="0"/>
              <a:t> se </a:t>
            </a:r>
            <a:r>
              <a:rPr lang="en-GB" sz="2700" dirty="0" err="1"/>
              <a:t>caracteriza</a:t>
            </a:r>
            <a:r>
              <a:rPr lang="en-GB" sz="2700" dirty="0"/>
              <a:t> </a:t>
            </a:r>
            <a:r>
              <a:rPr lang="en-GB" sz="2700" dirty="0" err="1"/>
              <a:t>por</a:t>
            </a:r>
            <a:r>
              <a:rPr lang="en-GB" sz="2700" dirty="0"/>
              <a:t> </a:t>
            </a:r>
            <a:r>
              <a:rPr lang="en-GB" sz="2700" dirty="0" err="1"/>
              <a:t>una</a:t>
            </a:r>
            <a:endParaRPr lang="en-GB" sz="2700" dirty="0"/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en-GB" sz="2700" b="1" u="sng" dirty="0" err="1">
                <a:sym typeface="Wingdings" panose="05000000000000000000" pitchFamily="2" charset="2"/>
              </a:rPr>
              <a:t>falta</a:t>
            </a:r>
            <a:r>
              <a:rPr lang="en-GB" sz="2700" b="1" u="sng" dirty="0">
                <a:sym typeface="Wingdings" panose="05000000000000000000" pitchFamily="2" charset="2"/>
              </a:rPr>
              <a:t> </a:t>
            </a:r>
            <a:r>
              <a:rPr lang="en-GB" sz="2700" b="1" u="sng" dirty="0" err="1">
                <a:sym typeface="Wingdings" panose="05000000000000000000" pitchFamily="2" charset="2"/>
              </a:rPr>
              <a:t>objetiva</a:t>
            </a:r>
            <a:r>
              <a:rPr lang="en-GB" sz="2700" dirty="0">
                <a:sym typeface="Wingdings" panose="05000000000000000000" pitchFamily="2" charset="2"/>
              </a:rPr>
              <a:t> de </a:t>
            </a:r>
            <a:r>
              <a:rPr lang="en-GB" sz="2700" dirty="0" err="1">
                <a:sym typeface="Wingdings" panose="05000000000000000000" pitchFamily="2" charset="2"/>
              </a:rPr>
              <a:t>comunicación</a:t>
            </a:r>
            <a:r>
              <a:rPr lang="en-GB" sz="2700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significativa</a:t>
            </a:r>
            <a:r>
              <a:rPr lang="en-GB" sz="2700" dirty="0">
                <a:sym typeface="Wingdings" panose="05000000000000000000" pitchFamily="2" charset="2"/>
              </a:rPr>
              <a:t> y </a:t>
            </a:r>
            <a:r>
              <a:rPr lang="en-GB" sz="2700" dirty="0" err="1">
                <a:sym typeface="Wingdings" panose="05000000000000000000" pitchFamily="2" charset="2"/>
              </a:rPr>
              <a:t>sostenida</a:t>
            </a:r>
            <a:r>
              <a:rPr lang="en-GB" sz="2700" dirty="0">
                <a:sym typeface="Wingdings" panose="05000000000000000000" pitchFamily="2" charset="2"/>
              </a:rPr>
              <a:t>, </a:t>
            </a:r>
            <a:r>
              <a:rPr lang="en-GB" sz="2700" dirty="0" err="1">
                <a:sym typeface="Wingdings" panose="05000000000000000000" pitchFamily="2" charset="2"/>
              </a:rPr>
              <a:t>mientras</a:t>
            </a:r>
            <a:r>
              <a:rPr lang="en-GB" sz="2700" dirty="0">
                <a:sym typeface="Wingdings" panose="05000000000000000000" pitchFamily="2" charset="2"/>
              </a:rPr>
              <a:t> que</a:t>
            </a: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r>
              <a:rPr lang="en-GB" sz="2700" dirty="0">
                <a:sym typeface="Wingdings" panose="05000000000000000000" pitchFamily="2" charset="2"/>
              </a:rPr>
              <a:t>La 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  <a:sym typeface="Wingdings" panose="05000000000000000000" pitchFamily="2" charset="2"/>
              </a:rPr>
              <a:t>SOLEDAD</a:t>
            </a:r>
            <a:r>
              <a:rPr lang="en-GB" sz="2700" b="1" dirty="0">
                <a:sym typeface="Wingdings" panose="05000000000000000000" pitchFamily="2" charset="2"/>
              </a:rPr>
              <a:t> </a:t>
            </a:r>
            <a:r>
              <a:rPr lang="en-GB" sz="2700" dirty="0">
                <a:sym typeface="Wingdings" panose="05000000000000000000" pitchFamily="2" charset="2"/>
              </a:rPr>
              <a:t>se </a:t>
            </a:r>
            <a:r>
              <a:rPr lang="en-GB" sz="2700" dirty="0" err="1">
                <a:sym typeface="Wingdings" panose="05000000000000000000" pitchFamily="2" charset="2"/>
              </a:rPr>
              <a:t>refiere</a:t>
            </a:r>
            <a:r>
              <a:rPr lang="en-GB" sz="2700" dirty="0">
                <a:sym typeface="Wingdings" panose="05000000000000000000" pitchFamily="2" charset="2"/>
              </a:rPr>
              <a:t> </a:t>
            </a:r>
            <a:r>
              <a:rPr lang="en-GB" sz="2700" dirty="0" err="1">
                <a:sym typeface="Wingdings" panose="05000000000000000000" pitchFamily="2" charset="2"/>
              </a:rPr>
              <a:t>más</a:t>
            </a:r>
            <a:r>
              <a:rPr lang="en-GB" sz="2700" dirty="0">
                <a:sym typeface="Wingdings" panose="05000000000000000000" pitchFamily="2" charset="2"/>
              </a:rPr>
              <a:t> a la</a:t>
            </a:r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en-GB" sz="2700" dirty="0">
                <a:sym typeface="Wingdings" panose="05000000000000000000" pitchFamily="2" charset="2"/>
              </a:rPr>
              <a:t>forma </a:t>
            </a:r>
            <a:r>
              <a:rPr lang="en-GB" sz="2700" dirty="0" err="1">
                <a:sym typeface="Wingdings" panose="05000000000000000000" pitchFamily="2" charset="2"/>
              </a:rPr>
              <a:t>en</a:t>
            </a:r>
            <a:r>
              <a:rPr lang="en-GB" sz="2700" dirty="0">
                <a:sym typeface="Wingdings" panose="05000000000000000000" pitchFamily="2" charset="2"/>
              </a:rPr>
              <a:t> la que las personas </a:t>
            </a:r>
            <a:r>
              <a:rPr lang="en-GB" sz="2700" b="1" u="sng" dirty="0" err="1">
                <a:sym typeface="Wingdings" panose="05000000000000000000" pitchFamily="2" charset="2"/>
              </a:rPr>
              <a:t>perciben</a:t>
            </a:r>
            <a:r>
              <a:rPr lang="en-GB" sz="2700" dirty="0">
                <a:sym typeface="Wingdings" panose="05000000000000000000" pitchFamily="2" charset="2"/>
              </a:rPr>
              <a:t> y </a:t>
            </a:r>
            <a:r>
              <a:rPr lang="en-GB" sz="2700" b="1" u="sng" dirty="0" err="1">
                <a:sym typeface="Wingdings" panose="05000000000000000000" pitchFamily="2" charset="2"/>
              </a:rPr>
              <a:t>experimentan</a:t>
            </a:r>
            <a:r>
              <a:rPr lang="en-GB" sz="2700" dirty="0">
                <a:sym typeface="Wingdings" panose="05000000000000000000" pitchFamily="2" charset="2"/>
              </a:rPr>
              <a:t> la </a:t>
            </a:r>
            <a:r>
              <a:rPr lang="en-GB" sz="2700" dirty="0" err="1">
                <a:sym typeface="Wingdings" panose="05000000000000000000" pitchFamily="2" charset="2"/>
              </a:rPr>
              <a:t>falta</a:t>
            </a:r>
            <a:r>
              <a:rPr lang="en-GB" sz="2700" dirty="0">
                <a:sym typeface="Wingdings" panose="05000000000000000000" pitchFamily="2" charset="2"/>
              </a:rPr>
              <a:t> de </a:t>
            </a:r>
            <a:r>
              <a:rPr lang="en-GB" sz="2700" dirty="0" err="1">
                <a:sym typeface="Wingdings" panose="05000000000000000000" pitchFamily="2" charset="2"/>
              </a:rPr>
              <a:t>interacción</a:t>
            </a: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26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4073925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Aislamiento social y soledad</a:t>
            </a:r>
            <a:endParaRPr lang="de-DE" sz="36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0" y="1937856"/>
            <a:ext cx="9944381" cy="4179775"/>
          </a:xfrm>
        </p:spPr>
        <p:txBody>
          <a:bodyPr>
            <a:normAutofit fontScale="925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La </a:t>
            </a:r>
            <a:r>
              <a:rPr lang="en-US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soledad</a:t>
            </a:r>
            <a:r>
              <a:rPr lang="en-US" sz="2700" dirty="0"/>
              <a:t> se </a:t>
            </a:r>
            <a:r>
              <a:rPr lang="en-US" sz="2700" dirty="0" err="1"/>
              <a:t>refiere</a:t>
            </a:r>
            <a:r>
              <a:rPr lang="en-US" sz="2700" dirty="0"/>
              <a:t> a un </a:t>
            </a:r>
            <a:r>
              <a:rPr lang="en-US" sz="2700" u="sng" dirty="0" err="1">
                <a:highlight>
                  <a:srgbClr val="FFD85B"/>
                </a:highlight>
              </a:rPr>
              <a:t>estado</a:t>
            </a:r>
            <a:r>
              <a:rPr lang="en-US" sz="2700" u="sng" dirty="0">
                <a:highlight>
                  <a:srgbClr val="FFD85B"/>
                </a:highlight>
              </a:rPr>
              <a:t> </a:t>
            </a:r>
            <a:r>
              <a:rPr lang="en-US" sz="2700" u="sng" dirty="0" err="1">
                <a:highlight>
                  <a:srgbClr val="FFD85B"/>
                </a:highlight>
              </a:rPr>
              <a:t>psicológico</a:t>
            </a:r>
            <a:r>
              <a:rPr lang="en-US" sz="2700" u="sng" dirty="0">
                <a:highlight>
                  <a:srgbClr val="FFD85B"/>
                </a:highlight>
              </a:rPr>
              <a:t> </a:t>
            </a:r>
            <a:r>
              <a:rPr lang="en-US" sz="2700" u="sng" dirty="0" err="1">
                <a:highlight>
                  <a:srgbClr val="FFD85B"/>
                </a:highlight>
              </a:rPr>
              <a:t>subjetivo</a:t>
            </a:r>
            <a:r>
              <a:rPr lang="en-US" sz="2700" dirty="0"/>
              <a:t> o </a:t>
            </a:r>
            <a:r>
              <a:rPr lang="en-US" sz="2700" dirty="0" err="1"/>
              <a:t>una</a:t>
            </a:r>
            <a:r>
              <a:rPr lang="en-US" sz="2700" dirty="0"/>
              <a:t> </a:t>
            </a:r>
            <a:r>
              <a:rPr lang="en-US" sz="2700" dirty="0" err="1"/>
              <a:t>sensación</a:t>
            </a:r>
            <a:r>
              <a:rPr lang="en-US" sz="2700" dirty="0"/>
              <a:t> de </a:t>
            </a:r>
            <a:r>
              <a:rPr lang="en-US" sz="2700" dirty="0" err="1"/>
              <a:t>estar</a:t>
            </a:r>
            <a:r>
              <a:rPr lang="en-US" sz="2700" dirty="0"/>
              <a:t> solo/a, </a:t>
            </a:r>
            <a:r>
              <a:rPr lang="en-US" sz="2700" dirty="0" err="1"/>
              <a:t>mientras</a:t>
            </a:r>
            <a:r>
              <a:rPr lang="en-US" sz="2700" dirty="0"/>
              <a:t> que </a:t>
            </a:r>
            <a:r>
              <a:rPr lang="en-US" sz="2700" dirty="0" err="1"/>
              <a:t>el</a:t>
            </a:r>
            <a:r>
              <a:rPr lang="en-US" sz="2700" dirty="0"/>
              <a:t> </a:t>
            </a:r>
            <a:r>
              <a:rPr lang="en-US" sz="2700" b="1" dirty="0" err="1">
                <a:latin typeface="Arial Black" panose="020B0A04020102020204" pitchFamily="34" charset="0"/>
              </a:rPr>
              <a:t>aislamiento</a:t>
            </a:r>
            <a:r>
              <a:rPr lang="en-US" sz="2700" b="1" dirty="0">
                <a:latin typeface="Arial Black" panose="020B0A04020102020204" pitchFamily="34" charset="0"/>
              </a:rPr>
              <a:t> social </a:t>
            </a:r>
            <a:r>
              <a:rPr lang="en-US" sz="2700" dirty="0"/>
              <a:t>es un</a:t>
            </a:r>
          </a:p>
          <a:p>
            <a:pPr algn="ctr">
              <a:lnSpc>
                <a:spcPct val="150000"/>
              </a:lnSpc>
            </a:pPr>
            <a:r>
              <a:rPr lang="en-US" sz="2700" u="sng" dirty="0" err="1"/>
              <a:t>estado</a:t>
            </a:r>
            <a:r>
              <a:rPr lang="en-US" sz="2700" u="sng" dirty="0"/>
              <a:t> </a:t>
            </a:r>
            <a:r>
              <a:rPr lang="en-US" sz="2700" u="sng" dirty="0" err="1"/>
              <a:t>objetivo</a:t>
            </a:r>
            <a:r>
              <a:rPr lang="en-US" sz="2700" u="sng" dirty="0"/>
              <a:t> observable</a:t>
            </a:r>
            <a:r>
              <a:rPr lang="en-US" sz="2700" dirty="0"/>
              <a:t> </a:t>
            </a:r>
            <a:r>
              <a:rPr lang="es-ES" sz="2700" dirty="0"/>
              <a:t>que se deduce de la falta de </a:t>
            </a:r>
          </a:p>
          <a:p>
            <a:pPr algn="ctr">
              <a:lnSpc>
                <a:spcPct val="150000"/>
              </a:lnSpc>
            </a:pPr>
            <a:r>
              <a:rPr lang="es-ES" sz="2700" dirty="0"/>
              <a:t>proximidad social y compromiso con los demás, aunque </a:t>
            </a:r>
          </a:p>
          <a:p>
            <a:pPr algn="ctr">
              <a:lnSpc>
                <a:spcPct val="150000"/>
              </a:lnSpc>
            </a:pPr>
            <a:r>
              <a:rPr lang="es-ES" sz="2700" dirty="0"/>
              <a:t>las personas implicadas no se sientan solas</a:t>
            </a:r>
            <a:endParaRPr lang="en-US" sz="2700" dirty="0"/>
          </a:p>
          <a:p>
            <a:pPr algn="ctr">
              <a:lnSpc>
                <a:spcPct val="150000"/>
              </a:lnSpc>
            </a:pPr>
            <a:r>
              <a:rPr lang="en-US" sz="1600" dirty="0"/>
              <a:t>(Cacioppo &amp;</a:t>
            </a:r>
            <a:r>
              <a:rPr lang="fr-FR" sz="1600" dirty="0"/>
              <a:t> </a:t>
            </a:r>
            <a:r>
              <a:rPr lang="fr-FR" sz="1600" dirty="0" err="1"/>
              <a:t>Cacioppo</a:t>
            </a:r>
            <a:r>
              <a:rPr lang="fr-FR" sz="1600" dirty="0"/>
              <a:t>, 2018; McClelland et al., 2020)</a:t>
            </a:r>
            <a:endParaRPr lang="en-GB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27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762210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Aislamiento social y soledad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937856"/>
            <a:ext cx="9793406" cy="4179775"/>
          </a:xfrm>
        </p:spPr>
        <p:txBody>
          <a:bodyPr>
            <a:normAutofit/>
          </a:bodyPr>
          <a:lstStyle/>
          <a:p>
            <a:pPr algn="l"/>
            <a:r>
              <a:rPr lang="en-US" sz="2700" dirty="0" err="1"/>
              <a:t>Además</a:t>
            </a:r>
            <a:r>
              <a:rPr lang="en-US" sz="2700" dirty="0"/>
              <a:t>, </a:t>
            </a:r>
            <a:r>
              <a:rPr lang="en-US" sz="2700" dirty="0" err="1"/>
              <a:t>el</a:t>
            </a:r>
            <a:r>
              <a:rPr lang="en-US" sz="2700" dirty="0"/>
              <a:t> </a:t>
            </a:r>
            <a:r>
              <a:rPr lang="en-US" sz="3200" b="1" dirty="0" err="1"/>
              <a:t>aislamiento</a:t>
            </a:r>
            <a:r>
              <a:rPr lang="en-US" sz="3200" b="1" dirty="0"/>
              <a:t> social </a:t>
            </a:r>
            <a:r>
              <a:rPr lang="en-US" sz="2700" dirty="0"/>
              <a:t>pone a las personas </a:t>
            </a:r>
            <a:r>
              <a:rPr lang="en-US" sz="2700" dirty="0" err="1"/>
              <a:t>mayores</a:t>
            </a:r>
            <a:r>
              <a:rPr lang="en-US" sz="2700" dirty="0"/>
              <a:t> </a:t>
            </a:r>
            <a:r>
              <a:rPr lang="en-US" sz="2700" dirty="0" err="1"/>
              <a:t>en</a:t>
            </a:r>
            <a:r>
              <a:rPr lang="en-US" sz="2700" dirty="0"/>
              <a:t> un</a:t>
            </a:r>
          </a:p>
          <a:p>
            <a:pPr algn="l"/>
            <a:r>
              <a:rPr lang="en-US" sz="2700" dirty="0">
                <a:highlight>
                  <a:srgbClr val="FFD85B"/>
                </a:highlight>
              </a:rPr>
              <a:t>mayor </a:t>
            </a:r>
            <a:r>
              <a:rPr lang="en-US" sz="3200" b="1" dirty="0" err="1">
                <a:highlight>
                  <a:srgbClr val="FFD85B"/>
                </a:highlight>
              </a:rPr>
              <a:t>riesgo</a:t>
            </a:r>
            <a:r>
              <a:rPr lang="en-US" sz="3200" b="1" dirty="0">
                <a:highlight>
                  <a:srgbClr val="FFD85B"/>
                </a:highlight>
              </a:rPr>
              <a:t> de </a:t>
            </a:r>
            <a:r>
              <a:rPr lang="en-US" sz="3200" b="1" dirty="0" err="1">
                <a:highlight>
                  <a:srgbClr val="FFD85B"/>
                </a:highlight>
              </a:rPr>
              <a:t>soledad</a:t>
            </a:r>
            <a:r>
              <a:rPr lang="en-US" sz="3200" b="1" dirty="0"/>
              <a:t> </a:t>
            </a:r>
            <a:r>
              <a:rPr lang="en-US" sz="1600" dirty="0"/>
              <a:t>(Dickens et al., 2011; MacLeod et </a:t>
            </a:r>
            <a:r>
              <a:rPr lang="en-GB" sz="1600" dirty="0"/>
              <a:t>al., 2018; </a:t>
            </a:r>
            <a:r>
              <a:rPr lang="en-GB" sz="1600" dirty="0" err="1"/>
              <a:t>Masi</a:t>
            </a:r>
            <a:r>
              <a:rPr lang="en-GB" sz="1600" dirty="0"/>
              <a:t> et al., 2011)</a:t>
            </a:r>
            <a:endParaRPr lang="en-GB" sz="16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28</a:t>
            </a:fld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047028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Arial Black" panose="020B0A04020102020204" pitchFamily="34" charset="0"/>
              </a:rPr>
              <a:t>Aislamiento social y soledad</a:t>
            </a:r>
            <a:endParaRPr lang="de-DE" sz="3600" dirty="0">
              <a:latin typeface="+mj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01" y="1669518"/>
            <a:ext cx="9793406" cy="444811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Conceptos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distintos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pero</a:t>
            </a:r>
            <a:r>
              <a:rPr lang="en-GB" sz="2700" b="1" dirty="0">
                <a:highlight>
                  <a:srgbClr val="FFD85B"/>
                </a:highlight>
                <a:latin typeface="Arial Black" panose="020B0A04020102020204" pitchFamily="34" charset="0"/>
              </a:rPr>
              <a:t> </a:t>
            </a:r>
            <a:r>
              <a:rPr lang="en-GB" sz="2700" b="1" dirty="0" err="1">
                <a:highlight>
                  <a:srgbClr val="FFD85B"/>
                </a:highlight>
                <a:latin typeface="Arial Black" panose="020B0A04020102020204" pitchFamily="34" charset="0"/>
              </a:rPr>
              <a:t>interrelacionados</a:t>
            </a:r>
            <a:endParaRPr lang="en-GB" sz="2700" b="1" dirty="0">
              <a:highlight>
                <a:srgbClr val="FFD85B"/>
              </a:highlight>
              <a:latin typeface="Arial Black" panose="020B0A04020102020204" pitchFamily="34" charset="0"/>
            </a:endParaRPr>
          </a:p>
          <a:p>
            <a:pPr marL="457200" indent="-457200">
              <a:lnSpc>
                <a:spcPct val="100000"/>
              </a:lnSpc>
              <a:buClr>
                <a:srgbClr val="FFC715"/>
              </a:buClr>
              <a:buFont typeface="Wingdings" panose="05000000000000000000" pitchFamily="2" charset="2"/>
              <a:buChar char="à"/>
            </a:pPr>
            <a:r>
              <a:rPr lang="es-ES" sz="2700" dirty="0">
                <a:sym typeface="Wingdings" panose="05000000000000000000" pitchFamily="2" charset="2"/>
              </a:rPr>
              <a:t>vinculados a </a:t>
            </a:r>
            <a:r>
              <a:rPr lang="es-ES" sz="2700" b="1" dirty="0">
                <a:sym typeface="Wingdings" panose="05000000000000000000" pitchFamily="2" charset="2"/>
              </a:rPr>
              <a:t>numerosas consecuencias negativas</a:t>
            </a:r>
            <a:r>
              <a:rPr lang="es-ES" sz="2700" dirty="0">
                <a:sym typeface="Wingdings" panose="05000000000000000000" pitchFamily="2" charset="2"/>
              </a:rPr>
              <a:t> entre las personas mayores, incluyendo resultados de </a:t>
            </a:r>
            <a:r>
              <a:rPr lang="es-ES" sz="2700" u="sng" dirty="0">
                <a:sym typeface="Wingdings" panose="05000000000000000000" pitchFamily="2" charset="2"/>
              </a:rPr>
              <a:t>conducta,</a:t>
            </a:r>
            <a:r>
              <a:rPr lang="es-ES" sz="2700" dirty="0">
                <a:sym typeface="Wingdings" panose="05000000000000000000" pitchFamily="2" charset="2"/>
              </a:rPr>
              <a:t> </a:t>
            </a:r>
            <a:r>
              <a:rPr lang="es-ES" sz="2700" u="sng" dirty="0">
                <a:sym typeface="Wingdings" panose="05000000000000000000" pitchFamily="2" charset="2"/>
              </a:rPr>
              <a:t>psicológicos</a:t>
            </a:r>
            <a:r>
              <a:rPr lang="es-ES" sz="2700" dirty="0">
                <a:sym typeface="Wingdings" panose="05000000000000000000" pitchFamily="2" charset="2"/>
              </a:rPr>
              <a:t> y </a:t>
            </a:r>
            <a:r>
              <a:rPr lang="es-ES" sz="2700" u="sng" dirty="0">
                <a:sym typeface="Wingdings" panose="05000000000000000000" pitchFamily="2" charset="2"/>
              </a:rPr>
              <a:t>fisiológicos</a:t>
            </a:r>
            <a:r>
              <a:rPr lang="es-ES" sz="2700" dirty="0">
                <a:sym typeface="Wingdings" panose="05000000000000000000" pitchFamily="2" charset="2"/>
              </a:rPr>
              <a:t> para la salud </a:t>
            </a:r>
            <a:r>
              <a:rPr lang="en-GB" sz="1800" dirty="0">
                <a:sym typeface="Wingdings" panose="05000000000000000000" pitchFamily="2" charset="2"/>
              </a:rPr>
              <a:t>(Nicholson, 2012)</a:t>
            </a:r>
            <a:endParaRPr lang="en-GB" sz="27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29</a:t>
            </a:fld>
            <a:endParaRPr lang="hu-HU" sz="1400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0EBF218-F493-43EB-A4A7-2F9622CE5922}"/>
              </a:ext>
            </a:extLst>
          </p:cNvPr>
          <p:cNvSpPr/>
          <p:nvPr/>
        </p:nvSpPr>
        <p:spPr>
          <a:xfrm>
            <a:off x="1257382" y="3736467"/>
            <a:ext cx="2853299" cy="10536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/>
              <a:t>SOLEDAD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C963DAA0-B5E5-4D15-9783-7B77265479CC}"/>
              </a:ext>
            </a:extLst>
          </p:cNvPr>
          <p:cNvSpPr/>
          <p:nvPr/>
        </p:nvSpPr>
        <p:spPr>
          <a:xfrm rot="3137063">
            <a:off x="3832652" y="4626356"/>
            <a:ext cx="917383" cy="3858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57914B24-DCD7-4005-8495-2DE1430B7606}"/>
              </a:ext>
            </a:extLst>
          </p:cNvPr>
          <p:cNvSpPr/>
          <p:nvPr/>
        </p:nvSpPr>
        <p:spPr>
          <a:xfrm>
            <a:off x="3630634" y="5182105"/>
            <a:ext cx="4344839" cy="116607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/>
              <a:t>Se asocia a la disminución del estado de salud y de la calidad de vida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ACCAA4-4FE8-495C-94EF-8A850A950E79}"/>
              </a:ext>
            </a:extLst>
          </p:cNvPr>
          <p:cNvSpPr txBox="1"/>
          <p:nvPr/>
        </p:nvSpPr>
        <p:spPr>
          <a:xfrm>
            <a:off x="8267412" y="5863572"/>
            <a:ext cx="2330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(Dickens et al., 2011)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E6DD808-3909-44B6-A50B-ED71E558E738}"/>
              </a:ext>
            </a:extLst>
          </p:cNvPr>
          <p:cNvSpPr/>
          <p:nvPr/>
        </p:nvSpPr>
        <p:spPr>
          <a:xfrm>
            <a:off x="7480002" y="3736467"/>
            <a:ext cx="2853299" cy="10536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500" dirty="0"/>
              <a:t>AISLAMIENTO SOCIAL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0EF934D4-9BE0-40C4-98BA-C9CD9802862D}"/>
              </a:ext>
            </a:extLst>
          </p:cNvPr>
          <p:cNvSpPr/>
          <p:nvPr/>
        </p:nvSpPr>
        <p:spPr>
          <a:xfrm rot="7671588">
            <a:off x="6783900" y="4611549"/>
            <a:ext cx="954891" cy="3858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98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6BF9AE-6C13-4043-BDF2-EF9CC38E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404366" y="193897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Soledad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en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la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vejez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+mj-lt"/>
              </a:rPr>
              <a:t>RELEVANCIA DEL TEMA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83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3D6E18B-F273-480F-B167-9F914A35C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19642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entre personas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mayores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417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s-ES" dirty="0">
                <a:latin typeface="+mj-lt"/>
              </a:rPr>
              <a:t>Efecto en los resultados </a:t>
            </a: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de salud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4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Efecto en los resultados de salud de las personas mayores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31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672353" y="1631577"/>
            <a:ext cx="9925354" cy="479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2700" b="1" dirty="0">
                <a:highlight>
                  <a:srgbClr val="FFD85B"/>
                </a:highlight>
              </a:rPr>
              <a:t>El</a:t>
            </a:r>
            <a:r>
              <a:rPr lang="en-GB" b="1" dirty="0">
                <a:highlight>
                  <a:srgbClr val="FFD85B"/>
                </a:highlight>
              </a:rPr>
              <a:t> </a:t>
            </a: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AISLAMIENTO SOCIAL </a:t>
            </a:r>
            <a:r>
              <a:rPr lang="en-GB" sz="2700" b="1" dirty="0">
                <a:highlight>
                  <a:srgbClr val="FFD85B"/>
                </a:highlight>
              </a:rPr>
              <a:t>se ha </a:t>
            </a:r>
            <a:r>
              <a:rPr lang="en-GB" sz="2700" b="1" dirty="0" err="1">
                <a:highlight>
                  <a:srgbClr val="FFD85B"/>
                </a:highlight>
              </a:rPr>
              <a:t>asociado</a:t>
            </a:r>
            <a:r>
              <a:rPr lang="en-GB" sz="2700" b="1" dirty="0">
                <a:highlight>
                  <a:srgbClr val="FFD85B"/>
                </a:highlight>
              </a:rPr>
              <a:t> con: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Enfermedad coronaria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Procesos inflamatorios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Aumento del riesgo de demencia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Depresión grave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Aumento de la mortalidad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/>
              <a:t>Reducción de la calidad de vida</a:t>
            </a: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336E93-3D34-451D-A47B-C061B6026721}"/>
              </a:ext>
            </a:extLst>
          </p:cNvPr>
          <p:cNvSpPr txBox="1"/>
          <p:nvPr/>
        </p:nvSpPr>
        <p:spPr>
          <a:xfrm>
            <a:off x="5432569" y="5954137"/>
            <a:ext cx="6759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(Barth et al., 2010; Bassuk et al., 1999; Grant et al.,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2009; Heffner et al., 2011; Lee et al., 2019; Shankar et al., 2011; Steptoe et al., 2013;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Su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2022)</a:t>
            </a:r>
          </a:p>
        </p:txBody>
      </p:sp>
    </p:spTree>
    <p:extLst>
      <p:ext uri="{BB962C8B-B14F-4D97-AF65-F5344CB8AC3E}">
        <p14:creationId xmlns:p14="http://schemas.microsoft.com/office/powerpoint/2010/main" val="2392708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Efecto en los resultados de salud de las personas mayores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32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739533" y="1604683"/>
            <a:ext cx="9858173" cy="482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2700" b="1" dirty="0">
                <a:highlight>
                  <a:srgbClr val="FFD85B"/>
                </a:highlight>
              </a:rPr>
              <a:t>La</a:t>
            </a:r>
            <a:r>
              <a:rPr lang="en-GB" sz="2400" b="1" dirty="0">
                <a:highlight>
                  <a:srgbClr val="FFD85B"/>
                </a:highlight>
              </a:rPr>
              <a:t> </a:t>
            </a:r>
            <a:r>
              <a:rPr lang="en-GB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SOLEDAD </a:t>
            </a:r>
            <a:r>
              <a:rPr lang="en-GB" sz="2700" b="1" dirty="0">
                <a:highlight>
                  <a:srgbClr val="FFD85B"/>
                </a:highlight>
              </a:rPr>
              <a:t>se ha </a:t>
            </a:r>
            <a:r>
              <a:rPr lang="en-GB" sz="2700" b="1" dirty="0" err="1">
                <a:highlight>
                  <a:srgbClr val="FFD85B"/>
                </a:highlight>
              </a:rPr>
              <a:t>asociado</a:t>
            </a:r>
            <a:r>
              <a:rPr lang="en-GB" sz="2700" b="1" dirty="0">
                <a:highlight>
                  <a:srgbClr val="FFD85B"/>
                </a:highlight>
              </a:rPr>
              <a:t> con: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Reducción de la calidad de vida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Deterioro del estado funcional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Dormir mal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Enfermedades cardiovasculares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Declive cognitivo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ym typeface="Wingdings" panose="05000000000000000000" pitchFamily="2" charset="2"/>
              </a:rPr>
              <a:t>Amplia gama de problemas de salud física y mental</a:t>
            </a:r>
            <a:endParaRPr lang="en-GB" sz="2800" dirty="0">
              <a:sym typeface="Wingdings" panose="05000000000000000000" pitchFamily="2" charset="2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700" dirty="0">
              <a:sym typeface="Wingdings" panose="05000000000000000000" pitchFamily="2" charset="2"/>
            </a:endParaRPr>
          </a:p>
          <a:p>
            <a:pPr marL="0" indent="0">
              <a:lnSpc>
                <a:spcPct val="100000"/>
              </a:lnSpc>
              <a:buClr>
                <a:srgbClr val="FFC715"/>
              </a:buClr>
            </a:pP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27072B-3DDE-4863-81EF-CE7CDE6D9BF9}"/>
              </a:ext>
            </a:extLst>
          </p:cNvPr>
          <p:cNvSpPr txBox="1"/>
          <p:nvPr/>
        </p:nvSpPr>
        <p:spPr>
          <a:xfrm>
            <a:off x="3890682" y="6009385"/>
            <a:ext cx="830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sv-SE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(Hackett et al., 2012;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Hwang et al., 2020; Lee et al., 2019; 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MacLeod et al., 2018; </a:t>
            </a:r>
            <a:r>
              <a:rPr lang="it-IT" sz="16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Musich</a:t>
            </a: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et al., 2015; </a:t>
            </a:r>
            <a:b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it-I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Perissinotto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et al., 2012;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Smith &amp;</a:t>
            </a:r>
            <a:r>
              <a:rPr lang="de-AT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Victor, 2019 </a:t>
            </a:r>
            <a:r>
              <a:rPr lang="da-DK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Steptoe et al., 2004; Su et al., 2022)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92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34" y="429550"/>
            <a:ext cx="10836322" cy="1009424"/>
          </a:xfrm>
        </p:spPr>
        <p:txBody>
          <a:bodyPr>
            <a:normAutofit fontScale="90000"/>
          </a:bodyPr>
          <a:lstStyle/>
          <a:p>
            <a:r>
              <a:rPr lang="es-ES" sz="4000" dirty="0"/>
              <a:t>Efecto en los resultados de salud de las personas mayores</a:t>
            </a:r>
            <a:endParaRPr lang="en-GB" sz="4000" dirty="0">
              <a:latin typeface="+mj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C1E56-CB2E-4B87-AB42-32EA6AB80835}" type="slidenum">
              <a:rPr lang="hu-HU" sz="1400" smtClean="0"/>
              <a:pPr/>
              <a:t>33</a:t>
            </a:fld>
            <a:endParaRPr lang="hu-HU" sz="1400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C34CF25-4181-451D-83F8-C246D6344587}"/>
              </a:ext>
            </a:extLst>
          </p:cNvPr>
          <p:cNvSpPr txBox="1">
            <a:spLocks/>
          </p:cNvSpPr>
          <p:nvPr/>
        </p:nvSpPr>
        <p:spPr>
          <a:xfrm>
            <a:off x="804301" y="1712259"/>
            <a:ext cx="9793406" cy="4716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24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20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8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"/>
              <a:defRPr sz="1600" kern="120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s-ES" sz="2300" b="1" dirty="0">
                <a:highlight>
                  <a:srgbClr val="FFD85B"/>
                </a:highlight>
                <a:latin typeface="Arial Black" panose="020B0A04020102020204" pitchFamily="34" charset="0"/>
              </a:rPr>
              <a:t>Efecto combinado del aislamiento social y la soledad</a:t>
            </a:r>
            <a:endParaRPr lang="en-US" sz="2300" b="1" dirty="0">
              <a:highlight>
                <a:srgbClr val="FFD85B"/>
              </a:highlight>
              <a:latin typeface="Arial Black" panose="020B0A04020102020204" pitchFamily="34" charset="0"/>
            </a:endParaRPr>
          </a:p>
          <a:p>
            <a:pPr marL="0" indent="0">
              <a:spcAft>
                <a:spcPts val="1200"/>
              </a:spcAft>
            </a:pPr>
            <a:r>
              <a:rPr lang="es-ES" sz="2700" dirty="0">
                <a:sym typeface="Wingdings" panose="05000000000000000000" pitchFamily="2" charset="2"/>
              </a:rPr>
              <a:t>Los resultados del estudio indican que el efecto combinado puede ser mayor que el de un solo factor</a:t>
            </a:r>
            <a:endParaRPr lang="en-GB" sz="2700" dirty="0">
              <a:sym typeface="Wingdings" panose="05000000000000000000" pitchFamily="2" charset="2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6B2D7CA-DF5C-4AC4-9E62-B806B905D13A}"/>
              </a:ext>
            </a:extLst>
          </p:cNvPr>
          <p:cNvSpPr txBox="1"/>
          <p:nvPr/>
        </p:nvSpPr>
        <p:spPr>
          <a:xfrm>
            <a:off x="8010836" y="6328678"/>
            <a:ext cx="18686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(Barnes et al., 2021)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F01EB2B-27A9-4496-A017-8A942970C619}"/>
              </a:ext>
            </a:extLst>
          </p:cNvPr>
          <p:cNvGrpSpPr/>
          <p:nvPr/>
        </p:nvGrpSpPr>
        <p:grpSpPr>
          <a:xfrm>
            <a:off x="1768758" y="3290362"/>
            <a:ext cx="4531887" cy="3065988"/>
            <a:chOff x="3494157" y="3316527"/>
            <a:chExt cx="4531887" cy="3065988"/>
          </a:xfrm>
        </p:grpSpPr>
        <p:pic>
          <p:nvPicPr>
            <p:cNvPr id="3074" name="Picture 2" descr="Vesica piscis - Wikipedia">
              <a:extLst>
                <a:ext uri="{FF2B5EF4-FFF2-40B4-BE49-F238E27FC236}">
                  <a16:creationId xmlns:a16="http://schemas.microsoft.com/office/drawing/2014/main" id="{A187E3C6-8C7C-4468-AF68-A7DAC6FA5B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157" y="3364983"/>
              <a:ext cx="4531887" cy="301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60DACAE0-7B60-47EC-AD65-FBF763CB1AF1}"/>
                </a:ext>
              </a:extLst>
            </p:cNvPr>
            <p:cNvSpPr txBox="1"/>
            <p:nvPr/>
          </p:nvSpPr>
          <p:spPr>
            <a:xfrm rot="18682554">
              <a:off x="3359164" y="4036193"/>
              <a:ext cx="22703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latin typeface="Arial Black" panose="020B0A04020102020204" pitchFamily="34" charset="0"/>
                </a:rPr>
                <a:t>Aislamiento</a:t>
              </a:r>
              <a:r>
                <a:rPr lang="en-US" sz="2400" b="1" dirty="0">
                  <a:latin typeface="Arial Black" panose="020B0A04020102020204" pitchFamily="34" charset="0"/>
                </a:rPr>
                <a:t> social</a:t>
              </a:r>
              <a:endParaRPr lang="en-GB" sz="1200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F29E8A86-2ACB-4D79-AF12-E42D92A80B8E}"/>
                </a:ext>
              </a:extLst>
            </p:cNvPr>
            <p:cNvSpPr txBox="1"/>
            <p:nvPr/>
          </p:nvSpPr>
          <p:spPr>
            <a:xfrm rot="18682554">
              <a:off x="6039257" y="4993341"/>
              <a:ext cx="20795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Arial Black" panose="020B0A04020102020204" pitchFamily="34" charset="0"/>
                </a:rPr>
                <a:t>Soledad</a:t>
              </a:r>
            </a:p>
          </p:txBody>
        </p:sp>
      </p:grpSp>
      <p:pic>
        <p:nvPicPr>
          <p:cNvPr id="3084" name="Picture 12" descr="Kostenlose gebogene Pfeil-Cliparts, Download kostenlose ClipArt, kostenlose  ClipArt - Andere">
            <a:extLst>
              <a:ext uri="{FF2B5EF4-FFF2-40B4-BE49-F238E27FC236}">
                <a16:creationId xmlns:a16="http://schemas.microsoft.com/office/drawing/2014/main" id="{F71D8CD5-A272-45F2-99E6-3031E4C5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902">
            <a:off x="3433478" y="3211797"/>
            <a:ext cx="4104843" cy="13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8B966A61-B707-4991-8F69-A66A821746E3}"/>
              </a:ext>
            </a:extLst>
          </p:cNvPr>
          <p:cNvSpPr txBox="1"/>
          <p:nvPr/>
        </p:nvSpPr>
        <p:spPr>
          <a:xfrm>
            <a:off x="7343775" y="2959697"/>
            <a:ext cx="4531887" cy="346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Calidad de vida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Utilización de la asistencia sanitaria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Gastos médicos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Visitas a urgencias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</a:pPr>
            <a:r>
              <a:rPr lang="es-ES" sz="27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Admisiones de pacientes</a:t>
            </a:r>
            <a:endParaRPr lang="en-GB" sz="27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41386D2-6C20-4A09-940C-B6A8F2592970}"/>
              </a:ext>
            </a:extLst>
          </p:cNvPr>
          <p:cNvSpPr/>
          <p:nvPr/>
        </p:nvSpPr>
        <p:spPr>
          <a:xfrm>
            <a:off x="-130615" y="0"/>
            <a:ext cx="4050793" cy="6858000"/>
          </a:xfrm>
          <a:prstGeom prst="rect">
            <a:avLst/>
          </a:prstGeom>
          <a:solidFill>
            <a:srgbClr val="F0CF2C"/>
          </a:solidFill>
          <a:ln w="12700">
            <a:solidFill>
              <a:srgbClr val="FFC715"/>
            </a:solidFill>
            <a:miter lim="400000"/>
          </a:ln>
        </p:spPr>
        <p:txBody>
          <a:bodyPr lIns="45719" rIns="45719"/>
          <a:lstStyle/>
          <a:p>
            <a:endParaRPr sz="5000"/>
          </a:p>
        </p:txBody>
      </p:sp>
      <p:pic>
        <p:nvPicPr>
          <p:cNvPr id="3" name="image05.png">
            <a:extLst>
              <a:ext uri="{FF2B5EF4-FFF2-40B4-BE49-F238E27FC236}">
                <a16:creationId xmlns:a16="http://schemas.microsoft.com/office/drawing/2014/main" id="{0239E7AD-6AB7-4CE3-87A9-1792C2D1F9A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7272" y="6157892"/>
            <a:ext cx="1769110" cy="370777"/>
          </a:xfrm>
          <a:prstGeom prst="rect">
            <a:avLst/>
          </a:prstGeom>
          <a:ln/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C6002D-735F-4D25-8162-63F544756BF8}"/>
              </a:ext>
            </a:extLst>
          </p:cNvPr>
          <p:cNvSpPr txBox="1"/>
          <p:nvPr/>
        </p:nvSpPr>
        <p:spPr>
          <a:xfrm>
            <a:off x="5837775" y="6043199"/>
            <a:ext cx="606515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00" dirty="0">
                <a:solidFill>
                  <a:schemeClr val="tx1"/>
                </a:solidFill>
              </a:rPr>
              <a:t>El apoyo de la Comisión Europea a la elaboración de esta publicación no constituye una aprobación de su contenido, que refleja únicamente las opiniones de los autores, y la Comisión no se hace responsable del uso que pueda hacerse de la información contenida en ella.</a:t>
            </a:r>
          </a:p>
        </p:txBody>
      </p:sp>
      <p:sp>
        <p:nvSpPr>
          <p:cNvPr id="24" name="Textfeld 5">
            <a:extLst>
              <a:ext uri="{FF2B5EF4-FFF2-40B4-BE49-F238E27FC236}">
                <a16:creationId xmlns:a16="http://schemas.microsoft.com/office/drawing/2014/main" id="{7CF01B74-4B2F-4483-926C-A453BCF07BB1}"/>
              </a:ext>
            </a:extLst>
          </p:cNvPr>
          <p:cNvSpPr txBox="1"/>
          <p:nvPr/>
        </p:nvSpPr>
        <p:spPr>
          <a:xfrm>
            <a:off x="289068" y="224174"/>
            <a:ext cx="3285993" cy="6633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DIGI-AGEING – overcoming loneliness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N.º DE PROYECTO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2020-1-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AT01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KA202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-078084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Acción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Clave 2.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Asociaciones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estratégicas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Erasmus+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 DE INICIO 	        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01-10-2020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DURACIÓN	        34 meses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r>
              <a:rPr lang="de-AT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ORGANIZACIÓN COORDINADORA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Hafelekar Unternehmensberatung </a:t>
            </a: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Schober GmbH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www.hafelekar.at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s-ES" sz="1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ORGANIZACIONES SOCIAS</a:t>
            </a:r>
            <a:endParaRPr lang="de-AT" sz="1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UMIT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GmbH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www.umit-tirol.at</a:t>
            </a: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University of Cyprus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www.ucy.ac.cy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AGECARE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(CYPRUS) LTD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www.materia.com.cy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de-AT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Consulenza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Direzionale</a:t>
            </a:r>
            <a:r>
              <a:rPr lang="de-AT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AT" sz="1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 Paolo Zaramella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Asociación Caminos                                                           </a:t>
            </a:r>
            <a:r>
              <a:rPr lang="en-US" sz="10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www.asoccaminos.org</a:t>
            </a:r>
            <a:endParaRPr lang="de-AT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Mykolas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Romerio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Universitetas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                             </a:t>
            </a:r>
            <a:r>
              <a:rPr lang="en-US" sz="1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www.mruni.eu</a:t>
            </a:r>
            <a:endParaRPr lang="en-US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000"/>
              </a:spcAft>
            </a:pPr>
            <a:endParaRPr lang="de-AT" sz="1000" b="1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000" b="1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PAÍSES PARTICIPANTES</a:t>
            </a:r>
          </a:p>
          <a:p>
            <a:r>
              <a:rPr lang="en-US" sz="1000" dirty="0">
                <a:solidFill>
                  <a:schemeClr val="tx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AT / CY / IT / ES / LT</a:t>
            </a:r>
            <a:endParaRPr lang="de-AT" sz="1000" dirty="0">
              <a:solidFill>
                <a:schemeClr val="tx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8B87D1B-7872-78E2-2D2E-D8559ED029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61" y="79892"/>
            <a:ext cx="7636625" cy="579397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735652C-CA71-2D0B-2698-07FA30D113C5}"/>
              </a:ext>
            </a:extLst>
          </p:cNvPr>
          <p:cNvSpPr/>
          <p:nvPr/>
        </p:nvSpPr>
        <p:spPr>
          <a:xfrm>
            <a:off x="9667982" y="4767209"/>
            <a:ext cx="1910993" cy="10068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6DFF783E-ECF9-7D73-7BE6-13D93B2EA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544" y="5065959"/>
            <a:ext cx="2441868" cy="409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27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RELEVANCIA DEL TEMA </a:t>
            </a:r>
            <a:br>
              <a:rPr lang="en-US" sz="4000" dirty="0">
                <a:latin typeface="+mj-lt"/>
              </a:rPr>
            </a:br>
            <a:r>
              <a:rPr lang="es-ES" sz="3200" dirty="0">
                <a:solidFill>
                  <a:srgbClr val="F39019"/>
                </a:solidFill>
                <a:latin typeface="Arial Black" panose="020B0A04020102020204" pitchFamily="34" charset="0"/>
              </a:rPr>
              <a:t>SOLEDAD en la vejez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505075"/>
            <a:ext cx="5038165" cy="36845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s-ES" sz="2600" b="1" dirty="0">
                <a:solidFill>
                  <a:schemeClr val="tx1"/>
                </a:solidFill>
                <a:latin typeface="Fjalla One"/>
              </a:rPr>
              <a:t> «La soledad y el sentimiento de no sentirse querido es la pobreza más terrible» </a:t>
            </a:r>
          </a:p>
          <a:p>
            <a:pPr marL="0" indent="0">
              <a:lnSpc>
                <a:spcPct val="15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s-ES" sz="2600" b="1" i="1" dirty="0">
                <a:solidFill>
                  <a:schemeClr val="tx1"/>
                </a:solidFill>
                <a:effectLst/>
                <a:latin typeface="Fjalla One"/>
              </a:rPr>
              <a:t>		</a:t>
            </a:r>
            <a:r>
              <a:rPr lang="en-US" b="0" i="1" dirty="0">
                <a:effectLst/>
              </a:rPr>
              <a:t>Madre Teresa</a:t>
            </a:r>
          </a:p>
        </p:txBody>
      </p:sp>
      <p:pic>
        <p:nvPicPr>
          <p:cNvPr id="1026" name="Picture 2" descr="Jubiläumsfeier zum 100. Geburtstag von Mutter Teresa">
            <a:extLst>
              <a:ext uri="{FF2B5EF4-FFF2-40B4-BE49-F238E27FC236}">
                <a16:creationId xmlns:a16="http://schemas.microsoft.com/office/drawing/2014/main" id="{BB3B7648-2970-4B5E-8AFB-22FC26B95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/>
        </p:blipFill>
        <p:spPr bwMode="auto">
          <a:xfrm>
            <a:off x="6172200" y="2505075"/>
            <a:ext cx="5183188" cy="3684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4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7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52024C4-C97F-46AB-8C3A-AA00BAB33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20" y="2632356"/>
            <a:ext cx="4493559" cy="2997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RELEVANCIA DEL TEMA </a:t>
            </a:r>
            <a:br>
              <a:rPr lang="en-US" sz="4000" dirty="0">
                <a:latin typeface="+mj-lt"/>
              </a:rPr>
            </a:br>
            <a:r>
              <a:rPr lang="es-ES" sz="3200" dirty="0">
                <a:solidFill>
                  <a:srgbClr val="F39019"/>
                </a:solidFill>
                <a:latin typeface="Arial Black" panose="020B0A04020102020204" pitchFamily="34" charset="0"/>
              </a:rPr>
              <a:t>SOLEDAD en la vejez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107580"/>
            <a:ext cx="5038165" cy="42487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2000"/>
              </a:spcBef>
              <a:spcAft>
                <a:spcPts val="2000"/>
              </a:spcAft>
            </a:pPr>
            <a:r>
              <a:rPr lang="es-ES" sz="3400" b="1" dirty="0">
                <a:solidFill>
                  <a:schemeClr val="tx1"/>
                </a:solidFill>
                <a:latin typeface="Fjalla One"/>
              </a:rPr>
              <a:t> Japón muestra las consecuencias de la soledad inadvertida</a:t>
            </a:r>
            <a:br>
              <a:rPr lang="en-US" sz="3400" b="1" dirty="0">
                <a:solidFill>
                  <a:schemeClr val="tx1"/>
                </a:solidFill>
                <a:latin typeface="Fjalla One"/>
              </a:rPr>
            </a:br>
            <a:endParaRPr lang="en-US" sz="100" b="1" dirty="0">
              <a:solidFill>
                <a:schemeClr val="tx1"/>
              </a:solidFill>
              <a:latin typeface="Fjalla One"/>
            </a:endParaRPr>
          </a:p>
          <a:p>
            <a:pPr marL="0" indent="0">
              <a:spcBef>
                <a:spcPts val="2000"/>
              </a:spcBef>
              <a:spcAft>
                <a:spcPts val="2000"/>
              </a:spcAft>
              <a:buNone/>
            </a:pPr>
            <a:r>
              <a:rPr lang="es-ES" sz="3200" b="0" i="1" dirty="0">
                <a:effectLst/>
              </a:rPr>
              <a:t>Desde la década de 1980, existe un término para las personas que viven en aislamiento social y mueren solas</a:t>
            </a:r>
            <a:r>
              <a:rPr lang="en-US" sz="3200" i="1" dirty="0"/>
              <a:t>: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de-AT" sz="3200" b="1" i="1" dirty="0" err="1"/>
              <a:t>Kodokushi</a:t>
            </a:r>
            <a:r>
              <a:rPr lang="de-AT" sz="3200" i="1" dirty="0"/>
              <a:t> </a:t>
            </a:r>
            <a:r>
              <a:rPr lang="de-AT" sz="2600" dirty="0"/>
              <a:t>(</a:t>
            </a:r>
            <a:r>
              <a:rPr lang="ja-JP" altLang="de-DE" sz="2600" dirty="0"/>
              <a:t>孤独死</a:t>
            </a:r>
            <a:r>
              <a:rPr lang="de-DE" altLang="ja-JP" sz="2600" dirty="0"/>
              <a:t>)</a:t>
            </a:r>
            <a:endParaRPr lang="de-DE" altLang="ja-JP" sz="3200" i="1" dirty="0"/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(«</a:t>
            </a:r>
            <a:r>
              <a:rPr lang="en-US" sz="3200" i="1" dirty="0" err="1"/>
              <a:t>muerte</a:t>
            </a:r>
            <a:r>
              <a:rPr lang="en-US" sz="3200" i="1" dirty="0"/>
              <a:t> </a:t>
            </a:r>
            <a:r>
              <a:rPr lang="en-US" sz="3200" i="1" dirty="0" err="1"/>
              <a:t>en</a:t>
            </a:r>
            <a:r>
              <a:rPr lang="en-US" sz="3200" i="1" dirty="0"/>
              <a:t> </a:t>
            </a:r>
            <a:r>
              <a:rPr lang="en-US" sz="3200" i="1" dirty="0" err="1"/>
              <a:t>solitario</a:t>
            </a:r>
            <a:r>
              <a:rPr lang="en-US" sz="3200" i="1" dirty="0"/>
              <a:t>»</a:t>
            </a:r>
            <a:r>
              <a:rPr lang="en-US" sz="3200" b="0" i="1" dirty="0">
                <a:effectLst/>
              </a:rPr>
              <a:t>)</a:t>
            </a:r>
            <a:endParaRPr lang="en-US" b="0" i="1" dirty="0">
              <a:effectLst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5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4D1E2A9-2633-4C2E-B772-B6DF7C67B269}"/>
              </a:ext>
            </a:extLst>
          </p:cNvPr>
          <p:cNvSpPr txBox="1"/>
          <p:nvPr/>
        </p:nvSpPr>
        <p:spPr>
          <a:xfrm>
            <a:off x="7660340" y="3807792"/>
            <a:ext cx="1900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de-DE" sz="36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孤独死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68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>
            <a:extLst>
              <a:ext uri="{FF2B5EF4-FFF2-40B4-BE49-F238E27FC236}">
                <a16:creationId xmlns:a16="http://schemas.microsoft.com/office/drawing/2014/main" id="{3EC8E63E-4437-4BF6-A33A-C184567AF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202" y="3394537"/>
            <a:ext cx="2360964" cy="314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RELEVANCIA DEL TEMA </a:t>
            </a:r>
            <a:br>
              <a:rPr lang="en-US" sz="4000" dirty="0">
                <a:latin typeface="+mj-lt"/>
              </a:rPr>
            </a:br>
            <a:r>
              <a:rPr lang="es-ES" sz="3200" dirty="0">
                <a:solidFill>
                  <a:srgbClr val="F39019"/>
                </a:solidFill>
                <a:latin typeface="Arial Black" panose="020B0A04020102020204" pitchFamily="34" charset="0"/>
              </a:rPr>
              <a:t>SOLEDAD en la vejez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072" y="2181225"/>
            <a:ext cx="6027175" cy="36845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000"/>
              </a:spcAft>
            </a:pPr>
            <a:r>
              <a:rPr lang="en-US" sz="2900" b="1" dirty="0">
                <a:solidFill>
                  <a:schemeClr val="tx1"/>
                </a:solidFill>
                <a:latin typeface="Fjalla One"/>
              </a:rPr>
              <a:t> 2018: </a:t>
            </a:r>
            <a:r>
              <a:rPr lang="es-ES" sz="2900" b="1" dirty="0">
                <a:solidFill>
                  <a:schemeClr val="tx1"/>
                </a:solidFill>
                <a:latin typeface="Fjalla One"/>
              </a:rPr>
              <a:t>Reino Unido crea el Ministerio de la Soledad</a:t>
            </a:r>
            <a:endParaRPr lang="en-US" sz="2900" b="1" dirty="0">
              <a:solidFill>
                <a:schemeClr val="tx1"/>
              </a:solidFill>
              <a:latin typeface="Fjalla One"/>
            </a:endParaRPr>
          </a:p>
          <a:p>
            <a:pPr marL="0" indent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s-ES" b="0" dirty="0">
                <a:effectLst/>
              </a:rPr>
              <a:t>Más de nueve millones de los más de 66 millones de habitantes de Reino Unido se sienten siempre o a menudo solos/as, según una encuesta de Cruz Roja</a:t>
            </a:r>
            <a:r>
              <a:rPr lang="en-US" b="0" dirty="0">
                <a:effectLst/>
              </a:rPr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6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0160027-F853-4448-B9C5-AB8B741F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24" y="1007642"/>
            <a:ext cx="2360964" cy="2871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C4E698C-6DBE-43F5-9BD0-04C499CA32F7}"/>
              </a:ext>
            </a:extLst>
          </p:cNvPr>
          <p:cNvSpPr txBox="1"/>
          <p:nvPr/>
        </p:nvSpPr>
        <p:spPr>
          <a:xfrm>
            <a:off x="9648498" y="4927028"/>
            <a:ext cx="19722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2000"/>
              </a:spcBef>
              <a:spcAft>
                <a:spcPts val="2000"/>
              </a:spcAft>
              <a:buClr>
                <a:schemeClr val="accent2"/>
              </a:buClr>
              <a:buSzPct val="75000"/>
            </a:pPr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Diana Barran</a:t>
            </a:r>
            <a:br>
              <a:rPr lang="de-AT" sz="24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de-A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Ministra de Soledad</a:t>
            </a:r>
            <a:endParaRPr lang="de-AT" sz="24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6988838" y="1794596"/>
            <a:ext cx="20565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Theresa May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r"/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antigua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Primera </a:t>
            </a:r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Ministra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80" name="Picture 8" descr="Flag of the United Kingdom - Wikipedia">
            <a:extLst>
              <a:ext uri="{FF2B5EF4-FFF2-40B4-BE49-F238E27FC236}">
                <a16:creationId xmlns:a16="http://schemas.microsoft.com/office/drawing/2014/main" id="{012107C6-15CD-4AA8-A08A-41A928FBF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0" y="389731"/>
            <a:ext cx="16764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61104E37-1D8D-49FF-AF82-DFA9A8942D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483708"/>
              </p:ext>
            </p:extLst>
          </p:nvPr>
        </p:nvGraphicFramePr>
        <p:xfrm>
          <a:off x="2069158" y="4574666"/>
          <a:ext cx="3425002" cy="2283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8D54A5F4-F716-46FC-8134-D4E2FCE74461}"/>
              </a:ext>
            </a:extLst>
          </p:cNvPr>
          <p:cNvSpPr txBox="1"/>
          <p:nvPr/>
        </p:nvSpPr>
        <p:spPr>
          <a:xfrm>
            <a:off x="2976281" y="4840941"/>
            <a:ext cx="96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14</a:t>
            </a:r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%</a:t>
            </a:r>
            <a:endParaRPr lang="en-GB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2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RELEVANCIA DEL TEMA </a:t>
            </a:r>
            <a:br>
              <a:rPr lang="en-US" sz="4000" dirty="0">
                <a:latin typeface="+mj-lt"/>
              </a:rPr>
            </a:br>
            <a:r>
              <a:rPr lang="es-ES" sz="3200" dirty="0">
                <a:solidFill>
                  <a:srgbClr val="F39019"/>
                </a:solidFill>
                <a:latin typeface="Arial Black" panose="020B0A04020102020204" pitchFamily="34" charset="0"/>
              </a:rPr>
              <a:t>SOLEDAD en la vejez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682" y="2285810"/>
            <a:ext cx="6831106" cy="407053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2000"/>
              </a:spcAft>
            </a:pPr>
            <a:r>
              <a:rPr lang="es-ES" sz="3100" b="1" dirty="0">
                <a:solidFill>
                  <a:schemeClr val="tx1"/>
                </a:solidFill>
                <a:latin typeface="Fjalla One"/>
              </a:rPr>
              <a:t> Tema incluido en el acuerdo de coalición del Gobierno </a:t>
            </a:r>
            <a:r>
              <a:rPr lang="en-US" sz="3100" b="1" dirty="0">
                <a:solidFill>
                  <a:schemeClr val="tx1"/>
                </a:solidFill>
                <a:latin typeface="Fjalla One"/>
              </a:rPr>
              <a:t>(2021–2025)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«</a:t>
            </a:r>
            <a:r>
              <a:rPr lang="es-ES" sz="3200" i="1" dirty="0"/>
              <a:t>Promoveremos enfoques favorables a las personas mayores en todos los niveles de gobierno y en el espacio digital. Esto incluye la participación, el compromiso, la seguridad social, la asistencia diaria, la vivienda, la movilidad, la atención sanitaria, la educación y las oportunidades de encuentro y la </a:t>
            </a:r>
            <a:r>
              <a:rPr lang="en-US" sz="2800" dirty="0" err="1">
                <a:latin typeface="Arial Black" panose="020B0A04020102020204" pitchFamily="34" charset="0"/>
              </a:rPr>
              <a:t>superación</a:t>
            </a:r>
            <a:r>
              <a:rPr lang="en-US" sz="2800" dirty="0">
                <a:latin typeface="Arial Black" panose="020B0A04020102020204" pitchFamily="34" charset="0"/>
              </a:rPr>
              <a:t> de la </a:t>
            </a:r>
            <a:r>
              <a:rPr lang="en-US" sz="2800" dirty="0" err="1">
                <a:latin typeface="Arial Black" panose="020B0A04020102020204" pitchFamily="34" charset="0"/>
              </a:rPr>
              <a:t>soledad</a:t>
            </a:r>
            <a:r>
              <a:rPr lang="en-US" sz="3200" i="1" dirty="0"/>
              <a:t>»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7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978358" y="4607949"/>
            <a:ext cx="32030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Coalición semáforo</a:t>
            </a:r>
          </a:p>
          <a:p>
            <a:pPr algn="ctr"/>
            <a:r>
              <a:rPr lang="en-US" sz="2000" i="1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desde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2021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1C23A68-D74F-44A2-8B69-F227217EF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68" y="434975"/>
            <a:ext cx="1586135" cy="95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mpel-Koalition: Mit diesem Kabinett will Olaf Scholz regieren | ZEIT ONLINE">
            <a:extLst>
              <a:ext uri="{FF2B5EF4-FFF2-40B4-BE49-F238E27FC236}">
                <a16:creationId xmlns:a16="http://schemas.microsoft.com/office/drawing/2014/main" id="{617DA9E0-593D-41F5-85C0-6AA3BC076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1" y="2376440"/>
            <a:ext cx="3743300" cy="210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17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5F7028-6A9A-4DCF-B457-796941B3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+mj-lt"/>
              </a:rPr>
              <a:t>RELEVANCIA DEL TEMA </a:t>
            </a:r>
            <a:br>
              <a:rPr lang="en-US" sz="4000" dirty="0">
                <a:latin typeface="+mj-lt"/>
              </a:rPr>
            </a:br>
            <a:r>
              <a:rPr lang="es-ES" sz="3200" dirty="0">
                <a:solidFill>
                  <a:srgbClr val="F39019"/>
                </a:solidFill>
                <a:latin typeface="Arial Black" panose="020B0A04020102020204" pitchFamily="34" charset="0"/>
              </a:rPr>
              <a:t>SOLEDAD en la vejez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EA164B-EE7D-4D54-85FB-E72EEB14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8212" y="2285810"/>
            <a:ext cx="6831106" cy="407053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ES" sz="2800" b="1" i="0" dirty="0">
                <a:solidFill>
                  <a:schemeClr val="tx1"/>
                </a:solidFill>
                <a:effectLst/>
                <a:latin typeface="Fjalla One"/>
              </a:rPr>
              <a:t> El gobierno holandés destina 58,5 millones de euros contra la soledad</a:t>
            </a:r>
            <a:endParaRPr lang="en-US" sz="2800" b="1" i="0" dirty="0">
              <a:solidFill>
                <a:schemeClr val="tx1"/>
              </a:solidFill>
              <a:effectLst/>
              <a:latin typeface="Fjalla One"/>
            </a:endParaRP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900" i="1" dirty="0"/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r>
              <a:rPr lang="en-US" sz="3200" i="1" dirty="0"/>
              <a:t>«</a:t>
            </a:r>
            <a:r>
              <a:rPr lang="es-ES" sz="3200" i="1" dirty="0"/>
              <a:t>No podemos seguir aceptando que más de la mitad de las personas mayores de 75 años de este país se sientan solas</a:t>
            </a:r>
            <a:r>
              <a:rPr lang="en-US" sz="3200" i="1" dirty="0"/>
              <a:t>»</a:t>
            </a:r>
          </a:p>
          <a:p>
            <a:pPr marL="0" indent="0" algn="ctr">
              <a:spcBef>
                <a:spcPts val="2000"/>
              </a:spcBef>
              <a:spcAft>
                <a:spcPts val="2000"/>
              </a:spcAft>
              <a:buNone/>
            </a:pPr>
            <a:endParaRPr lang="en-US" sz="3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1011A-BCB4-46E8-83B9-97921148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2BC1E56-CB2E-4B87-AB42-32EA6AB80835}" type="slidenum">
              <a:rPr lang="hu-HU" smtClean="0"/>
              <a:pPr>
                <a:spcAft>
                  <a:spcPts val="600"/>
                </a:spcAft>
              </a:pPr>
              <a:t>8</a:t>
            </a:fld>
            <a:endParaRPr lang="hu-HU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8BA430B-8582-408B-8749-1DA1A276374D}"/>
              </a:ext>
            </a:extLst>
          </p:cNvPr>
          <p:cNvSpPr/>
          <p:nvPr/>
        </p:nvSpPr>
        <p:spPr>
          <a:xfrm>
            <a:off x="708212" y="6356350"/>
            <a:ext cx="4464423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049F5A0-99FE-4BC2-BBF1-0B6B4AB94EB3}"/>
              </a:ext>
            </a:extLst>
          </p:cNvPr>
          <p:cNvSpPr txBox="1"/>
          <p:nvPr/>
        </p:nvSpPr>
        <p:spPr>
          <a:xfrm>
            <a:off x="8347118" y="4428655"/>
            <a:ext cx="26627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000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Willem-Alexander</a:t>
            </a:r>
          </a:p>
          <a:p>
            <a:pPr algn="ctr"/>
            <a:r>
              <a:rPr lang="de-AT" sz="2000" i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Rey de Países Bajos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B08B2F2-EC7E-4805-809E-4ABE32F0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71" y="387352"/>
            <a:ext cx="1490153" cy="8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önig Willem-Alexander: Die Entscheidung ist gefallen">
            <a:extLst>
              <a:ext uri="{FF2B5EF4-FFF2-40B4-BE49-F238E27FC236}">
                <a16:creationId xmlns:a16="http://schemas.microsoft.com/office/drawing/2014/main" id="{83708707-7039-45BA-B43C-3298C185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48" y="1883420"/>
            <a:ext cx="3350652" cy="24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34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96BF9AE-6C13-4043-BDF2-EF9CC38E4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9000"/>
          </a:blip>
          <a:srcRect l="30363" t="25714" r="28549" b="29525"/>
          <a:stretch/>
        </p:blipFill>
        <p:spPr>
          <a:xfrm>
            <a:off x="8126964" y="440191"/>
            <a:ext cx="2817845" cy="306977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1C1FF73-AD3B-4D68-9643-C4D7519312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de la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soledad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en</a:t>
            </a:r>
            <a:r>
              <a:rPr lang="en-US" sz="4400" dirty="0">
                <a:solidFill>
                  <a:srgbClr val="F39019"/>
                </a:solidFill>
                <a:latin typeface="Arial Black" panose="020B0A04020102020204" pitchFamily="34" charset="0"/>
              </a:rPr>
              <a:t> la </a:t>
            </a:r>
            <a:r>
              <a:rPr lang="en-US" sz="4400" dirty="0" err="1">
                <a:solidFill>
                  <a:srgbClr val="F39019"/>
                </a:solidFill>
                <a:latin typeface="Arial Black" panose="020B0A04020102020204" pitchFamily="34" charset="0"/>
              </a:rPr>
              <a:t>vejez</a:t>
            </a:r>
            <a:endParaRPr lang="en-GB" sz="440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DC872DC-94B3-42A1-8C17-0348EEA30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35623"/>
            <a:ext cx="9144000" cy="874339"/>
          </a:xfrm>
        </p:spPr>
        <p:txBody>
          <a:bodyPr anchor="ctr">
            <a:normAutofit fontScale="90000"/>
          </a:bodyPr>
          <a:lstStyle/>
          <a:p>
            <a:r>
              <a:rPr lang="en-US" dirty="0" err="1">
                <a:latin typeface="+mj-lt"/>
              </a:rPr>
              <a:t>prevalencia</a:t>
            </a:r>
            <a:endParaRPr lang="en-GB" sz="4000" dirty="0">
              <a:solidFill>
                <a:srgbClr val="F3901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8567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e92b41bfaa5196d19e19cfe7274bf14a2fe2"/>
</p:tagLst>
</file>

<file path=ppt/theme/theme1.xml><?xml version="1.0" encoding="utf-8"?>
<a:theme xmlns:a="http://schemas.openxmlformats.org/drawingml/2006/main" name="AISAB">
  <a:themeElements>
    <a:clrScheme name="AISAB">
      <a:dk1>
        <a:srgbClr val="404040"/>
      </a:dk1>
      <a:lt1>
        <a:sysClr val="window" lastClr="FFFFFF"/>
      </a:lt1>
      <a:dk2>
        <a:srgbClr val="767671"/>
      </a:dk2>
      <a:lt2>
        <a:srgbClr val="E7E6E6"/>
      </a:lt2>
      <a:accent1>
        <a:srgbClr val="FFAC06"/>
      </a:accent1>
      <a:accent2>
        <a:srgbClr val="F39019"/>
      </a:accent2>
      <a:accent3>
        <a:srgbClr val="F5D328"/>
      </a:accent3>
      <a:accent4>
        <a:srgbClr val="555663"/>
      </a:accent4>
      <a:accent5>
        <a:srgbClr val="45454F"/>
      </a:accent5>
      <a:accent6>
        <a:srgbClr val="76798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SAB.potx" id="{C69199D7-3253-43E0-955C-E2B329FAE43D}" vid="{381D6F52-7CE5-4C8B-9148-1189D992C78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4084E9B6AF59458FA93B53DF5F3643" ma:contentTypeVersion="11" ma:contentTypeDescription="Ein neues Dokument erstellen." ma:contentTypeScope="" ma:versionID="72830521301027c8a03631a7cc9c8ba1">
  <xsd:schema xmlns:xsd="http://www.w3.org/2001/XMLSchema" xmlns:xs="http://www.w3.org/2001/XMLSchema" xmlns:p="http://schemas.microsoft.com/office/2006/metadata/properties" xmlns:ns3="d149c542-9fb5-4a28-aa79-226d1b6e6feb" targetNamespace="http://schemas.microsoft.com/office/2006/metadata/properties" ma:root="true" ma:fieldsID="ac62ccbdad090a9c22fbb1ca17240cba" ns3:_="">
    <xsd:import namespace="d149c542-9fb5-4a28-aa79-226d1b6e6f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9c542-9fb5-4a28-aa79-226d1b6e6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D13FD3-CA57-4382-89C4-04E1A2F263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60750-E0E6-44CF-8B93-04234C78BE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9c542-9fb5-4a28-aa79-226d1b6e6f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B21006-232C-4032-A579-663B6AB3E7B2}">
  <ds:schemaRefs>
    <ds:schemaRef ds:uri="http://schemas.microsoft.com/office/infopath/2007/PartnerControls"/>
    <ds:schemaRef ds:uri="d149c542-9fb5-4a28-aa79-226d1b6e6fe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AISAB</Template>
  <TotalTime>240</TotalTime>
  <Words>1899</Words>
  <Application>Microsoft Office PowerPoint</Application>
  <PresentationFormat>Panorámica</PresentationFormat>
  <Paragraphs>238</Paragraphs>
  <Slides>34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Aharoni</vt:lpstr>
      <vt:lpstr>Arial</vt:lpstr>
      <vt:lpstr>Arial Black</vt:lpstr>
      <vt:lpstr>Calibri</vt:lpstr>
      <vt:lpstr>Calibri Light</vt:lpstr>
      <vt:lpstr>Century Gothic</vt:lpstr>
      <vt:lpstr>Fjalla One</vt:lpstr>
      <vt:lpstr>Moon Bold</vt:lpstr>
      <vt:lpstr>Moon Light</vt:lpstr>
      <vt:lpstr>Wingdings</vt:lpstr>
      <vt:lpstr>AISAB</vt:lpstr>
      <vt:lpstr>Presentación de PowerPoint</vt:lpstr>
      <vt:lpstr>   Análisis de la película</vt:lpstr>
      <vt:lpstr>RELEVANCIA DEL TEMA</vt:lpstr>
      <vt:lpstr>RELEVANCIA DEL TEMA  SOLEDAD en la vejez</vt:lpstr>
      <vt:lpstr>RELEVANCIA DEL TEMA  SOLEDAD en la vejez</vt:lpstr>
      <vt:lpstr>RELEVANCIA DEL TEMA  SOLEDAD en la vejez</vt:lpstr>
      <vt:lpstr>RELEVANCIA DEL TEMA  SOLEDAD en la vejez</vt:lpstr>
      <vt:lpstr>RELEVANCIA DEL TEMA  SOLEDAD en la vejez</vt:lpstr>
      <vt:lpstr>prevalencia</vt:lpstr>
      <vt:lpstr>Prevalencia de la soledad en la vejez</vt:lpstr>
      <vt:lpstr>Prevalencia de la soledad en la vejez Surkalim et al. 2022</vt:lpstr>
      <vt:lpstr>Prevalencia de la soledad en la vejez Surkalim et al. 2022</vt:lpstr>
      <vt:lpstr>Prevalencia de la soledad en la vejez</vt:lpstr>
      <vt:lpstr>Prevalencia de la soledad en la vejez Su et al. 2022</vt:lpstr>
      <vt:lpstr>Prevalencia de la soledad en la vejez Su et al. 2022</vt:lpstr>
      <vt:lpstr>Prevalencia de la soledad en la vejez</vt:lpstr>
      <vt:lpstr>DESAFÍOS</vt:lpstr>
      <vt:lpstr>Diagrama de la estructura de edad (UE) 2019–2100</vt:lpstr>
      <vt:lpstr>«Envejecimiento saludable»</vt:lpstr>
      <vt:lpstr>Envejecimiento saludable  Una visión transnacional</vt:lpstr>
      <vt:lpstr>Envejecimiento saludable Estrategia para afrontar los retos de la población mayor</vt:lpstr>
      <vt:lpstr>DefiniCIONES</vt:lpstr>
      <vt:lpstr>Aislamiento social y soledad</vt:lpstr>
      <vt:lpstr>El Aislamiento social</vt:lpstr>
      <vt:lpstr>La soledad</vt:lpstr>
      <vt:lpstr>Aislamiento social y soledad</vt:lpstr>
      <vt:lpstr>Aislamiento social y soledad</vt:lpstr>
      <vt:lpstr>Aislamiento social y soledad</vt:lpstr>
      <vt:lpstr>Aislamiento social y soledad</vt:lpstr>
      <vt:lpstr>Efecto en los resultados  de salud</vt:lpstr>
      <vt:lpstr>Efecto en los resultados de salud de las personas mayores</vt:lpstr>
      <vt:lpstr>Efecto en los resultados de salud de las personas mayores</vt:lpstr>
      <vt:lpstr>Efecto en los resultados de salud de las personas mayores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Schober</dc:creator>
  <cp:lastModifiedBy>Carmen Lancha Montes</cp:lastModifiedBy>
  <cp:revision>172</cp:revision>
  <dcterms:created xsi:type="dcterms:W3CDTF">2018-06-02T16:08:36Z</dcterms:created>
  <dcterms:modified xsi:type="dcterms:W3CDTF">2023-05-18T14:56:52Z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0x0101000D4084E9B6AF59458FA93B53DF5F3643</vt:lpwstr>
  </property>
</Properties>
</file>