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4"/>
  </p:sldMasterIdLst>
  <p:notesMasterIdLst>
    <p:notesMasterId r:id="rId24"/>
  </p:notesMasterIdLst>
  <p:handoutMasterIdLst>
    <p:handoutMasterId r:id="rId25"/>
  </p:handoutMasterIdLst>
  <p:sldIdLst>
    <p:sldId id="449" r:id="rId5"/>
    <p:sldId id="430" r:id="rId6"/>
    <p:sldId id="420" r:id="rId7"/>
    <p:sldId id="445" r:id="rId8"/>
    <p:sldId id="442" r:id="rId9"/>
    <p:sldId id="446" r:id="rId10"/>
    <p:sldId id="433" r:id="rId11"/>
    <p:sldId id="444" r:id="rId12"/>
    <p:sldId id="434" r:id="rId13"/>
    <p:sldId id="443" r:id="rId14"/>
    <p:sldId id="439" r:id="rId15"/>
    <p:sldId id="432" r:id="rId16"/>
    <p:sldId id="436" r:id="rId17"/>
    <p:sldId id="447" r:id="rId18"/>
    <p:sldId id="440" r:id="rId19"/>
    <p:sldId id="396" r:id="rId20"/>
    <p:sldId id="400" r:id="rId21"/>
    <p:sldId id="401" r:id="rId22"/>
    <p:sldId id="398" r:id="rId23"/>
  </p:sldIdLst>
  <p:sldSz cx="12192000" cy="6858000"/>
  <p:notesSz cx="6858000" cy="9144000"/>
  <p:custDataLst>
    <p:tags r:id="rId26"/>
  </p:custDataLst>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5B"/>
    <a:srgbClr val="FFC715"/>
    <a:srgbClr val="FF5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9" autoAdjust="0"/>
    <p:restoredTop sz="80121"/>
  </p:normalViewPr>
  <p:slideViewPr>
    <p:cSldViewPr snapToGrid="0">
      <p:cViewPr varScale="1">
        <p:scale>
          <a:sx n="114" d="100"/>
          <a:sy n="114" d="100"/>
        </p:scale>
        <p:origin x="414" y="108"/>
      </p:cViewPr>
      <p:guideLst/>
    </p:cSldViewPr>
  </p:slideViewPr>
  <p:notesTextViewPr>
    <p:cViewPr>
      <p:scale>
        <a:sx n="1" d="1"/>
        <a:sy n="1" d="1"/>
      </p:scale>
      <p:origin x="0" y="0"/>
    </p:cViewPr>
  </p:notesTextViewPr>
  <p:notesViewPr>
    <p:cSldViewPr snapToGrid="0">
      <p:cViewPr varScale="1">
        <p:scale>
          <a:sx n="86" d="100"/>
          <a:sy n="86" d="100"/>
        </p:scale>
        <p:origin x="3560"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a:extLst>
              <a:ext uri="{FF2B5EF4-FFF2-40B4-BE49-F238E27FC236}">
                <a16:creationId xmlns:a16="http://schemas.microsoft.com/office/drawing/2014/main" id="{7668D8AD-5A9F-4861-86EB-F3D4BC2E30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a:extLst>
              <a:ext uri="{FF2B5EF4-FFF2-40B4-BE49-F238E27FC236}">
                <a16:creationId xmlns:a16="http://schemas.microsoft.com/office/drawing/2014/main" id="{38F496FF-1F0D-47B5-B4CF-E2C84B18D9C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36AB22-7AAB-4F70-AC40-C23103677331}" type="datetimeFigureOut">
              <a:rPr lang="hu-HU" smtClean="0"/>
              <a:t>2023. 06. 01.</a:t>
            </a:fld>
            <a:endParaRPr lang="hu-HU"/>
          </a:p>
        </p:txBody>
      </p:sp>
      <p:sp>
        <p:nvSpPr>
          <p:cNvPr id="4" name="Élőláb helye 3">
            <a:extLst>
              <a:ext uri="{FF2B5EF4-FFF2-40B4-BE49-F238E27FC236}">
                <a16:creationId xmlns:a16="http://schemas.microsoft.com/office/drawing/2014/main" id="{F2456679-3A17-48A6-BCD8-8621C6D5AB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5" name="Dia számának helye 4">
            <a:extLst>
              <a:ext uri="{FF2B5EF4-FFF2-40B4-BE49-F238E27FC236}">
                <a16:creationId xmlns:a16="http://schemas.microsoft.com/office/drawing/2014/main" id="{79EEF444-F916-4C2A-B12B-C4B82879B8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A53097-DA67-4CF8-863A-25AF136F541C}" type="slidenum">
              <a:rPr lang="hu-HU" smtClean="0"/>
              <a:t>‹Nr.›</a:t>
            </a:fld>
            <a:endParaRPr lang="hu-HU"/>
          </a:p>
        </p:txBody>
      </p:sp>
    </p:spTree>
    <p:extLst>
      <p:ext uri="{BB962C8B-B14F-4D97-AF65-F5344CB8AC3E}">
        <p14:creationId xmlns:p14="http://schemas.microsoft.com/office/powerpoint/2010/main" val="544009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A6BB6F-9947-4711-9117-308AA3DF2931}" type="datetimeFigureOut">
              <a:rPr lang="hu-HU" smtClean="0"/>
              <a:t>2023. 06. 01.</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10238-43BB-47F5-9AC7-BF7AE9365F4A}" type="slidenum">
              <a:rPr lang="hu-HU" smtClean="0"/>
              <a:t>‹Nr.›</a:t>
            </a:fld>
            <a:endParaRPr lang="hu-HU"/>
          </a:p>
        </p:txBody>
      </p:sp>
    </p:spTree>
    <p:extLst>
      <p:ext uri="{BB962C8B-B14F-4D97-AF65-F5344CB8AC3E}">
        <p14:creationId xmlns:p14="http://schemas.microsoft.com/office/powerpoint/2010/main" val="926986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hu-HU" dirty="0"/>
          </a:p>
        </p:txBody>
      </p:sp>
    </p:spTree>
    <p:extLst>
      <p:ext uri="{BB962C8B-B14F-4D97-AF65-F5344CB8AC3E}">
        <p14:creationId xmlns:p14="http://schemas.microsoft.com/office/powerpoint/2010/main" val="1427625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94507DC-DF2D-4B6E-9259-50ECFA2654CF}"/>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GB" noProof="0"/>
              <a:t>Click to add title</a:t>
            </a:r>
          </a:p>
        </p:txBody>
      </p:sp>
      <p:sp>
        <p:nvSpPr>
          <p:cNvPr id="3" name="Alcím 2">
            <a:extLst>
              <a:ext uri="{FF2B5EF4-FFF2-40B4-BE49-F238E27FC236}">
                <a16:creationId xmlns:a16="http://schemas.microsoft.com/office/drawing/2014/main" id="{5C98C4D8-44EE-4E84-A7EA-B9991D87260B}"/>
              </a:ext>
            </a:extLst>
          </p:cNvPr>
          <p:cNvSpPr>
            <a:spLocks noGrp="1"/>
          </p:cNvSpPr>
          <p:nvPr>
            <p:ph type="subTitle" idx="1"/>
          </p:nvPr>
        </p:nvSpPr>
        <p:spPr>
          <a:xfrm>
            <a:off x="1524000" y="3602038"/>
            <a:ext cx="9144000" cy="1655762"/>
          </a:xfrm>
        </p:spPr>
        <p:txBody>
          <a:bodyPr/>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u-HU" dirty="0"/>
          </a:p>
        </p:txBody>
      </p:sp>
      <p:sp>
        <p:nvSpPr>
          <p:cNvPr id="6" name="Dia számának helye 5">
            <a:extLst>
              <a:ext uri="{FF2B5EF4-FFF2-40B4-BE49-F238E27FC236}">
                <a16:creationId xmlns:a16="http://schemas.microsoft.com/office/drawing/2014/main" id="{ACADDE93-B799-4314-9B6B-1B3D1F5E1962}"/>
              </a:ext>
            </a:extLst>
          </p:cNvPr>
          <p:cNvSpPr>
            <a:spLocks noGrp="1"/>
          </p:cNvSpPr>
          <p:nvPr>
            <p:ph type="sldNum" sz="quarter" idx="12"/>
          </p:nvPr>
        </p:nvSpPr>
        <p:spPr/>
        <p:txBody>
          <a:bodyPr/>
          <a:lstStyle/>
          <a:p>
            <a:fld id="{E85B506E-48CA-4BB4-AE18-8574845C9E67}" type="slidenum">
              <a:rPr lang="hu-HU" smtClean="0"/>
              <a:t>‹Nr.›</a:t>
            </a:fld>
            <a:endParaRPr lang="hu-HU"/>
          </a:p>
        </p:txBody>
      </p:sp>
      <p:cxnSp>
        <p:nvCxnSpPr>
          <p:cNvPr id="5" name="Straight Connector 4">
            <a:extLst>
              <a:ext uri="{FF2B5EF4-FFF2-40B4-BE49-F238E27FC236}">
                <a16:creationId xmlns:a16="http://schemas.microsoft.com/office/drawing/2014/main" id="{39EC7597-9F48-4F14-A807-556B09DC4FA1}"/>
              </a:ext>
            </a:extLst>
          </p:cNvPr>
          <p:cNvCxnSpPr>
            <a:cxnSpLocks/>
          </p:cNvCxnSpPr>
          <p:nvPr/>
        </p:nvCxnSpPr>
        <p:spPr>
          <a:xfrm>
            <a:off x="1524000" y="350996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13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2ED311-0C3B-4971-B1E6-CD904E2A0F48}"/>
              </a:ext>
            </a:extLst>
          </p:cNvPr>
          <p:cNvSpPr>
            <a:spLocks noGrp="1"/>
          </p:cNvSpPr>
          <p:nvPr>
            <p:ph type="title" hasCustomPrompt="1"/>
          </p:nvPr>
        </p:nvSpPr>
        <p:spPr/>
        <p:txBody>
          <a:bodyPr/>
          <a:lstStyle>
            <a:lvl1pPr>
              <a:defRPr/>
            </a:lvl1pPr>
          </a:lstStyle>
          <a:p>
            <a:r>
              <a:rPr lang="en-GB" noProof="0"/>
              <a:t>Click to add title</a:t>
            </a:r>
          </a:p>
        </p:txBody>
      </p:sp>
      <p:sp>
        <p:nvSpPr>
          <p:cNvPr id="3" name="Függőleges szöveg helye 2">
            <a:extLst>
              <a:ext uri="{FF2B5EF4-FFF2-40B4-BE49-F238E27FC236}">
                <a16:creationId xmlns:a16="http://schemas.microsoft.com/office/drawing/2014/main" id="{33AC9F24-1487-4395-BE3A-1B5C9DE597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6" name="Dia számának helye 5">
            <a:extLst>
              <a:ext uri="{FF2B5EF4-FFF2-40B4-BE49-F238E27FC236}">
                <a16:creationId xmlns:a16="http://schemas.microsoft.com/office/drawing/2014/main" id="{CB182F8B-9C25-4689-9FBD-8000E33C4FB0}"/>
              </a:ext>
            </a:extLst>
          </p:cNvPr>
          <p:cNvSpPr>
            <a:spLocks noGrp="1"/>
          </p:cNvSpPr>
          <p:nvPr>
            <p:ph type="sldNum" sz="quarter" idx="12"/>
          </p:nvPr>
        </p:nvSpPr>
        <p:spPr/>
        <p:txBody>
          <a:bodyPr/>
          <a:lstStyle/>
          <a:p>
            <a:fld id="{E85B506E-48CA-4BB4-AE18-8574845C9E67}" type="slidenum">
              <a:rPr lang="hu-HU" smtClean="0"/>
              <a:t>‹Nr.›</a:t>
            </a:fld>
            <a:endParaRPr lang="hu-HU"/>
          </a:p>
        </p:txBody>
      </p:sp>
      <p:sp>
        <p:nvSpPr>
          <p:cNvPr id="7" name="Shape 3">
            <a:extLst>
              <a:ext uri="{FF2B5EF4-FFF2-40B4-BE49-F238E27FC236}">
                <a16:creationId xmlns:a16="http://schemas.microsoft.com/office/drawing/2014/main" id="{0889435A-3024-47F8-AD70-92B52CAAEB44}"/>
              </a:ext>
            </a:extLst>
          </p:cNvPr>
          <p:cNvSpPr/>
          <p:nvPr/>
        </p:nvSpPr>
        <p:spPr>
          <a:xfrm>
            <a:off x="859335" y="6382137"/>
            <a:ext cx="6807946" cy="3135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cxnSp>
        <p:nvCxnSpPr>
          <p:cNvPr id="8" name="Straight Connector 7">
            <a:extLst>
              <a:ext uri="{FF2B5EF4-FFF2-40B4-BE49-F238E27FC236}">
                <a16:creationId xmlns:a16="http://schemas.microsoft.com/office/drawing/2014/main" id="{837ADEFF-7F05-42BA-B301-0102E70F6E89}"/>
              </a:ext>
            </a:extLst>
          </p:cNvPr>
          <p:cNvCxnSpPr>
            <a:cxnSpLocks/>
          </p:cNvCxnSpPr>
          <p:nvPr/>
        </p:nvCxnSpPr>
        <p:spPr>
          <a:xfrm>
            <a:off x="838200" y="1690688"/>
            <a:ext cx="105156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Shape 3">
            <a:extLst>
              <a:ext uri="{FF2B5EF4-FFF2-40B4-BE49-F238E27FC236}">
                <a16:creationId xmlns:a16="http://schemas.microsoft.com/office/drawing/2014/main" id="{BE87A2B8-5E0F-40E2-8013-D903D905F48C}"/>
              </a:ext>
            </a:extLst>
          </p:cNvPr>
          <p:cNvSpPr/>
          <p:nvPr userDrawn="1"/>
        </p:nvSpPr>
        <p:spPr>
          <a:xfrm>
            <a:off x="859335" y="6382137"/>
            <a:ext cx="6807946" cy="3135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spTree>
    <p:extLst>
      <p:ext uri="{BB962C8B-B14F-4D97-AF65-F5344CB8AC3E}">
        <p14:creationId xmlns:p14="http://schemas.microsoft.com/office/powerpoint/2010/main" val="2946940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DE4593BB-FCB3-4C92-80DE-1D03E2CCCC78}"/>
              </a:ext>
            </a:extLst>
          </p:cNvPr>
          <p:cNvSpPr>
            <a:spLocks noGrp="1"/>
          </p:cNvSpPr>
          <p:nvPr>
            <p:ph type="title" orient="vert" hasCustomPrompt="1"/>
          </p:nvPr>
        </p:nvSpPr>
        <p:spPr>
          <a:xfrm>
            <a:off x="8724900" y="365125"/>
            <a:ext cx="2628900" cy="5811838"/>
          </a:xfrm>
        </p:spPr>
        <p:txBody>
          <a:bodyPr vert="eaVert"/>
          <a:lstStyle>
            <a:lvl1pPr>
              <a:defRPr/>
            </a:lvl1pPr>
          </a:lstStyle>
          <a:p>
            <a:r>
              <a:rPr lang="en-GB" noProof="0"/>
              <a:t>Click to add title</a:t>
            </a:r>
          </a:p>
        </p:txBody>
      </p:sp>
      <p:sp>
        <p:nvSpPr>
          <p:cNvPr id="3" name="Függőleges szöveg helye 2">
            <a:extLst>
              <a:ext uri="{FF2B5EF4-FFF2-40B4-BE49-F238E27FC236}">
                <a16:creationId xmlns:a16="http://schemas.microsoft.com/office/drawing/2014/main" id="{F5168AC4-51E4-4592-AE48-EEB975852C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6" name="Dia számának helye 5">
            <a:extLst>
              <a:ext uri="{FF2B5EF4-FFF2-40B4-BE49-F238E27FC236}">
                <a16:creationId xmlns:a16="http://schemas.microsoft.com/office/drawing/2014/main" id="{9D84E71F-9E0D-46F7-A274-D8E869A2D3D3}"/>
              </a:ext>
            </a:extLst>
          </p:cNvPr>
          <p:cNvSpPr>
            <a:spLocks noGrp="1"/>
          </p:cNvSpPr>
          <p:nvPr>
            <p:ph type="sldNum" sz="quarter" idx="12"/>
          </p:nvPr>
        </p:nvSpPr>
        <p:spPr/>
        <p:txBody>
          <a:bodyPr/>
          <a:lstStyle/>
          <a:p>
            <a:fld id="{E85B506E-48CA-4BB4-AE18-8574845C9E67}" type="slidenum">
              <a:rPr lang="hu-HU" smtClean="0"/>
              <a:t>‹Nr.›</a:t>
            </a:fld>
            <a:endParaRPr lang="hu-HU"/>
          </a:p>
        </p:txBody>
      </p:sp>
      <p:sp>
        <p:nvSpPr>
          <p:cNvPr id="7" name="Shape 3">
            <a:extLst>
              <a:ext uri="{FF2B5EF4-FFF2-40B4-BE49-F238E27FC236}">
                <a16:creationId xmlns:a16="http://schemas.microsoft.com/office/drawing/2014/main" id="{67FE18AD-0DEB-4421-8877-09D22BB1520B}"/>
              </a:ext>
            </a:extLst>
          </p:cNvPr>
          <p:cNvSpPr/>
          <p:nvPr/>
        </p:nvSpPr>
        <p:spPr>
          <a:xfrm>
            <a:off x="859335" y="6382137"/>
            <a:ext cx="6807946" cy="3135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cxnSp>
        <p:nvCxnSpPr>
          <p:cNvPr id="8" name="Straight Connector 7">
            <a:extLst>
              <a:ext uri="{FF2B5EF4-FFF2-40B4-BE49-F238E27FC236}">
                <a16:creationId xmlns:a16="http://schemas.microsoft.com/office/drawing/2014/main" id="{C2741C06-4E2F-4374-B0F5-5695C2BA0460}"/>
              </a:ext>
            </a:extLst>
          </p:cNvPr>
          <p:cNvCxnSpPr>
            <a:cxnSpLocks/>
          </p:cNvCxnSpPr>
          <p:nvPr/>
        </p:nvCxnSpPr>
        <p:spPr>
          <a:xfrm flipV="1">
            <a:off x="8724900" y="365125"/>
            <a:ext cx="0" cy="581183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Shape 3">
            <a:extLst>
              <a:ext uri="{FF2B5EF4-FFF2-40B4-BE49-F238E27FC236}">
                <a16:creationId xmlns:a16="http://schemas.microsoft.com/office/drawing/2014/main" id="{8F2F5FE9-6080-44FB-AF47-94D01596A264}"/>
              </a:ext>
            </a:extLst>
          </p:cNvPr>
          <p:cNvSpPr/>
          <p:nvPr userDrawn="1"/>
        </p:nvSpPr>
        <p:spPr>
          <a:xfrm>
            <a:off x="859335" y="6382137"/>
            <a:ext cx="6807946" cy="3135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spTree>
    <p:extLst>
      <p:ext uri="{BB962C8B-B14F-4D97-AF65-F5344CB8AC3E}">
        <p14:creationId xmlns:p14="http://schemas.microsoft.com/office/powerpoint/2010/main" val="1326926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5EC9CCC-0774-4C7E-BF97-28340E629901}"/>
              </a:ext>
            </a:extLst>
          </p:cNvPr>
          <p:cNvSpPr>
            <a:spLocks noGrp="1"/>
          </p:cNvSpPr>
          <p:nvPr>
            <p:ph type="title" hasCustomPrompt="1"/>
          </p:nvPr>
        </p:nvSpPr>
        <p:spPr/>
        <p:txBody>
          <a:bodyPr/>
          <a:lstStyle>
            <a:lvl1pPr>
              <a:defRPr>
                <a:latin typeface="+mj-lt"/>
              </a:defRPr>
            </a:lvl1pPr>
          </a:lstStyle>
          <a:p>
            <a:r>
              <a:rPr lang="en-GB" noProof="0" dirty="0"/>
              <a:t>Click to add title</a:t>
            </a:r>
          </a:p>
        </p:txBody>
      </p:sp>
      <p:sp>
        <p:nvSpPr>
          <p:cNvPr id="3" name="Tartalom helye 2">
            <a:extLst>
              <a:ext uri="{FF2B5EF4-FFF2-40B4-BE49-F238E27FC236}">
                <a16:creationId xmlns:a16="http://schemas.microsoft.com/office/drawing/2014/main" id="{3D925C54-846C-4E2B-BB2E-97FEED9845B4}"/>
              </a:ext>
            </a:extLst>
          </p:cNvPr>
          <p:cNvSpPr>
            <a:spLocks noGrp="1"/>
          </p:cNvSpPr>
          <p:nvPr>
            <p:ph idx="1"/>
          </p:nvPr>
        </p:nvSpPr>
        <p:spPr/>
        <p:txBody>
          <a:bodyPr/>
          <a:lstStyle>
            <a:lvl1pPr>
              <a:buNone/>
              <a:defRPr/>
            </a:lvl1pPr>
          </a:lstStyle>
          <a:p>
            <a:pPr lvl="0"/>
            <a:endParaRPr lang="hu-HU" dirty="0"/>
          </a:p>
        </p:txBody>
      </p:sp>
      <p:sp>
        <p:nvSpPr>
          <p:cNvPr id="6" name="Dia számának helye 5">
            <a:extLst>
              <a:ext uri="{FF2B5EF4-FFF2-40B4-BE49-F238E27FC236}">
                <a16:creationId xmlns:a16="http://schemas.microsoft.com/office/drawing/2014/main" id="{84008CC6-3579-47C5-BEE9-733A7287D068}"/>
              </a:ext>
            </a:extLst>
          </p:cNvPr>
          <p:cNvSpPr>
            <a:spLocks noGrp="1"/>
          </p:cNvSpPr>
          <p:nvPr>
            <p:ph type="sldNum" sz="quarter" idx="12"/>
          </p:nvPr>
        </p:nvSpPr>
        <p:spPr/>
        <p:txBody>
          <a:bodyPr/>
          <a:lstStyle>
            <a:lvl1pPr>
              <a:defRPr>
                <a:solidFill>
                  <a:schemeClr val="tx1"/>
                </a:solidFill>
              </a:defRPr>
            </a:lvl1pPr>
          </a:lstStyle>
          <a:p>
            <a:fld id="{02BC1E56-CB2E-4B87-AB42-32EA6AB80835}" type="slidenum">
              <a:rPr lang="hu-HU" smtClean="0"/>
              <a:pPr/>
              <a:t>‹Nr.›</a:t>
            </a:fld>
            <a:endParaRPr lang="hu-HU" dirty="0">
              <a:solidFill>
                <a:schemeClr val="tx1"/>
              </a:solidFill>
            </a:endParaRPr>
          </a:p>
        </p:txBody>
      </p:sp>
      <p:cxnSp>
        <p:nvCxnSpPr>
          <p:cNvPr id="7" name="Straight Connector 6">
            <a:extLst>
              <a:ext uri="{FF2B5EF4-FFF2-40B4-BE49-F238E27FC236}">
                <a16:creationId xmlns:a16="http://schemas.microsoft.com/office/drawing/2014/main" id="{07F005FA-0218-4FCB-9E62-08D4FCB0BD96}"/>
              </a:ext>
            </a:extLst>
          </p:cNvPr>
          <p:cNvCxnSpPr>
            <a:cxnSpLocks/>
          </p:cNvCxnSpPr>
          <p:nvPr/>
        </p:nvCxnSpPr>
        <p:spPr>
          <a:xfrm>
            <a:off x="838200" y="1425217"/>
            <a:ext cx="10494465" cy="0"/>
          </a:xfrm>
          <a:prstGeom prst="line">
            <a:avLst/>
          </a:prstGeom>
          <a:ln w="38100">
            <a:solidFill>
              <a:srgbClr val="FFC715"/>
            </a:solidFill>
          </a:ln>
        </p:spPr>
        <p:style>
          <a:lnRef idx="1">
            <a:schemeClr val="accent1"/>
          </a:lnRef>
          <a:fillRef idx="0">
            <a:schemeClr val="accent1"/>
          </a:fillRef>
          <a:effectRef idx="0">
            <a:schemeClr val="accent1"/>
          </a:effectRef>
          <a:fontRef idx="minor">
            <a:schemeClr val="tx1"/>
          </a:fontRef>
        </p:style>
      </p:cxnSp>
      <p:sp>
        <p:nvSpPr>
          <p:cNvPr id="10" name="Shape 3">
            <a:extLst>
              <a:ext uri="{FF2B5EF4-FFF2-40B4-BE49-F238E27FC236}">
                <a16:creationId xmlns:a16="http://schemas.microsoft.com/office/drawing/2014/main" id="{566A620E-F62D-43D6-9153-DF02DCB67FF0}"/>
              </a:ext>
            </a:extLst>
          </p:cNvPr>
          <p:cNvSpPr/>
          <p:nvPr userDrawn="1"/>
        </p:nvSpPr>
        <p:spPr>
          <a:xfrm>
            <a:off x="859335" y="6359054"/>
            <a:ext cx="6807946" cy="359713"/>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algn="l"/>
            <a:r>
              <a:rPr lang="en-US" sz="1400" dirty="0">
                <a:solidFill>
                  <a:srgbClr val="595959"/>
                </a:solidFill>
                <a:latin typeface="Calibri" panose="020F0502020204030204" pitchFamily="34" charset="0"/>
                <a:ea typeface="Calibri" panose="020F0502020204030204" pitchFamily="34" charset="0"/>
              </a:rPr>
              <a:t>DIGI-AGEING - overcoming loneliness </a:t>
            </a:r>
            <a:endParaRPr lang="de-AT" sz="1400" dirty="0"/>
          </a:p>
        </p:txBody>
      </p:sp>
    </p:spTree>
    <p:extLst>
      <p:ext uri="{BB962C8B-B14F-4D97-AF65-F5344CB8AC3E}">
        <p14:creationId xmlns:p14="http://schemas.microsoft.com/office/powerpoint/2010/main" val="1730760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69DD8F7-9AC6-4691-9E8E-AC0E3A6E21E2}"/>
              </a:ext>
            </a:extLst>
          </p:cNvPr>
          <p:cNvSpPr>
            <a:spLocks noGrp="1"/>
          </p:cNvSpPr>
          <p:nvPr>
            <p:ph type="title" hasCustomPrompt="1"/>
          </p:nvPr>
        </p:nvSpPr>
        <p:spPr>
          <a:xfrm>
            <a:off x="831850" y="1709738"/>
            <a:ext cx="10515600" cy="2852737"/>
          </a:xfrm>
        </p:spPr>
        <p:txBody>
          <a:bodyPr anchor="b"/>
          <a:lstStyle>
            <a:lvl1pPr>
              <a:defRPr sz="6000"/>
            </a:lvl1pPr>
          </a:lstStyle>
          <a:p>
            <a:r>
              <a:rPr lang="en-GB" noProof="0"/>
              <a:t>Click to add title</a:t>
            </a:r>
          </a:p>
        </p:txBody>
      </p:sp>
      <p:sp>
        <p:nvSpPr>
          <p:cNvPr id="3" name="Szöveg helye 2">
            <a:extLst>
              <a:ext uri="{FF2B5EF4-FFF2-40B4-BE49-F238E27FC236}">
                <a16:creationId xmlns:a16="http://schemas.microsoft.com/office/drawing/2014/main" id="{0FC630BD-DE45-4C68-865E-4908D1C23B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Dia számának helye 5">
            <a:extLst>
              <a:ext uri="{FF2B5EF4-FFF2-40B4-BE49-F238E27FC236}">
                <a16:creationId xmlns:a16="http://schemas.microsoft.com/office/drawing/2014/main" id="{F3AB34BE-90B6-4ED4-AF08-C1B5BB49A0B4}"/>
              </a:ext>
            </a:extLst>
          </p:cNvPr>
          <p:cNvSpPr>
            <a:spLocks noGrp="1"/>
          </p:cNvSpPr>
          <p:nvPr>
            <p:ph type="sldNum" sz="quarter" idx="12"/>
          </p:nvPr>
        </p:nvSpPr>
        <p:spPr/>
        <p:txBody>
          <a:bodyPr/>
          <a:lstStyle/>
          <a:p>
            <a:fld id="{E85B506E-48CA-4BB4-AE18-8574845C9E67}" type="slidenum">
              <a:rPr lang="hu-HU" smtClean="0"/>
              <a:t>‹Nr.›</a:t>
            </a:fld>
            <a:endParaRPr lang="hu-HU"/>
          </a:p>
        </p:txBody>
      </p:sp>
      <p:cxnSp>
        <p:nvCxnSpPr>
          <p:cNvPr id="5" name="Straight Connector 4">
            <a:extLst>
              <a:ext uri="{FF2B5EF4-FFF2-40B4-BE49-F238E27FC236}">
                <a16:creationId xmlns:a16="http://schemas.microsoft.com/office/drawing/2014/main" id="{B6AC2FCE-E8C4-4E50-8688-5122E724979D}"/>
              </a:ext>
            </a:extLst>
          </p:cNvPr>
          <p:cNvCxnSpPr>
            <a:cxnSpLocks/>
          </p:cNvCxnSpPr>
          <p:nvPr/>
        </p:nvCxnSpPr>
        <p:spPr>
          <a:xfrm>
            <a:off x="831850" y="4562475"/>
            <a:ext cx="1052195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898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AEC361C-39A4-487D-A583-7F10A057C552}"/>
              </a:ext>
            </a:extLst>
          </p:cNvPr>
          <p:cNvSpPr>
            <a:spLocks noGrp="1"/>
          </p:cNvSpPr>
          <p:nvPr>
            <p:ph type="title" hasCustomPrompt="1"/>
          </p:nvPr>
        </p:nvSpPr>
        <p:spPr/>
        <p:txBody>
          <a:bodyPr/>
          <a:lstStyle>
            <a:lvl1pPr>
              <a:defRPr/>
            </a:lvl1pPr>
          </a:lstStyle>
          <a:p>
            <a:r>
              <a:rPr lang="en-GB" noProof="0"/>
              <a:t>Click to add title</a:t>
            </a:r>
          </a:p>
        </p:txBody>
      </p:sp>
      <p:sp>
        <p:nvSpPr>
          <p:cNvPr id="3" name="Tartalom helye 2">
            <a:extLst>
              <a:ext uri="{FF2B5EF4-FFF2-40B4-BE49-F238E27FC236}">
                <a16:creationId xmlns:a16="http://schemas.microsoft.com/office/drawing/2014/main" id="{ED061A03-E120-4B4C-A1E8-FF42AE2937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Tartalom helye 3">
            <a:extLst>
              <a:ext uri="{FF2B5EF4-FFF2-40B4-BE49-F238E27FC236}">
                <a16:creationId xmlns:a16="http://schemas.microsoft.com/office/drawing/2014/main" id="{186BB4E3-69B6-4613-ABD8-A7873B0319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7" name="Dia számának helye 6">
            <a:extLst>
              <a:ext uri="{FF2B5EF4-FFF2-40B4-BE49-F238E27FC236}">
                <a16:creationId xmlns:a16="http://schemas.microsoft.com/office/drawing/2014/main" id="{398912B0-EADF-48F6-A032-6AE84C2959DD}"/>
              </a:ext>
            </a:extLst>
          </p:cNvPr>
          <p:cNvSpPr>
            <a:spLocks noGrp="1"/>
          </p:cNvSpPr>
          <p:nvPr>
            <p:ph type="sldNum" sz="quarter" idx="12"/>
          </p:nvPr>
        </p:nvSpPr>
        <p:spPr/>
        <p:txBody>
          <a:bodyPr/>
          <a:lstStyle/>
          <a:p>
            <a:fld id="{E85B506E-48CA-4BB4-AE18-8574845C9E67}" type="slidenum">
              <a:rPr lang="hu-HU" smtClean="0"/>
              <a:t>‹Nr.›</a:t>
            </a:fld>
            <a:endParaRPr lang="hu-HU"/>
          </a:p>
        </p:txBody>
      </p:sp>
      <p:sp>
        <p:nvSpPr>
          <p:cNvPr id="8" name="Shape 3">
            <a:extLst>
              <a:ext uri="{FF2B5EF4-FFF2-40B4-BE49-F238E27FC236}">
                <a16:creationId xmlns:a16="http://schemas.microsoft.com/office/drawing/2014/main" id="{6CE95A9F-192D-47B9-BF80-CE089EEBB999}"/>
              </a:ext>
            </a:extLst>
          </p:cNvPr>
          <p:cNvSpPr/>
          <p:nvPr/>
        </p:nvSpPr>
        <p:spPr>
          <a:xfrm>
            <a:off x="859335" y="6382137"/>
            <a:ext cx="6807946" cy="3135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cxnSp>
        <p:nvCxnSpPr>
          <p:cNvPr id="9" name="Straight Connector 8">
            <a:extLst>
              <a:ext uri="{FF2B5EF4-FFF2-40B4-BE49-F238E27FC236}">
                <a16:creationId xmlns:a16="http://schemas.microsoft.com/office/drawing/2014/main" id="{58F61B88-BAA4-4AE0-95D0-71A3B77DF5E2}"/>
              </a:ext>
            </a:extLst>
          </p:cNvPr>
          <p:cNvCxnSpPr>
            <a:cxnSpLocks/>
          </p:cNvCxnSpPr>
          <p:nvPr/>
        </p:nvCxnSpPr>
        <p:spPr>
          <a:xfrm>
            <a:off x="838200" y="1683094"/>
            <a:ext cx="10515600" cy="759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Shape 3">
            <a:extLst>
              <a:ext uri="{FF2B5EF4-FFF2-40B4-BE49-F238E27FC236}">
                <a16:creationId xmlns:a16="http://schemas.microsoft.com/office/drawing/2014/main" id="{C557DC67-676E-4457-88FE-03C0A6151D3E}"/>
              </a:ext>
            </a:extLst>
          </p:cNvPr>
          <p:cNvSpPr/>
          <p:nvPr userDrawn="1"/>
        </p:nvSpPr>
        <p:spPr>
          <a:xfrm>
            <a:off x="859335" y="6382137"/>
            <a:ext cx="6807946" cy="3135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spTree>
    <p:extLst>
      <p:ext uri="{BB962C8B-B14F-4D97-AF65-F5344CB8AC3E}">
        <p14:creationId xmlns:p14="http://schemas.microsoft.com/office/powerpoint/2010/main" val="316192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02D3256-C530-4232-9B4A-12040B0DD7F6}"/>
              </a:ext>
            </a:extLst>
          </p:cNvPr>
          <p:cNvSpPr>
            <a:spLocks noGrp="1"/>
          </p:cNvSpPr>
          <p:nvPr>
            <p:ph type="title" hasCustomPrompt="1"/>
          </p:nvPr>
        </p:nvSpPr>
        <p:spPr>
          <a:xfrm>
            <a:off x="839788" y="365125"/>
            <a:ext cx="10515600" cy="1325563"/>
          </a:xfrm>
        </p:spPr>
        <p:txBody>
          <a:bodyPr/>
          <a:lstStyle>
            <a:lvl1pPr>
              <a:defRPr/>
            </a:lvl1pPr>
          </a:lstStyle>
          <a:p>
            <a:r>
              <a:rPr lang="en-GB" noProof="0"/>
              <a:t>Click to add title</a:t>
            </a:r>
          </a:p>
        </p:txBody>
      </p:sp>
      <p:sp>
        <p:nvSpPr>
          <p:cNvPr id="3" name="Szöveg helye 2">
            <a:extLst>
              <a:ext uri="{FF2B5EF4-FFF2-40B4-BE49-F238E27FC236}">
                <a16:creationId xmlns:a16="http://schemas.microsoft.com/office/drawing/2014/main" id="{F758654F-FA75-4593-B58F-2040A8283F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artalom helye 3">
            <a:extLst>
              <a:ext uri="{FF2B5EF4-FFF2-40B4-BE49-F238E27FC236}">
                <a16:creationId xmlns:a16="http://schemas.microsoft.com/office/drawing/2014/main" id="{D216034D-F5AB-43A6-88AD-33FAE9F3D2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5" name="Szöveg helye 4">
            <a:extLst>
              <a:ext uri="{FF2B5EF4-FFF2-40B4-BE49-F238E27FC236}">
                <a16:creationId xmlns:a16="http://schemas.microsoft.com/office/drawing/2014/main" id="{99EB268C-72A3-44A2-BCE2-160AAF9FA9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artalom helye 5">
            <a:extLst>
              <a:ext uri="{FF2B5EF4-FFF2-40B4-BE49-F238E27FC236}">
                <a16:creationId xmlns:a16="http://schemas.microsoft.com/office/drawing/2014/main" id="{64E65EB5-2F44-4C9E-916D-661EA411B7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9" name="Dia számának helye 8">
            <a:extLst>
              <a:ext uri="{FF2B5EF4-FFF2-40B4-BE49-F238E27FC236}">
                <a16:creationId xmlns:a16="http://schemas.microsoft.com/office/drawing/2014/main" id="{43F16BB2-6A3B-4502-8C37-6170C5005769}"/>
              </a:ext>
            </a:extLst>
          </p:cNvPr>
          <p:cNvSpPr>
            <a:spLocks noGrp="1"/>
          </p:cNvSpPr>
          <p:nvPr>
            <p:ph type="sldNum" sz="quarter" idx="12"/>
          </p:nvPr>
        </p:nvSpPr>
        <p:spPr/>
        <p:txBody>
          <a:bodyPr/>
          <a:lstStyle/>
          <a:p>
            <a:fld id="{E85B506E-48CA-4BB4-AE18-8574845C9E67}" type="slidenum">
              <a:rPr lang="hu-HU" smtClean="0"/>
              <a:t>‹Nr.›</a:t>
            </a:fld>
            <a:endParaRPr lang="hu-HU"/>
          </a:p>
        </p:txBody>
      </p:sp>
      <p:sp>
        <p:nvSpPr>
          <p:cNvPr id="10" name="Shape 3">
            <a:extLst>
              <a:ext uri="{FF2B5EF4-FFF2-40B4-BE49-F238E27FC236}">
                <a16:creationId xmlns:a16="http://schemas.microsoft.com/office/drawing/2014/main" id="{89FA9800-79D8-43B3-ABC8-7156962D259B}"/>
              </a:ext>
            </a:extLst>
          </p:cNvPr>
          <p:cNvSpPr/>
          <p:nvPr/>
        </p:nvSpPr>
        <p:spPr>
          <a:xfrm>
            <a:off x="859335" y="6382137"/>
            <a:ext cx="6807946" cy="3135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cxnSp>
        <p:nvCxnSpPr>
          <p:cNvPr id="11" name="Straight Connector 10">
            <a:extLst>
              <a:ext uri="{FF2B5EF4-FFF2-40B4-BE49-F238E27FC236}">
                <a16:creationId xmlns:a16="http://schemas.microsoft.com/office/drawing/2014/main" id="{97D21736-EF84-44EB-8924-63270A8BA0F5}"/>
              </a:ext>
            </a:extLst>
          </p:cNvPr>
          <p:cNvCxnSpPr>
            <a:cxnSpLocks/>
          </p:cNvCxnSpPr>
          <p:nvPr/>
        </p:nvCxnSpPr>
        <p:spPr>
          <a:xfrm>
            <a:off x="839788" y="1681163"/>
            <a:ext cx="1051401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Shape 3">
            <a:extLst>
              <a:ext uri="{FF2B5EF4-FFF2-40B4-BE49-F238E27FC236}">
                <a16:creationId xmlns:a16="http://schemas.microsoft.com/office/drawing/2014/main" id="{B5ECF7BB-9FF2-4E1D-9BC0-2EBCA1C9C165}"/>
              </a:ext>
            </a:extLst>
          </p:cNvPr>
          <p:cNvSpPr/>
          <p:nvPr userDrawn="1"/>
        </p:nvSpPr>
        <p:spPr>
          <a:xfrm>
            <a:off x="859335" y="6382137"/>
            <a:ext cx="6807946" cy="3135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spTree>
    <p:extLst>
      <p:ext uri="{BB962C8B-B14F-4D97-AF65-F5344CB8AC3E}">
        <p14:creationId xmlns:p14="http://schemas.microsoft.com/office/powerpoint/2010/main" val="3489613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1E3535B-6731-4728-9897-3AC971DB80D8}"/>
              </a:ext>
            </a:extLst>
          </p:cNvPr>
          <p:cNvSpPr>
            <a:spLocks noGrp="1"/>
          </p:cNvSpPr>
          <p:nvPr>
            <p:ph type="title" hasCustomPrompt="1"/>
          </p:nvPr>
        </p:nvSpPr>
        <p:spPr/>
        <p:txBody>
          <a:bodyPr/>
          <a:lstStyle>
            <a:lvl1pPr>
              <a:defRPr/>
            </a:lvl1pPr>
          </a:lstStyle>
          <a:p>
            <a:r>
              <a:rPr lang="en-GB" noProof="0"/>
              <a:t>Click to add title</a:t>
            </a:r>
          </a:p>
        </p:txBody>
      </p:sp>
      <p:sp>
        <p:nvSpPr>
          <p:cNvPr id="5" name="Dia számának helye 4">
            <a:extLst>
              <a:ext uri="{FF2B5EF4-FFF2-40B4-BE49-F238E27FC236}">
                <a16:creationId xmlns:a16="http://schemas.microsoft.com/office/drawing/2014/main" id="{9FE2AB53-AAF0-4C17-9710-9468A41D8537}"/>
              </a:ext>
            </a:extLst>
          </p:cNvPr>
          <p:cNvSpPr>
            <a:spLocks noGrp="1"/>
          </p:cNvSpPr>
          <p:nvPr>
            <p:ph type="sldNum" sz="quarter" idx="12"/>
          </p:nvPr>
        </p:nvSpPr>
        <p:spPr/>
        <p:txBody>
          <a:bodyPr/>
          <a:lstStyle/>
          <a:p>
            <a:fld id="{E85B506E-48CA-4BB4-AE18-8574845C9E67}" type="slidenum">
              <a:rPr lang="hu-HU" smtClean="0"/>
              <a:t>‹Nr.›</a:t>
            </a:fld>
            <a:endParaRPr lang="hu-HU"/>
          </a:p>
        </p:txBody>
      </p:sp>
      <p:sp>
        <p:nvSpPr>
          <p:cNvPr id="6" name="Shape 3">
            <a:extLst>
              <a:ext uri="{FF2B5EF4-FFF2-40B4-BE49-F238E27FC236}">
                <a16:creationId xmlns:a16="http://schemas.microsoft.com/office/drawing/2014/main" id="{561527DB-6835-47CA-ACDA-DA47AFBFD2F7}"/>
              </a:ext>
            </a:extLst>
          </p:cNvPr>
          <p:cNvSpPr/>
          <p:nvPr/>
        </p:nvSpPr>
        <p:spPr>
          <a:xfrm>
            <a:off x="859335" y="6382137"/>
            <a:ext cx="6807946" cy="3135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cxnSp>
        <p:nvCxnSpPr>
          <p:cNvPr id="7" name="Straight Connector 6">
            <a:extLst>
              <a:ext uri="{FF2B5EF4-FFF2-40B4-BE49-F238E27FC236}">
                <a16:creationId xmlns:a16="http://schemas.microsoft.com/office/drawing/2014/main" id="{83B91D16-C87E-455A-B62F-893B9CAB90E1}"/>
              </a:ext>
            </a:extLst>
          </p:cNvPr>
          <p:cNvCxnSpPr>
            <a:cxnSpLocks/>
          </p:cNvCxnSpPr>
          <p:nvPr/>
        </p:nvCxnSpPr>
        <p:spPr>
          <a:xfrm>
            <a:off x="838200" y="1690688"/>
            <a:ext cx="105156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Shape 3">
            <a:extLst>
              <a:ext uri="{FF2B5EF4-FFF2-40B4-BE49-F238E27FC236}">
                <a16:creationId xmlns:a16="http://schemas.microsoft.com/office/drawing/2014/main" id="{C387596E-6775-46A9-BE60-68EC03E9491F}"/>
              </a:ext>
            </a:extLst>
          </p:cNvPr>
          <p:cNvSpPr/>
          <p:nvPr userDrawn="1"/>
        </p:nvSpPr>
        <p:spPr>
          <a:xfrm>
            <a:off x="859335" y="6382137"/>
            <a:ext cx="6807946" cy="3135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spTree>
    <p:extLst>
      <p:ext uri="{BB962C8B-B14F-4D97-AF65-F5344CB8AC3E}">
        <p14:creationId xmlns:p14="http://schemas.microsoft.com/office/powerpoint/2010/main" val="1928662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154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241771C-85CA-42D7-8240-816F2F99285A}"/>
              </a:ext>
            </a:extLst>
          </p:cNvPr>
          <p:cNvSpPr>
            <a:spLocks noGrp="1"/>
          </p:cNvSpPr>
          <p:nvPr>
            <p:ph type="title" hasCustomPrompt="1"/>
          </p:nvPr>
        </p:nvSpPr>
        <p:spPr>
          <a:xfrm>
            <a:off x="839788" y="457200"/>
            <a:ext cx="3932237" cy="1600200"/>
          </a:xfrm>
        </p:spPr>
        <p:txBody>
          <a:bodyPr anchor="b"/>
          <a:lstStyle>
            <a:lvl1pPr>
              <a:defRPr sz="3200"/>
            </a:lvl1pPr>
          </a:lstStyle>
          <a:p>
            <a:r>
              <a:rPr lang="en-GB" noProof="0"/>
              <a:t>Click to add title</a:t>
            </a:r>
          </a:p>
        </p:txBody>
      </p:sp>
      <p:sp>
        <p:nvSpPr>
          <p:cNvPr id="3" name="Tartalom helye 2">
            <a:extLst>
              <a:ext uri="{FF2B5EF4-FFF2-40B4-BE49-F238E27FC236}">
                <a16:creationId xmlns:a16="http://schemas.microsoft.com/office/drawing/2014/main" id="{FF34C119-B978-49F6-B531-FE25663A6A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Szöveg helye 3">
            <a:extLst>
              <a:ext uri="{FF2B5EF4-FFF2-40B4-BE49-F238E27FC236}">
                <a16:creationId xmlns:a16="http://schemas.microsoft.com/office/drawing/2014/main" id="{885D2FA8-A6B3-44FD-97A1-58B8BD8E6B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ia számának helye 6">
            <a:extLst>
              <a:ext uri="{FF2B5EF4-FFF2-40B4-BE49-F238E27FC236}">
                <a16:creationId xmlns:a16="http://schemas.microsoft.com/office/drawing/2014/main" id="{20A077BB-50D4-4A72-929C-6FA43225420A}"/>
              </a:ext>
            </a:extLst>
          </p:cNvPr>
          <p:cNvSpPr>
            <a:spLocks noGrp="1"/>
          </p:cNvSpPr>
          <p:nvPr>
            <p:ph type="sldNum" sz="quarter" idx="12"/>
          </p:nvPr>
        </p:nvSpPr>
        <p:spPr/>
        <p:txBody>
          <a:bodyPr/>
          <a:lstStyle/>
          <a:p>
            <a:fld id="{E85B506E-48CA-4BB4-AE18-8574845C9E67}" type="slidenum">
              <a:rPr lang="hu-HU" smtClean="0"/>
              <a:t>‹Nr.›</a:t>
            </a:fld>
            <a:endParaRPr lang="hu-HU"/>
          </a:p>
        </p:txBody>
      </p:sp>
      <p:sp>
        <p:nvSpPr>
          <p:cNvPr id="8" name="Shape 3">
            <a:extLst>
              <a:ext uri="{FF2B5EF4-FFF2-40B4-BE49-F238E27FC236}">
                <a16:creationId xmlns:a16="http://schemas.microsoft.com/office/drawing/2014/main" id="{A3DB2526-4B9A-4089-BB5C-004829279C99}"/>
              </a:ext>
            </a:extLst>
          </p:cNvPr>
          <p:cNvSpPr/>
          <p:nvPr/>
        </p:nvSpPr>
        <p:spPr>
          <a:xfrm>
            <a:off x="859335" y="6382137"/>
            <a:ext cx="6807946" cy="3135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cxnSp>
        <p:nvCxnSpPr>
          <p:cNvPr id="9" name="Straight Connector 8">
            <a:extLst>
              <a:ext uri="{FF2B5EF4-FFF2-40B4-BE49-F238E27FC236}">
                <a16:creationId xmlns:a16="http://schemas.microsoft.com/office/drawing/2014/main" id="{D957F895-7D9F-496D-ADB4-4BD9C5869B64}"/>
              </a:ext>
            </a:extLst>
          </p:cNvPr>
          <p:cNvCxnSpPr>
            <a:cxnSpLocks/>
          </p:cNvCxnSpPr>
          <p:nvPr/>
        </p:nvCxnSpPr>
        <p:spPr>
          <a:xfrm>
            <a:off x="839788" y="2057400"/>
            <a:ext cx="393223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Shape 3">
            <a:extLst>
              <a:ext uri="{FF2B5EF4-FFF2-40B4-BE49-F238E27FC236}">
                <a16:creationId xmlns:a16="http://schemas.microsoft.com/office/drawing/2014/main" id="{C70F3E79-38AB-42D9-9F9A-BE41E7509E4E}"/>
              </a:ext>
            </a:extLst>
          </p:cNvPr>
          <p:cNvSpPr/>
          <p:nvPr userDrawn="1"/>
        </p:nvSpPr>
        <p:spPr>
          <a:xfrm>
            <a:off x="859335" y="6382137"/>
            <a:ext cx="6807946" cy="3135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spTree>
    <p:extLst>
      <p:ext uri="{BB962C8B-B14F-4D97-AF65-F5344CB8AC3E}">
        <p14:creationId xmlns:p14="http://schemas.microsoft.com/office/powerpoint/2010/main" val="745308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6F810AE-708C-46E5-ACCB-EE42EC477FCF}"/>
              </a:ext>
            </a:extLst>
          </p:cNvPr>
          <p:cNvSpPr>
            <a:spLocks noGrp="1"/>
          </p:cNvSpPr>
          <p:nvPr>
            <p:ph type="title" hasCustomPrompt="1"/>
          </p:nvPr>
        </p:nvSpPr>
        <p:spPr>
          <a:xfrm>
            <a:off x="839788" y="457200"/>
            <a:ext cx="3932237" cy="1600200"/>
          </a:xfrm>
        </p:spPr>
        <p:txBody>
          <a:bodyPr anchor="b"/>
          <a:lstStyle>
            <a:lvl1pPr>
              <a:defRPr sz="3200"/>
            </a:lvl1pPr>
          </a:lstStyle>
          <a:p>
            <a:r>
              <a:rPr lang="en-GB" noProof="0"/>
              <a:t>Click to add title</a:t>
            </a:r>
          </a:p>
        </p:txBody>
      </p:sp>
      <p:sp>
        <p:nvSpPr>
          <p:cNvPr id="3" name="Kép helye 2">
            <a:extLst>
              <a:ext uri="{FF2B5EF4-FFF2-40B4-BE49-F238E27FC236}">
                <a16:creationId xmlns:a16="http://schemas.microsoft.com/office/drawing/2014/main" id="{E37C3BA7-48A4-4D4F-8AD0-8EF3DB18E1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hu-HU"/>
          </a:p>
        </p:txBody>
      </p:sp>
      <p:sp>
        <p:nvSpPr>
          <p:cNvPr id="4" name="Szöveg helye 3">
            <a:extLst>
              <a:ext uri="{FF2B5EF4-FFF2-40B4-BE49-F238E27FC236}">
                <a16:creationId xmlns:a16="http://schemas.microsoft.com/office/drawing/2014/main" id="{AEFBA25A-43A4-4825-876E-67CA8C4333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ia számának helye 6">
            <a:extLst>
              <a:ext uri="{FF2B5EF4-FFF2-40B4-BE49-F238E27FC236}">
                <a16:creationId xmlns:a16="http://schemas.microsoft.com/office/drawing/2014/main" id="{0BA8E971-34FF-4290-94A3-D78CE6D867A6}"/>
              </a:ext>
            </a:extLst>
          </p:cNvPr>
          <p:cNvSpPr>
            <a:spLocks noGrp="1"/>
          </p:cNvSpPr>
          <p:nvPr>
            <p:ph type="sldNum" sz="quarter" idx="12"/>
          </p:nvPr>
        </p:nvSpPr>
        <p:spPr/>
        <p:txBody>
          <a:bodyPr/>
          <a:lstStyle/>
          <a:p>
            <a:fld id="{E85B506E-48CA-4BB4-AE18-8574845C9E67}" type="slidenum">
              <a:rPr lang="hu-HU" smtClean="0"/>
              <a:t>‹Nr.›</a:t>
            </a:fld>
            <a:endParaRPr lang="hu-HU"/>
          </a:p>
        </p:txBody>
      </p:sp>
      <p:sp>
        <p:nvSpPr>
          <p:cNvPr id="8" name="Shape 3">
            <a:extLst>
              <a:ext uri="{FF2B5EF4-FFF2-40B4-BE49-F238E27FC236}">
                <a16:creationId xmlns:a16="http://schemas.microsoft.com/office/drawing/2014/main" id="{4CC47CF1-243E-48D8-A544-F700CC509FEB}"/>
              </a:ext>
            </a:extLst>
          </p:cNvPr>
          <p:cNvSpPr/>
          <p:nvPr/>
        </p:nvSpPr>
        <p:spPr>
          <a:xfrm>
            <a:off x="859335" y="6382137"/>
            <a:ext cx="6807946" cy="3135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cxnSp>
        <p:nvCxnSpPr>
          <p:cNvPr id="9" name="Straight Connector 8">
            <a:extLst>
              <a:ext uri="{FF2B5EF4-FFF2-40B4-BE49-F238E27FC236}">
                <a16:creationId xmlns:a16="http://schemas.microsoft.com/office/drawing/2014/main" id="{69F4DBC3-EB56-480E-BBF9-C665CCDD3571}"/>
              </a:ext>
            </a:extLst>
          </p:cNvPr>
          <p:cNvCxnSpPr>
            <a:cxnSpLocks/>
          </p:cNvCxnSpPr>
          <p:nvPr/>
        </p:nvCxnSpPr>
        <p:spPr>
          <a:xfrm>
            <a:off x="839788" y="2057400"/>
            <a:ext cx="393223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Shape 3">
            <a:extLst>
              <a:ext uri="{FF2B5EF4-FFF2-40B4-BE49-F238E27FC236}">
                <a16:creationId xmlns:a16="http://schemas.microsoft.com/office/drawing/2014/main" id="{A6CC4214-707C-493E-85D7-4877FF30E296}"/>
              </a:ext>
            </a:extLst>
          </p:cNvPr>
          <p:cNvSpPr/>
          <p:nvPr userDrawn="1"/>
        </p:nvSpPr>
        <p:spPr>
          <a:xfrm>
            <a:off x="859335" y="6382137"/>
            <a:ext cx="6807946" cy="3135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spTree>
    <p:extLst>
      <p:ext uri="{BB962C8B-B14F-4D97-AF65-F5344CB8AC3E}">
        <p14:creationId xmlns:p14="http://schemas.microsoft.com/office/powerpoint/2010/main" val="153141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B5D3A185-8949-4A5B-8E82-0A73E42B73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Klicken Sie zum Hinzufügen eines Titels</a:t>
            </a:r>
          </a:p>
        </p:txBody>
      </p:sp>
      <p:sp>
        <p:nvSpPr>
          <p:cNvPr id="3" name="Szöveg helye 2">
            <a:extLst>
              <a:ext uri="{FF2B5EF4-FFF2-40B4-BE49-F238E27FC236}">
                <a16:creationId xmlns:a16="http://schemas.microsoft.com/office/drawing/2014/main" id="{3EC74671-937E-485B-B883-A007DB3E19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6" name="Dia számának helye 5">
            <a:extLst>
              <a:ext uri="{FF2B5EF4-FFF2-40B4-BE49-F238E27FC236}">
                <a16:creationId xmlns:a16="http://schemas.microsoft.com/office/drawing/2014/main" id="{6A91356C-EAFB-4C4C-BB2D-9E0CECA083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E85B506E-48CA-4BB4-AE18-8574845C9E67}" type="slidenum">
              <a:rPr lang="hu-HU" smtClean="0"/>
              <a:t>‹Nr.›</a:t>
            </a:fld>
            <a:endParaRPr lang="hu-HU"/>
          </a:p>
        </p:txBody>
      </p:sp>
    </p:spTree>
    <p:extLst>
      <p:ext uri="{BB962C8B-B14F-4D97-AF65-F5344CB8AC3E}">
        <p14:creationId xmlns:p14="http://schemas.microsoft.com/office/powerpoint/2010/main" val="110436502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914400" rtl="0" eaLnBrk="1" latinLnBrk="0" hangingPunct="1">
        <a:lnSpc>
          <a:spcPct val="90000"/>
        </a:lnSpc>
        <a:spcBef>
          <a:spcPct val="0"/>
        </a:spcBef>
        <a:buNone/>
        <a:defRPr sz="4400" kern="1200" cap="all" baseline="0">
          <a:solidFill>
            <a:schemeClr val="tx1">
              <a:lumMod val="75000"/>
              <a:lumOff val="25000"/>
            </a:schemeClr>
          </a:solidFill>
          <a:latin typeface="Century Gothic" panose="020B0502020202020204" pitchFamily="34" charset="0"/>
          <a:ea typeface="+mj-ea"/>
          <a:cs typeface="+mj-cs"/>
        </a:defRPr>
      </a:lvl1pPr>
    </p:titleStyle>
    <p:bodyStyle>
      <a:lvl1pPr marL="271463" indent="-271463" algn="l" defTabSz="914400" rtl="0" eaLnBrk="1" latinLnBrk="0" hangingPunct="1">
        <a:lnSpc>
          <a:spcPct val="90000"/>
        </a:lnSpc>
        <a:spcBef>
          <a:spcPts val="1000"/>
        </a:spcBef>
        <a:buClr>
          <a:schemeClr val="accent2"/>
        </a:buClr>
        <a:buSzPct val="75000"/>
        <a:buFont typeface="Wingdings" panose="05000000000000000000" pitchFamily="2" charset="2"/>
        <a:buChar char=""/>
        <a:defRPr sz="2400" kern="1200">
          <a:solidFill>
            <a:schemeClr val="bg1">
              <a:lumMod val="50000"/>
            </a:schemeClr>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2000" kern="1200">
          <a:solidFill>
            <a:schemeClr val="bg1">
              <a:lumMod val="50000"/>
            </a:schemeClr>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800" kern="1200">
          <a:solidFill>
            <a:schemeClr val="bg1">
              <a:lumMod val="50000"/>
            </a:schemeClr>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600" kern="1200">
          <a:solidFill>
            <a:schemeClr val="bg1">
              <a:lumMod val="50000"/>
            </a:schemeClr>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600" kern="1200">
          <a:solidFill>
            <a:schemeClr val="bg1">
              <a:lumMod val="50000"/>
            </a:schemeClr>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mruni.eu/" TargetMode="External"/><Relationship Id="rId13"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hyperlink" Target="http://www.asoccaminos.org/" TargetMode="External"/><Relationship Id="rId12"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hyperlink" Target="http://www.materia.com.cy/" TargetMode="External"/><Relationship Id="rId11" Type="http://schemas.openxmlformats.org/officeDocument/2006/relationships/image" Target="../media/image13.png"/><Relationship Id="rId5" Type="http://schemas.openxmlformats.org/officeDocument/2006/relationships/hyperlink" Target="http://www.ucy.ac.cy/" TargetMode="External"/><Relationship Id="rId15" Type="http://schemas.openxmlformats.org/officeDocument/2006/relationships/image" Target="../media/image17.jpg"/><Relationship Id="rId10" Type="http://schemas.openxmlformats.org/officeDocument/2006/relationships/image" Target="../media/image12.jpeg"/><Relationship Id="rId4" Type="http://schemas.openxmlformats.org/officeDocument/2006/relationships/hyperlink" Target="http://www.umit-tirol.at/" TargetMode="External"/><Relationship Id="rId9" Type="http://schemas.openxmlformats.org/officeDocument/2006/relationships/image" Target="../media/image11.png"/><Relationship Id="rId1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1"/>
          <p:cNvSpPr/>
          <p:nvPr/>
        </p:nvSpPr>
        <p:spPr>
          <a:xfrm>
            <a:off x="3442706" y="2794906"/>
            <a:ext cx="72200" cy="2041906"/>
          </a:xfrm>
          <a:prstGeom prst="rect">
            <a:avLst/>
          </a:prstGeom>
          <a:noFill/>
          <a:ln w="12700" cap="flat">
            <a:noFill/>
            <a:miter lim="400000"/>
          </a:ln>
          <a:effectLst/>
          <a:extLst>
            <a:ext uri="{C572A759-6A51-4108-AA02-DFA0A04FC94B}">
              <ma14:wrappingTextBoxFlag xmlns:ma14="http://schemas.microsoft.com/office/mac/drawingml/2011/main" xmlns:mc="http://schemas.openxmlformats.org/markup-compatibility/2006" xmlns:p14="http://schemas.microsoft.com/office/powerpoint/2010/main" xmlns:a14="http://schemas.microsoft.com/office/drawing/2010/main" xmlns:a16="http://schemas.microsoft.com/office/drawing/2014/main" xmlns="" val="1"/>
            </a:ext>
          </a:extLst>
        </p:spPr>
        <p:txBody>
          <a:bodyPr wrap="none" lIns="35719" tIns="35719" rIns="35719" bIns="35719" numCol="1" anchor="ctr">
            <a:spAutoFit/>
          </a:bodyPr>
          <a:lstStyle>
            <a:lvl1pPr algn="l">
              <a:lnSpc>
                <a:spcPct val="80000"/>
              </a:lnSpc>
              <a:defRPr sz="32000">
                <a:solidFill>
                  <a:srgbClr val="FFFFFF"/>
                </a:solidFill>
                <a:latin typeface="Moon Light"/>
                <a:ea typeface="Moon Light"/>
                <a:cs typeface="Moon Light"/>
                <a:sym typeface="Moon Light"/>
              </a:defRPr>
            </a:lvl1pPr>
          </a:lstStyle>
          <a:p>
            <a:pPr lvl="0">
              <a:defRPr sz="1800">
                <a:solidFill>
                  <a:srgbClr val="000000"/>
                </a:solidFill>
              </a:defRPr>
            </a:pPr>
            <a:endParaRPr sz="16000" dirty="0"/>
          </a:p>
        </p:txBody>
      </p:sp>
      <p:sp>
        <p:nvSpPr>
          <p:cNvPr id="14" name="Shape 16"/>
          <p:cNvSpPr/>
          <p:nvPr/>
        </p:nvSpPr>
        <p:spPr>
          <a:xfrm>
            <a:off x="0" y="3182726"/>
            <a:ext cx="12192000" cy="1101914"/>
          </a:xfrm>
          <a:prstGeom prst="rect">
            <a:avLst/>
          </a:prstGeom>
          <a:solidFill>
            <a:srgbClr val="F0CF2C"/>
          </a:solidFill>
          <a:ln w="12700">
            <a:miter lim="400000"/>
          </a:ln>
        </p:spPr>
        <p:txBody>
          <a:bodyPr lIns="0" tIns="0" rIns="0" bIns="0" anchor="ctr" anchorCtr="1"/>
          <a:lstStyle/>
          <a:p>
            <a:pPr lvl="0">
              <a:lnSpc>
                <a:spcPct val="80000"/>
              </a:lnSpc>
              <a:defRPr sz="2700">
                <a:solidFill>
                  <a:srgbClr val="FFFFFF"/>
                </a:solidFill>
                <a:latin typeface="Moon Bold"/>
                <a:ea typeface="Moon Bold"/>
                <a:cs typeface="Moon Bold"/>
                <a:sym typeface="Moon Bold"/>
              </a:defRPr>
            </a:pPr>
            <a:endParaRPr sz="1350">
              <a:noFill/>
            </a:endParaRPr>
          </a:p>
        </p:txBody>
      </p:sp>
      <p:sp>
        <p:nvSpPr>
          <p:cNvPr id="6" name="Rechteck 5">
            <a:extLst>
              <a:ext uri="{FF2B5EF4-FFF2-40B4-BE49-F238E27FC236}">
                <a16:creationId xmlns:a16="http://schemas.microsoft.com/office/drawing/2014/main" id="{0063A965-ED6D-4240-8605-822EC256CB42}"/>
              </a:ext>
            </a:extLst>
          </p:cNvPr>
          <p:cNvSpPr/>
          <p:nvPr/>
        </p:nvSpPr>
        <p:spPr>
          <a:xfrm>
            <a:off x="4232786" y="3309992"/>
            <a:ext cx="7790404" cy="830997"/>
          </a:xfrm>
          <a:prstGeom prst="rect">
            <a:avLst/>
          </a:prstGeom>
        </p:spPr>
        <p:txBody>
          <a:bodyPr wrap="square">
            <a:spAutoFit/>
          </a:bodyPr>
          <a:lstStyle/>
          <a:p>
            <a:r>
              <a:rPr lang="en-US" sz="4800" dirty="0" err="1">
                <a:solidFill>
                  <a:schemeClr val="bg2">
                    <a:lumMod val="50000"/>
                  </a:schemeClr>
                </a:solidFill>
                <a:cs typeface="Calibri" panose="020F0502020204030204" pitchFamily="34" charset="0"/>
              </a:rPr>
              <a:t>Einsamkeit</a:t>
            </a:r>
            <a:r>
              <a:rPr lang="en-US" sz="4800" dirty="0">
                <a:solidFill>
                  <a:schemeClr val="bg2">
                    <a:lumMod val="50000"/>
                  </a:schemeClr>
                </a:solidFill>
                <a:cs typeface="Calibri" panose="020F0502020204030204" pitchFamily="34" charset="0"/>
              </a:rPr>
              <a:t> </a:t>
            </a:r>
            <a:r>
              <a:rPr lang="en-US" sz="4800" dirty="0" err="1">
                <a:solidFill>
                  <a:schemeClr val="bg2">
                    <a:lumMod val="50000"/>
                  </a:schemeClr>
                </a:solidFill>
                <a:cs typeface="Calibri" panose="020F0502020204030204" pitchFamily="34" charset="0"/>
              </a:rPr>
              <a:t>Identifizieren</a:t>
            </a:r>
            <a:endParaRPr lang="en-US" sz="4800" dirty="0">
              <a:solidFill>
                <a:schemeClr val="bg2">
                  <a:lumMod val="50000"/>
                </a:schemeClr>
              </a:solidFill>
              <a:cs typeface="Calibri" panose="020F0502020204030204" pitchFamily="34" charset="0"/>
            </a:endParaRPr>
          </a:p>
        </p:txBody>
      </p:sp>
      <p:pic>
        <p:nvPicPr>
          <p:cNvPr id="12" name="image05.png">
            <a:extLst>
              <a:ext uri="{FF2B5EF4-FFF2-40B4-BE49-F238E27FC236}">
                <a16:creationId xmlns:a16="http://schemas.microsoft.com/office/drawing/2014/main" id="{1C86743F-63BD-46DB-A74C-563DCA86FAB6}"/>
              </a:ext>
            </a:extLst>
          </p:cNvPr>
          <p:cNvPicPr/>
          <p:nvPr/>
        </p:nvPicPr>
        <p:blipFill>
          <a:blip r:embed="rId2"/>
          <a:srcRect/>
          <a:stretch>
            <a:fillRect/>
          </a:stretch>
        </p:blipFill>
        <p:spPr>
          <a:xfrm>
            <a:off x="426495" y="6178468"/>
            <a:ext cx="1769110" cy="388620"/>
          </a:xfrm>
          <a:prstGeom prst="rect">
            <a:avLst/>
          </a:prstGeom>
          <a:ln/>
        </p:spPr>
      </p:pic>
      <p:pic>
        <p:nvPicPr>
          <p:cNvPr id="8" name="Grafik 7" descr="Ein Bild, das Text enthält.&#10;&#10;Automatisch generierte Beschreibung">
            <a:extLst>
              <a:ext uri="{FF2B5EF4-FFF2-40B4-BE49-F238E27FC236}">
                <a16:creationId xmlns:a16="http://schemas.microsoft.com/office/drawing/2014/main" id="{F9F82BBA-02C1-0019-8F30-1C26C9B210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42" y="479828"/>
            <a:ext cx="4828828" cy="2145080"/>
          </a:xfrm>
          <a:prstGeom prst="rect">
            <a:avLst/>
          </a:prstGeom>
        </p:spPr>
      </p:pic>
      <p:sp>
        <p:nvSpPr>
          <p:cNvPr id="4" name="Fußzeilenplatzhalter 13">
            <a:extLst>
              <a:ext uri="{FF2B5EF4-FFF2-40B4-BE49-F238E27FC236}">
                <a16:creationId xmlns:a16="http://schemas.microsoft.com/office/drawing/2014/main" id="{79F3BACD-123E-B210-844C-1A05EF524756}"/>
              </a:ext>
            </a:extLst>
          </p:cNvPr>
          <p:cNvSpPr txBox="1">
            <a:spLocks/>
          </p:cNvSpPr>
          <p:nvPr/>
        </p:nvSpPr>
        <p:spPr>
          <a:xfrm>
            <a:off x="379525" y="5952450"/>
            <a:ext cx="11432949" cy="548712"/>
          </a:xfrm>
          <a:prstGeom prst="rect">
            <a:avLst/>
          </a:prstGeom>
        </p:spPr>
        <p:txBody>
          <a:bodyPr vert="horz" lIns="91440" tIns="45720" rIns="91440" bIns="45720" rtlCol="0" anchor="ctr"/>
          <a:lstStyle>
            <a:defPPr>
              <a:defRPr lang="hu-H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tx1"/>
                </a:solidFill>
              </a:rPr>
              <a:t>														Die Unterstützung der Europäischen Kommission für die Erstellung dieser Veröffentlichung stellt keine Billigung des Inhalts dar, der die </a:t>
            </a:r>
            <a:r>
              <a:rPr lang="en-US" dirty="0" err="1">
                <a:solidFill>
                  <a:schemeClr val="tx1"/>
                </a:solidFill>
              </a:rPr>
              <a:t>Ansichten</a:t>
            </a:r>
            <a:r>
              <a:rPr lang="en-US" dirty="0">
                <a:solidFill>
                  <a:schemeClr val="tx1"/>
                </a:solidFill>
              </a:rPr>
              <a:t> der 		</a:t>
            </a:r>
            <a:r>
              <a:rPr lang="en-US" dirty="0" err="1">
                <a:solidFill>
                  <a:schemeClr val="tx1"/>
                </a:solidFill>
              </a:rPr>
              <a:t>Autoren</a:t>
            </a:r>
            <a:r>
              <a:rPr lang="en-US" dirty="0">
                <a:solidFill>
                  <a:schemeClr val="tx1"/>
                </a:solidFill>
              </a:rPr>
              <a:t> </a:t>
            </a:r>
            <a:r>
              <a:rPr lang="en-US" dirty="0" err="1">
                <a:solidFill>
                  <a:schemeClr val="tx1"/>
                </a:solidFill>
              </a:rPr>
              <a:t>widerspiegelt</a:t>
            </a:r>
            <a:r>
              <a:rPr lang="en-US" dirty="0">
                <a:solidFill>
                  <a:schemeClr val="tx1"/>
                </a:solidFill>
              </a:rPr>
              <a:t>. Die Verantwortung für den Inhalt dieser Veröffentlichung trägt allein der Verfasser; die Kommission haftet nicht für die </a:t>
            </a:r>
            <a:r>
              <a:rPr lang="en-US" dirty="0" err="1">
                <a:solidFill>
                  <a:schemeClr val="tx1"/>
                </a:solidFill>
              </a:rPr>
              <a:t>weitere</a:t>
            </a:r>
            <a:r>
              <a:rPr lang="en-US" dirty="0">
                <a:solidFill>
                  <a:schemeClr val="tx1"/>
                </a:solidFill>
              </a:rPr>
              <a:t> 		</a:t>
            </a:r>
            <a:r>
              <a:rPr lang="en-US" dirty="0" err="1">
                <a:solidFill>
                  <a:schemeClr val="tx1"/>
                </a:solidFill>
              </a:rPr>
              <a:t>Verwendung</a:t>
            </a:r>
            <a:r>
              <a:rPr lang="en-US" dirty="0">
                <a:solidFill>
                  <a:schemeClr val="tx1"/>
                </a:solidFill>
              </a:rPr>
              <a:t> der darin enthaltenen Angaben.</a:t>
            </a:r>
            <a:endParaRPr lang="de-AT" dirty="0">
              <a:solidFill>
                <a:schemeClr val="tx1"/>
              </a:solidFill>
            </a:endParaRPr>
          </a:p>
        </p:txBody>
      </p:sp>
    </p:spTree>
    <p:extLst>
      <p:ext uri="{BB962C8B-B14F-4D97-AF65-F5344CB8AC3E}">
        <p14:creationId xmlns:p14="http://schemas.microsoft.com/office/powerpoint/2010/main" val="19837116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a14="http://schemas.microsoft.com/office/drawing/2010/main" xmlns:a16="http://schemas.microsoft.com/office/drawing/2014/main" xmlns:ma14="http://schemas.microsoft.com/office/mac/drawingml/2011/main"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F7028-6A9A-4DCF-B457-796941B3CC98}"/>
              </a:ext>
            </a:extLst>
          </p:cNvPr>
          <p:cNvSpPr>
            <a:spLocks noGrp="1"/>
          </p:cNvSpPr>
          <p:nvPr>
            <p:ph type="title"/>
          </p:nvPr>
        </p:nvSpPr>
        <p:spPr>
          <a:xfrm>
            <a:off x="739534" y="429550"/>
            <a:ext cx="10836322" cy="1009424"/>
          </a:xfrm>
        </p:spPr>
        <p:txBody>
          <a:bodyPr>
            <a:normAutofit/>
          </a:bodyPr>
          <a:lstStyle/>
          <a:p>
            <a:r>
              <a:rPr lang="en-US" sz="4000" dirty="0"/>
              <a:t>Risikofaktoren für Einsamkeit</a:t>
            </a:r>
            <a:endParaRPr lang="en-GB" sz="2200" b="1" dirty="0">
              <a:solidFill>
                <a:schemeClr val="bg1">
                  <a:lumMod val="50000"/>
                </a:schemeClr>
              </a:solidFill>
              <a:highlight>
                <a:srgbClr val="FFD85B"/>
              </a:highlight>
              <a:ea typeface="+mn-ea"/>
              <a:cs typeface="Arial" panose="020B0604020202020204" pitchFamily="34" charset="0"/>
            </a:endParaRPr>
          </a:p>
        </p:txBody>
      </p:sp>
      <p:sp>
        <p:nvSpPr>
          <p:cNvPr id="4" name="Foliennummernplatzhalter 3">
            <a:extLst>
              <a:ext uri="{FF2B5EF4-FFF2-40B4-BE49-F238E27FC236}">
                <a16:creationId xmlns:a16="http://schemas.microsoft.com/office/drawing/2014/main" id="{77D1011A-BCB4-46E8-83B9-97921148B4BC}"/>
              </a:ext>
            </a:extLst>
          </p:cNvPr>
          <p:cNvSpPr>
            <a:spLocks noGrp="1"/>
          </p:cNvSpPr>
          <p:nvPr>
            <p:ph type="sldNum" sz="quarter" idx="12"/>
          </p:nvPr>
        </p:nvSpPr>
        <p:spPr/>
        <p:txBody>
          <a:bodyPr/>
          <a:lstStyle/>
          <a:p>
            <a:fld id="{02BC1E56-CB2E-4B87-AB42-32EA6AB80835}" type="slidenum">
              <a:rPr lang="hu-HU" sz="1400" smtClean="0"/>
              <a:t>10</a:t>
            </a:fld>
            <a:endParaRPr lang="hu-HU" sz="1400" dirty="0"/>
          </a:p>
        </p:txBody>
      </p:sp>
      <p:sp>
        <p:nvSpPr>
          <p:cNvPr id="5" name="Inhaltsplatzhalter 2">
            <a:extLst>
              <a:ext uri="{FF2B5EF4-FFF2-40B4-BE49-F238E27FC236}">
                <a16:creationId xmlns:a16="http://schemas.microsoft.com/office/drawing/2014/main" id="{8C34CF25-4181-451D-83F8-C246D6344587}"/>
              </a:ext>
            </a:extLst>
          </p:cNvPr>
          <p:cNvSpPr txBox="1">
            <a:spLocks/>
          </p:cNvSpPr>
          <p:nvPr/>
        </p:nvSpPr>
        <p:spPr>
          <a:xfrm>
            <a:off x="739533" y="1604683"/>
            <a:ext cx="9858173" cy="4823768"/>
          </a:xfrm>
          <a:prstGeom prst="rect">
            <a:avLst/>
          </a:prstGeom>
        </p:spPr>
        <p:txBody>
          <a:bodyPr vert="horz" lIns="91440" tIns="45720" rIns="91440" bIns="45720" rtlCol="0">
            <a:normAutofit/>
          </a:bodyPr>
          <a:lstStyle>
            <a:lvl1pPr marL="271463" indent="-271463" algn="l" defTabSz="914400" rtl="0" eaLnBrk="1" latinLnBrk="0" hangingPunct="1">
              <a:lnSpc>
                <a:spcPct val="90000"/>
              </a:lnSpc>
              <a:spcBef>
                <a:spcPts val="1000"/>
              </a:spcBef>
              <a:buClr>
                <a:schemeClr val="accent2"/>
              </a:buClr>
              <a:buSzPct val="75000"/>
              <a:buFont typeface="Wingdings" panose="05000000000000000000" pitchFamily="2" charset="2"/>
              <a:buNone/>
              <a:defRPr sz="2400" kern="1200">
                <a:solidFill>
                  <a:schemeClr val="bg1">
                    <a:lumMod val="50000"/>
                  </a:schemeClr>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2000" kern="1200">
                <a:solidFill>
                  <a:schemeClr val="bg1">
                    <a:lumMod val="50000"/>
                  </a:schemeClr>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800" kern="1200">
                <a:solidFill>
                  <a:schemeClr val="bg1">
                    <a:lumMod val="50000"/>
                  </a:schemeClr>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600" kern="1200">
                <a:solidFill>
                  <a:schemeClr val="bg1">
                    <a:lumMod val="50000"/>
                  </a:schemeClr>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600" kern="1200">
                <a:solidFill>
                  <a:schemeClr val="bg1">
                    <a:lumMod val="50000"/>
                  </a:schemeClr>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FFC715"/>
              </a:buClr>
            </a:pPr>
            <a:endParaRPr lang="en-GB" sz="2700" dirty="0">
              <a:sym typeface="Wingdings" panose="05000000000000000000" pitchFamily="2" charset="2"/>
            </a:endParaRPr>
          </a:p>
        </p:txBody>
      </p:sp>
      <p:sp>
        <p:nvSpPr>
          <p:cNvPr id="71" name="Textfeld 70">
            <a:extLst>
              <a:ext uri="{FF2B5EF4-FFF2-40B4-BE49-F238E27FC236}">
                <a16:creationId xmlns:a16="http://schemas.microsoft.com/office/drawing/2014/main" id="{527C0ECF-6D39-46F7-BF0A-368D31E34D5D}"/>
              </a:ext>
            </a:extLst>
          </p:cNvPr>
          <p:cNvSpPr txBox="1"/>
          <p:nvPr/>
        </p:nvSpPr>
        <p:spPr>
          <a:xfrm>
            <a:off x="5335525" y="6382921"/>
            <a:ext cx="5791200" cy="338554"/>
          </a:xfrm>
          <a:prstGeom prst="rect">
            <a:avLst/>
          </a:prstGeom>
          <a:noFill/>
        </p:spPr>
        <p:txBody>
          <a:bodyPr wrap="square">
            <a:spAutoFit/>
          </a:bodyPr>
          <a:lstStyle/>
          <a:p>
            <a:r>
              <a:rPr lang="en-US" sz="1600" dirty="0">
                <a:solidFill>
                  <a:schemeClr val="bg1">
                    <a:lumMod val="50000"/>
                  </a:schemeClr>
                </a:solidFill>
                <a:latin typeface="+mj-lt"/>
                <a:cs typeface="Arial" panose="020B0604020202020204" pitchFamily="34" charset="0"/>
              </a:rPr>
              <a:t>(National Academies of Sciences, Engineering, and Medicine, 2020)</a:t>
            </a:r>
            <a:endParaRPr lang="en-GB" sz="1600" dirty="0">
              <a:solidFill>
                <a:schemeClr val="bg1">
                  <a:lumMod val="50000"/>
                </a:schemeClr>
              </a:solidFill>
              <a:latin typeface="+mj-lt"/>
              <a:cs typeface="Arial" panose="020B0604020202020204" pitchFamily="34" charset="0"/>
            </a:endParaRPr>
          </a:p>
        </p:txBody>
      </p:sp>
      <p:sp>
        <p:nvSpPr>
          <p:cNvPr id="8" name="Rechteck: diagonal liegende Ecken abgerundet 7">
            <a:extLst>
              <a:ext uri="{FF2B5EF4-FFF2-40B4-BE49-F238E27FC236}">
                <a16:creationId xmlns:a16="http://schemas.microsoft.com/office/drawing/2014/main" id="{B01B51EC-1096-4310-A899-C5A912F98F41}"/>
              </a:ext>
            </a:extLst>
          </p:cNvPr>
          <p:cNvSpPr/>
          <p:nvPr/>
        </p:nvSpPr>
        <p:spPr>
          <a:xfrm>
            <a:off x="4558553" y="3429000"/>
            <a:ext cx="3074894" cy="1030942"/>
          </a:xfrm>
          <a:prstGeom prst="round2DiagRect">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GB" sz="2400" b="1" dirty="0">
                <a:latin typeface="Minion-Regular"/>
              </a:rPr>
              <a:t>Soziale Faktoren</a:t>
            </a:r>
          </a:p>
        </p:txBody>
      </p:sp>
      <p:pic>
        <p:nvPicPr>
          <p:cNvPr id="11" name="Picture 4" descr="Social Network Icon,collaboration Icon,social Icon - Social Network  Transparent PNG - 1280x1280 - Free Download on NicePNG">
            <a:extLst>
              <a:ext uri="{FF2B5EF4-FFF2-40B4-BE49-F238E27FC236}">
                <a16:creationId xmlns:a16="http://schemas.microsoft.com/office/drawing/2014/main" id="{BF04DD4E-9665-4072-82D5-30E8A8E2E3E3}"/>
              </a:ext>
            </a:extLst>
          </p:cNvPr>
          <p:cNvPicPr>
            <a:picLocks noChangeAspect="1" noChangeArrowheads="1"/>
          </p:cNvPicPr>
          <p:nvPr/>
        </p:nvPicPr>
        <p:blipFill>
          <a:blip r:embed="rId2">
            <a:clrChange>
              <a:clrFrom>
                <a:srgbClr val="F6F6F6"/>
              </a:clrFrom>
              <a:clrTo>
                <a:srgbClr val="F6F6F6">
                  <a:alpha val="0"/>
                </a:srgbClr>
              </a:clrTo>
            </a:clrChange>
            <a:biLevel thresh="75000"/>
            <a:extLst>
              <a:ext uri="{28A0092B-C50C-407E-A947-70E740481C1C}">
                <a14:useLocalDpi xmlns:a14="http://schemas.microsoft.com/office/drawing/2010/main" val="0"/>
              </a:ext>
            </a:extLst>
          </a:blip>
          <a:srcRect/>
          <a:stretch>
            <a:fillRect/>
          </a:stretch>
        </p:blipFill>
        <p:spPr bwMode="auto">
          <a:xfrm>
            <a:off x="900508" y="1909317"/>
            <a:ext cx="1263888"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513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F7028-6A9A-4DCF-B457-796941B3CC98}"/>
              </a:ext>
            </a:extLst>
          </p:cNvPr>
          <p:cNvSpPr>
            <a:spLocks noGrp="1"/>
          </p:cNvSpPr>
          <p:nvPr>
            <p:ph type="title"/>
          </p:nvPr>
        </p:nvSpPr>
        <p:spPr>
          <a:xfrm>
            <a:off x="739534" y="429550"/>
            <a:ext cx="10836322" cy="1009424"/>
          </a:xfrm>
        </p:spPr>
        <p:txBody>
          <a:bodyPr>
            <a:normAutofit/>
          </a:bodyPr>
          <a:lstStyle/>
          <a:p>
            <a:r>
              <a:rPr lang="en-US" sz="4000" dirty="0"/>
              <a:t>Risikofaktoren für Einsamkeit</a:t>
            </a:r>
            <a:br>
              <a:rPr lang="en-US" sz="4000" dirty="0"/>
            </a:br>
            <a:r>
              <a:rPr lang="en-US" sz="2200" b="1" dirty="0">
                <a:solidFill>
                  <a:schemeClr val="bg1">
                    <a:lumMod val="50000"/>
                  </a:schemeClr>
                </a:solidFill>
                <a:highlight>
                  <a:srgbClr val="FFD85B"/>
                </a:highlight>
                <a:ea typeface="+mn-ea"/>
                <a:cs typeface="Arial" panose="020B0604020202020204" pitchFamily="34" charset="0"/>
              </a:rPr>
              <a:t>Was aus der Forschung bekannt ist - Einige Beispiele</a:t>
            </a:r>
            <a:endParaRPr lang="en-GB" sz="2200" b="1" dirty="0">
              <a:solidFill>
                <a:schemeClr val="bg1">
                  <a:lumMod val="50000"/>
                </a:schemeClr>
              </a:solidFill>
              <a:highlight>
                <a:srgbClr val="FFD85B"/>
              </a:highlight>
              <a:ea typeface="+mn-ea"/>
              <a:cs typeface="Arial" panose="020B0604020202020204" pitchFamily="34" charset="0"/>
            </a:endParaRPr>
          </a:p>
        </p:txBody>
      </p:sp>
      <p:sp>
        <p:nvSpPr>
          <p:cNvPr id="4" name="Foliennummernplatzhalter 3">
            <a:extLst>
              <a:ext uri="{FF2B5EF4-FFF2-40B4-BE49-F238E27FC236}">
                <a16:creationId xmlns:a16="http://schemas.microsoft.com/office/drawing/2014/main" id="{77D1011A-BCB4-46E8-83B9-97921148B4BC}"/>
              </a:ext>
            </a:extLst>
          </p:cNvPr>
          <p:cNvSpPr>
            <a:spLocks noGrp="1"/>
          </p:cNvSpPr>
          <p:nvPr>
            <p:ph type="sldNum" sz="quarter" idx="12"/>
          </p:nvPr>
        </p:nvSpPr>
        <p:spPr/>
        <p:txBody>
          <a:bodyPr/>
          <a:lstStyle/>
          <a:p>
            <a:fld id="{02BC1E56-CB2E-4B87-AB42-32EA6AB80835}" type="slidenum">
              <a:rPr lang="hu-HU" sz="1400" smtClean="0"/>
              <a:t>11</a:t>
            </a:fld>
            <a:endParaRPr lang="hu-HU" sz="1400" dirty="0"/>
          </a:p>
        </p:txBody>
      </p:sp>
      <p:sp>
        <p:nvSpPr>
          <p:cNvPr id="6" name="Rechteck: diagonal liegende Ecken abgerundet 5">
            <a:extLst>
              <a:ext uri="{FF2B5EF4-FFF2-40B4-BE49-F238E27FC236}">
                <a16:creationId xmlns:a16="http://schemas.microsoft.com/office/drawing/2014/main" id="{C943C1AC-52FC-48BE-B40E-351DD80406D2}"/>
              </a:ext>
            </a:extLst>
          </p:cNvPr>
          <p:cNvSpPr/>
          <p:nvPr/>
        </p:nvSpPr>
        <p:spPr>
          <a:xfrm>
            <a:off x="4558553" y="3429000"/>
            <a:ext cx="3074894" cy="1030942"/>
          </a:xfrm>
          <a:prstGeom prst="round2DiagRect">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GB" sz="2400" b="1" dirty="0">
                <a:latin typeface="Minion-Regular"/>
              </a:rPr>
              <a:t>Soziale Faktoren</a:t>
            </a:r>
          </a:p>
        </p:txBody>
      </p:sp>
      <p:sp>
        <p:nvSpPr>
          <p:cNvPr id="71" name="Textfeld 70">
            <a:extLst>
              <a:ext uri="{FF2B5EF4-FFF2-40B4-BE49-F238E27FC236}">
                <a16:creationId xmlns:a16="http://schemas.microsoft.com/office/drawing/2014/main" id="{527C0ECF-6D39-46F7-BF0A-368D31E34D5D}"/>
              </a:ext>
            </a:extLst>
          </p:cNvPr>
          <p:cNvSpPr txBox="1"/>
          <p:nvPr/>
        </p:nvSpPr>
        <p:spPr>
          <a:xfrm>
            <a:off x="7952943" y="6059036"/>
            <a:ext cx="3074894" cy="584775"/>
          </a:xfrm>
          <a:prstGeom prst="rect">
            <a:avLst/>
          </a:prstGeom>
          <a:noFill/>
        </p:spPr>
        <p:txBody>
          <a:bodyPr wrap="square">
            <a:spAutoFit/>
          </a:bodyPr>
          <a:lstStyle/>
          <a:p>
            <a:r>
              <a:rPr lang="en-US" sz="1600" dirty="0">
                <a:solidFill>
                  <a:schemeClr val="bg1">
                    <a:lumMod val="50000"/>
                  </a:schemeClr>
                </a:solidFill>
                <a:cs typeface="Arial" panose="020B0604020202020204" pitchFamily="34" charset="0"/>
              </a:rPr>
              <a:t>(National Academies of Sciences,</a:t>
            </a:r>
          </a:p>
          <a:p>
            <a:r>
              <a:rPr lang="en-US" sz="1600" dirty="0">
                <a:solidFill>
                  <a:schemeClr val="bg1">
                    <a:lumMod val="50000"/>
                  </a:schemeClr>
                </a:solidFill>
                <a:cs typeface="Arial" panose="020B0604020202020204" pitchFamily="34" charset="0"/>
              </a:rPr>
              <a:t>Engineering, and Medicine, 2020)</a:t>
            </a:r>
            <a:endParaRPr lang="en-GB" sz="1600" dirty="0">
              <a:solidFill>
                <a:schemeClr val="bg1">
                  <a:lumMod val="50000"/>
                </a:schemeClr>
              </a:solidFill>
              <a:latin typeface="+mj-lt"/>
              <a:cs typeface="Arial" panose="020B0604020202020204" pitchFamily="34" charset="0"/>
            </a:endParaRPr>
          </a:p>
        </p:txBody>
      </p:sp>
      <p:sp>
        <p:nvSpPr>
          <p:cNvPr id="8" name="Rechteck: abgerundete Ecken 7">
            <a:extLst>
              <a:ext uri="{FF2B5EF4-FFF2-40B4-BE49-F238E27FC236}">
                <a16:creationId xmlns:a16="http://schemas.microsoft.com/office/drawing/2014/main" id="{9013BCC2-90CA-4D4A-9295-CD713409FEE4}"/>
              </a:ext>
            </a:extLst>
          </p:cNvPr>
          <p:cNvSpPr/>
          <p:nvPr/>
        </p:nvSpPr>
        <p:spPr>
          <a:xfrm>
            <a:off x="614618" y="1884024"/>
            <a:ext cx="3077706" cy="744070"/>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dirty="0">
                <a:solidFill>
                  <a:schemeClr val="bg1">
                    <a:lumMod val="50000"/>
                  </a:schemeClr>
                </a:solidFill>
                <a:latin typeface="+mj-lt"/>
                <a:cs typeface="Arial" panose="020B0604020202020204" pitchFamily="34" charset="0"/>
              </a:rPr>
              <a:t>Mangel an unterstützenden Beziehungen</a:t>
            </a:r>
          </a:p>
        </p:txBody>
      </p:sp>
      <p:sp>
        <p:nvSpPr>
          <p:cNvPr id="10" name="Rechteck: abgerundete Ecken 9">
            <a:extLst>
              <a:ext uri="{FF2B5EF4-FFF2-40B4-BE49-F238E27FC236}">
                <a16:creationId xmlns:a16="http://schemas.microsoft.com/office/drawing/2014/main" id="{492C77C8-F1EE-46ED-86B5-D78FC2841874}"/>
              </a:ext>
            </a:extLst>
          </p:cNvPr>
          <p:cNvSpPr/>
          <p:nvPr/>
        </p:nvSpPr>
        <p:spPr>
          <a:xfrm>
            <a:off x="4375233" y="1884024"/>
            <a:ext cx="3187729" cy="744070"/>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err="1">
                <a:solidFill>
                  <a:schemeClr val="bg1">
                    <a:lumMod val="50000"/>
                  </a:schemeClr>
                </a:solidFill>
                <a:latin typeface="+mj-lt"/>
                <a:cs typeface="Arial" panose="020B0604020202020204" pitchFamily="34" charset="0"/>
              </a:rPr>
              <a:t>Schwierige</a:t>
            </a:r>
            <a:r>
              <a:rPr lang="en-GB" sz="2400" dirty="0">
                <a:solidFill>
                  <a:schemeClr val="bg1">
                    <a:lumMod val="50000"/>
                  </a:schemeClr>
                </a:solidFill>
                <a:latin typeface="+mj-lt"/>
                <a:cs typeface="Arial" panose="020B0604020202020204" pitchFamily="34" charset="0"/>
              </a:rPr>
              <a:t> </a:t>
            </a:r>
            <a:r>
              <a:rPr lang="en-GB" sz="2400" dirty="0" err="1">
                <a:solidFill>
                  <a:schemeClr val="bg1">
                    <a:lumMod val="50000"/>
                  </a:schemeClr>
                </a:solidFill>
                <a:latin typeface="+mj-lt"/>
                <a:cs typeface="Arial" panose="020B0604020202020204" pitchFamily="34" charset="0"/>
              </a:rPr>
              <a:t>oder</a:t>
            </a:r>
            <a:r>
              <a:rPr lang="en-GB" sz="2400" dirty="0">
                <a:solidFill>
                  <a:schemeClr val="bg1">
                    <a:lumMod val="50000"/>
                  </a:schemeClr>
                </a:solidFill>
                <a:latin typeface="+mj-lt"/>
                <a:cs typeface="Arial" panose="020B0604020202020204" pitchFamily="34" charset="0"/>
              </a:rPr>
              <a:t> </a:t>
            </a:r>
            <a:r>
              <a:rPr lang="en-GB" sz="2400" dirty="0" err="1">
                <a:solidFill>
                  <a:schemeClr val="bg1">
                    <a:lumMod val="50000"/>
                  </a:schemeClr>
                </a:solidFill>
                <a:latin typeface="+mj-lt"/>
                <a:cs typeface="Arial" panose="020B0604020202020204" pitchFamily="34" charset="0"/>
              </a:rPr>
              <a:t>falsche</a:t>
            </a:r>
            <a:r>
              <a:rPr lang="en-GB" sz="2400" dirty="0">
                <a:solidFill>
                  <a:schemeClr val="bg1">
                    <a:lumMod val="50000"/>
                  </a:schemeClr>
                </a:solidFill>
                <a:latin typeface="+mj-lt"/>
                <a:cs typeface="Arial" panose="020B0604020202020204" pitchFamily="34" charset="0"/>
              </a:rPr>
              <a:t> Beziehungen</a:t>
            </a:r>
          </a:p>
        </p:txBody>
      </p:sp>
      <p:sp>
        <p:nvSpPr>
          <p:cNvPr id="11" name="Rechteck: abgerundete Ecken 10">
            <a:extLst>
              <a:ext uri="{FF2B5EF4-FFF2-40B4-BE49-F238E27FC236}">
                <a16:creationId xmlns:a16="http://schemas.microsoft.com/office/drawing/2014/main" id="{B2CAC8F1-77C0-43DA-B91F-2E077586F3C5}"/>
              </a:ext>
            </a:extLst>
          </p:cNvPr>
          <p:cNvSpPr/>
          <p:nvPr/>
        </p:nvSpPr>
        <p:spPr>
          <a:xfrm>
            <a:off x="8454895" y="1884024"/>
            <a:ext cx="2417237" cy="744070"/>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lumMod val="50000"/>
                  </a:schemeClr>
                </a:solidFill>
                <a:latin typeface="+mj-lt"/>
                <a:cs typeface="Arial" panose="020B0604020202020204" pitchFamily="34" charset="0"/>
              </a:rPr>
              <a:t>Weniger häufig</a:t>
            </a:r>
          </a:p>
          <a:p>
            <a:pPr algn="ctr"/>
            <a:r>
              <a:rPr lang="en-GB" sz="2400" dirty="0">
                <a:solidFill>
                  <a:schemeClr val="bg1">
                    <a:lumMod val="50000"/>
                  </a:schemeClr>
                </a:solidFill>
                <a:latin typeface="+mj-lt"/>
                <a:cs typeface="Arial" panose="020B0604020202020204" pitchFamily="34" charset="0"/>
              </a:rPr>
              <a:t>sexuelle Aktivität</a:t>
            </a:r>
          </a:p>
        </p:txBody>
      </p:sp>
      <p:sp>
        <p:nvSpPr>
          <p:cNvPr id="12" name="Rechteck: abgerundete Ecken 11">
            <a:extLst>
              <a:ext uri="{FF2B5EF4-FFF2-40B4-BE49-F238E27FC236}">
                <a16:creationId xmlns:a16="http://schemas.microsoft.com/office/drawing/2014/main" id="{CF9D4809-C2EA-437F-B667-543743F11F66}"/>
              </a:ext>
            </a:extLst>
          </p:cNvPr>
          <p:cNvSpPr/>
          <p:nvPr/>
        </p:nvSpPr>
        <p:spPr>
          <a:xfrm>
            <a:off x="8724962" y="3599495"/>
            <a:ext cx="2850894" cy="744070"/>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lumMod val="50000"/>
                  </a:schemeClr>
                </a:solidFill>
                <a:latin typeface="+mj-lt"/>
                <a:cs typeface="Arial" panose="020B0604020202020204" pitchFamily="34" charset="0"/>
              </a:rPr>
              <a:t>Verminderte Gefühle von Intimität</a:t>
            </a:r>
          </a:p>
        </p:txBody>
      </p:sp>
      <p:sp>
        <p:nvSpPr>
          <p:cNvPr id="13" name="Rechteck: abgerundete Ecken 12">
            <a:extLst>
              <a:ext uri="{FF2B5EF4-FFF2-40B4-BE49-F238E27FC236}">
                <a16:creationId xmlns:a16="http://schemas.microsoft.com/office/drawing/2014/main" id="{FD2914F2-80B5-4C47-B734-EB6923B85E7B}"/>
              </a:ext>
            </a:extLst>
          </p:cNvPr>
          <p:cNvSpPr/>
          <p:nvPr/>
        </p:nvSpPr>
        <p:spPr>
          <a:xfrm>
            <a:off x="614618" y="3599495"/>
            <a:ext cx="2810737" cy="744070"/>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err="1">
                <a:solidFill>
                  <a:schemeClr val="bg1">
                    <a:lumMod val="50000"/>
                  </a:schemeClr>
                </a:solidFill>
                <a:latin typeface="+mj-lt"/>
                <a:cs typeface="Arial" panose="020B0604020202020204" pitchFamily="34" charset="0"/>
              </a:rPr>
              <a:t>Keine</a:t>
            </a:r>
            <a:r>
              <a:rPr lang="en-GB" sz="2400" dirty="0">
                <a:solidFill>
                  <a:schemeClr val="bg1">
                    <a:lumMod val="50000"/>
                  </a:schemeClr>
                </a:solidFill>
                <a:latin typeface="+mj-lt"/>
                <a:cs typeface="Arial" panose="020B0604020202020204" pitchFamily="34" charset="0"/>
              </a:rPr>
              <a:t> </a:t>
            </a:r>
            <a:r>
              <a:rPr lang="en-GB" sz="2400" dirty="0" err="1">
                <a:solidFill>
                  <a:schemeClr val="bg1">
                    <a:lumMod val="50000"/>
                  </a:schemeClr>
                </a:solidFill>
                <a:latin typeface="+mj-lt"/>
                <a:cs typeface="Arial" panose="020B0604020202020204" pitchFamily="34" charset="0"/>
              </a:rPr>
              <a:t>Familie</a:t>
            </a:r>
            <a:r>
              <a:rPr lang="en-GB" sz="2400" dirty="0">
                <a:solidFill>
                  <a:schemeClr val="bg1">
                    <a:lumMod val="50000"/>
                  </a:schemeClr>
                </a:solidFill>
                <a:latin typeface="+mj-lt"/>
                <a:cs typeface="Arial" panose="020B0604020202020204" pitchFamily="34" charset="0"/>
              </a:rPr>
              <a:t>/</a:t>
            </a:r>
            <a:r>
              <a:rPr lang="en-GB" sz="2400" dirty="0" err="1">
                <a:solidFill>
                  <a:schemeClr val="bg1">
                    <a:lumMod val="50000"/>
                  </a:schemeClr>
                </a:solidFill>
                <a:latin typeface="+mj-lt"/>
                <a:cs typeface="Arial" panose="020B0604020202020204" pitchFamily="34" charset="0"/>
              </a:rPr>
              <a:t>Angehörige</a:t>
            </a:r>
            <a:endParaRPr lang="en-GB" sz="2400" dirty="0">
              <a:solidFill>
                <a:schemeClr val="bg1">
                  <a:lumMod val="50000"/>
                </a:schemeClr>
              </a:solidFill>
              <a:latin typeface="+mj-lt"/>
              <a:cs typeface="Arial" panose="020B0604020202020204" pitchFamily="34" charset="0"/>
            </a:endParaRPr>
          </a:p>
        </p:txBody>
      </p:sp>
      <p:sp>
        <p:nvSpPr>
          <p:cNvPr id="14" name="Rechteck: abgerundete Ecken 13">
            <a:extLst>
              <a:ext uri="{FF2B5EF4-FFF2-40B4-BE49-F238E27FC236}">
                <a16:creationId xmlns:a16="http://schemas.microsoft.com/office/drawing/2014/main" id="{0D616302-2136-40FF-9FDD-0CBF1D267A18}"/>
              </a:ext>
            </a:extLst>
          </p:cNvPr>
          <p:cNvSpPr/>
          <p:nvPr/>
        </p:nvSpPr>
        <p:spPr>
          <a:xfrm>
            <a:off x="1008118" y="5113347"/>
            <a:ext cx="2417237" cy="744070"/>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lumMod val="50000"/>
                  </a:schemeClr>
                </a:solidFill>
                <a:latin typeface="+mj-lt"/>
                <a:cs typeface="Arial" panose="020B0604020202020204" pitchFamily="34" charset="0"/>
              </a:rPr>
              <a:t>Verlust eines Partners</a:t>
            </a:r>
          </a:p>
        </p:txBody>
      </p:sp>
      <p:sp>
        <p:nvSpPr>
          <p:cNvPr id="15" name="Rechteck: abgerundete Ecken 14">
            <a:extLst>
              <a:ext uri="{FF2B5EF4-FFF2-40B4-BE49-F238E27FC236}">
                <a16:creationId xmlns:a16="http://schemas.microsoft.com/office/drawing/2014/main" id="{F8C3F599-7599-49FB-BBB3-96D3B83CEC24}"/>
              </a:ext>
            </a:extLst>
          </p:cNvPr>
          <p:cNvSpPr/>
          <p:nvPr/>
        </p:nvSpPr>
        <p:spPr>
          <a:xfrm>
            <a:off x="4930820" y="5113347"/>
            <a:ext cx="2893664" cy="744070"/>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lumMod val="50000"/>
                  </a:schemeClr>
                </a:solidFill>
                <a:latin typeface="+mj-lt"/>
                <a:cs typeface="Arial" panose="020B0604020202020204" pitchFamily="34" charset="0"/>
              </a:rPr>
              <a:t>Wenig täglich</a:t>
            </a:r>
          </a:p>
          <a:p>
            <a:pPr algn="ctr"/>
            <a:r>
              <a:rPr lang="en-GB" sz="2400" dirty="0">
                <a:solidFill>
                  <a:schemeClr val="bg1">
                    <a:lumMod val="50000"/>
                  </a:schemeClr>
                </a:solidFill>
                <a:latin typeface="+mj-lt"/>
                <a:cs typeface="Arial" panose="020B0604020202020204" pitchFamily="34" charset="0"/>
              </a:rPr>
              <a:t>Telefonanrufe</a:t>
            </a:r>
          </a:p>
        </p:txBody>
      </p:sp>
      <p:cxnSp>
        <p:nvCxnSpPr>
          <p:cNvPr id="16" name="Gerade Verbindung mit Pfeil 15">
            <a:extLst>
              <a:ext uri="{FF2B5EF4-FFF2-40B4-BE49-F238E27FC236}">
                <a16:creationId xmlns:a16="http://schemas.microsoft.com/office/drawing/2014/main" id="{9193C51F-8624-40A7-AF2F-CCAEA4C0D393}"/>
              </a:ext>
            </a:extLst>
          </p:cNvPr>
          <p:cNvCxnSpPr>
            <a:cxnSpLocks/>
          </p:cNvCxnSpPr>
          <p:nvPr/>
        </p:nvCxnSpPr>
        <p:spPr>
          <a:xfrm flipH="1" flipV="1">
            <a:off x="3260880" y="2716950"/>
            <a:ext cx="1297673" cy="71205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Gerade Verbindung mit Pfeil 17">
            <a:extLst>
              <a:ext uri="{FF2B5EF4-FFF2-40B4-BE49-F238E27FC236}">
                <a16:creationId xmlns:a16="http://schemas.microsoft.com/office/drawing/2014/main" id="{9FC9D55F-C215-4D9B-98E8-B7ADBFAEBAF3}"/>
              </a:ext>
            </a:extLst>
          </p:cNvPr>
          <p:cNvCxnSpPr>
            <a:cxnSpLocks/>
            <a:stCxn id="6" idx="2"/>
          </p:cNvCxnSpPr>
          <p:nvPr/>
        </p:nvCxnSpPr>
        <p:spPr>
          <a:xfrm flipH="1">
            <a:off x="3467038" y="3944471"/>
            <a:ext cx="1091515"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0" name="Gerade Verbindung mit Pfeil 19">
            <a:extLst>
              <a:ext uri="{FF2B5EF4-FFF2-40B4-BE49-F238E27FC236}">
                <a16:creationId xmlns:a16="http://schemas.microsoft.com/office/drawing/2014/main" id="{24BEA495-AAA6-4261-80EF-105412581633}"/>
              </a:ext>
            </a:extLst>
          </p:cNvPr>
          <p:cNvCxnSpPr>
            <a:cxnSpLocks/>
          </p:cNvCxnSpPr>
          <p:nvPr/>
        </p:nvCxnSpPr>
        <p:spPr>
          <a:xfrm flipH="1">
            <a:off x="3467038" y="4459942"/>
            <a:ext cx="1091515" cy="83351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3" name="Gerade Verbindung mit Pfeil 22">
            <a:extLst>
              <a:ext uri="{FF2B5EF4-FFF2-40B4-BE49-F238E27FC236}">
                <a16:creationId xmlns:a16="http://schemas.microsoft.com/office/drawing/2014/main" id="{C61C910D-FFD6-401B-A333-336027AAA85B}"/>
              </a:ext>
            </a:extLst>
          </p:cNvPr>
          <p:cNvCxnSpPr>
            <a:cxnSpLocks/>
          </p:cNvCxnSpPr>
          <p:nvPr/>
        </p:nvCxnSpPr>
        <p:spPr>
          <a:xfrm>
            <a:off x="6095998" y="4539031"/>
            <a:ext cx="1" cy="49522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6" name="Gerade Verbindung mit Pfeil 25">
            <a:extLst>
              <a:ext uri="{FF2B5EF4-FFF2-40B4-BE49-F238E27FC236}">
                <a16:creationId xmlns:a16="http://schemas.microsoft.com/office/drawing/2014/main" id="{BB0DDF8C-4F51-4795-939E-483334B5CAC9}"/>
              </a:ext>
            </a:extLst>
          </p:cNvPr>
          <p:cNvCxnSpPr>
            <a:cxnSpLocks/>
          </p:cNvCxnSpPr>
          <p:nvPr/>
        </p:nvCxnSpPr>
        <p:spPr>
          <a:xfrm>
            <a:off x="7736766" y="3971530"/>
            <a:ext cx="87383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0" name="Gerade Verbindung mit Pfeil 29">
            <a:extLst>
              <a:ext uri="{FF2B5EF4-FFF2-40B4-BE49-F238E27FC236}">
                <a16:creationId xmlns:a16="http://schemas.microsoft.com/office/drawing/2014/main" id="{AF228B29-4918-4EC2-A638-F8F69BB3060B}"/>
              </a:ext>
            </a:extLst>
          </p:cNvPr>
          <p:cNvCxnSpPr>
            <a:cxnSpLocks/>
          </p:cNvCxnSpPr>
          <p:nvPr/>
        </p:nvCxnSpPr>
        <p:spPr>
          <a:xfrm flipV="1">
            <a:off x="7666281" y="2628094"/>
            <a:ext cx="1058681" cy="80090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3" name="Gerade Verbindung mit Pfeil 32">
            <a:extLst>
              <a:ext uri="{FF2B5EF4-FFF2-40B4-BE49-F238E27FC236}">
                <a16:creationId xmlns:a16="http://schemas.microsoft.com/office/drawing/2014/main" id="{6681C2F5-D619-4CDA-90C1-2B7178321363}"/>
              </a:ext>
            </a:extLst>
          </p:cNvPr>
          <p:cNvCxnSpPr>
            <a:cxnSpLocks/>
          </p:cNvCxnSpPr>
          <p:nvPr/>
        </p:nvCxnSpPr>
        <p:spPr>
          <a:xfrm flipH="1" flipV="1">
            <a:off x="6095996" y="2672522"/>
            <a:ext cx="2" cy="71205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21" name="Picture 4" descr="Social Network Icon,collaboration Icon,social Icon - Social Network  Transparent PNG - 1280x1280 - Free Download on NicePNG">
            <a:extLst>
              <a:ext uri="{FF2B5EF4-FFF2-40B4-BE49-F238E27FC236}">
                <a16:creationId xmlns:a16="http://schemas.microsoft.com/office/drawing/2014/main" id="{9FE678BB-1C72-4D82-A9B0-D962DE796EA1}"/>
              </a:ext>
            </a:extLst>
          </p:cNvPr>
          <p:cNvPicPr>
            <a:picLocks noChangeAspect="1" noChangeArrowheads="1"/>
          </p:cNvPicPr>
          <p:nvPr/>
        </p:nvPicPr>
        <p:blipFill>
          <a:blip r:embed="rId2">
            <a:clrChange>
              <a:clrFrom>
                <a:srgbClr val="F6F6F6"/>
              </a:clrFrom>
              <a:clrTo>
                <a:srgbClr val="F6F6F6">
                  <a:alpha val="0"/>
                </a:srgbClr>
              </a:clrTo>
            </a:clrChange>
            <a:biLevel thresh="75000"/>
            <a:extLst>
              <a:ext uri="{28A0092B-C50C-407E-A947-70E740481C1C}">
                <a14:useLocalDpi xmlns:a14="http://schemas.microsoft.com/office/drawing/2010/main" val="0"/>
              </a:ext>
            </a:extLst>
          </a:blip>
          <a:srcRect/>
          <a:stretch>
            <a:fillRect/>
          </a:stretch>
        </p:blipFill>
        <p:spPr bwMode="auto">
          <a:xfrm>
            <a:off x="7961320" y="439819"/>
            <a:ext cx="763642" cy="800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780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F7028-6A9A-4DCF-B457-796941B3CC98}"/>
              </a:ext>
            </a:extLst>
          </p:cNvPr>
          <p:cNvSpPr>
            <a:spLocks noGrp="1"/>
          </p:cNvSpPr>
          <p:nvPr>
            <p:ph type="title"/>
          </p:nvPr>
        </p:nvSpPr>
        <p:spPr>
          <a:xfrm>
            <a:off x="739534" y="429550"/>
            <a:ext cx="10836322" cy="1009424"/>
          </a:xfrm>
        </p:spPr>
        <p:txBody>
          <a:bodyPr>
            <a:normAutofit/>
          </a:bodyPr>
          <a:lstStyle/>
          <a:p>
            <a:r>
              <a:rPr lang="en-US" sz="4000" dirty="0"/>
              <a:t>Risikofaktoren für Einsamkeit</a:t>
            </a:r>
            <a:endParaRPr lang="en-GB" sz="2200" b="1" dirty="0">
              <a:solidFill>
                <a:schemeClr val="bg1">
                  <a:lumMod val="50000"/>
                </a:schemeClr>
              </a:solidFill>
              <a:highlight>
                <a:srgbClr val="FFD85B"/>
              </a:highlight>
              <a:ea typeface="+mn-ea"/>
              <a:cs typeface="Arial" panose="020B0604020202020204" pitchFamily="34" charset="0"/>
            </a:endParaRPr>
          </a:p>
        </p:txBody>
      </p:sp>
      <p:sp>
        <p:nvSpPr>
          <p:cNvPr id="4" name="Foliennummernplatzhalter 3">
            <a:extLst>
              <a:ext uri="{FF2B5EF4-FFF2-40B4-BE49-F238E27FC236}">
                <a16:creationId xmlns:a16="http://schemas.microsoft.com/office/drawing/2014/main" id="{77D1011A-BCB4-46E8-83B9-97921148B4BC}"/>
              </a:ext>
            </a:extLst>
          </p:cNvPr>
          <p:cNvSpPr>
            <a:spLocks noGrp="1"/>
          </p:cNvSpPr>
          <p:nvPr>
            <p:ph type="sldNum" sz="quarter" idx="12"/>
          </p:nvPr>
        </p:nvSpPr>
        <p:spPr/>
        <p:txBody>
          <a:bodyPr/>
          <a:lstStyle/>
          <a:p>
            <a:fld id="{02BC1E56-CB2E-4B87-AB42-32EA6AB80835}" type="slidenum">
              <a:rPr lang="hu-HU" sz="1400" smtClean="0"/>
              <a:t>12</a:t>
            </a:fld>
            <a:endParaRPr lang="hu-HU" sz="1400" dirty="0"/>
          </a:p>
        </p:txBody>
      </p:sp>
      <p:sp>
        <p:nvSpPr>
          <p:cNvPr id="5" name="Inhaltsplatzhalter 2">
            <a:extLst>
              <a:ext uri="{FF2B5EF4-FFF2-40B4-BE49-F238E27FC236}">
                <a16:creationId xmlns:a16="http://schemas.microsoft.com/office/drawing/2014/main" id="{8C34CF25-4181-451D-83F8-C246D6344587}"/>
              </a:ext>
            </a:extLst>
          </p:cNvPr>
          <p:cNvSpPr txBox="1">
            <a:spLocks/>
          </p:cNvSpPr>
          <p:nvPr/>
        </p:nvSpPr>
        <p:spPr>
          <a:xfrm>
            <a:off x="739533" y="1604683"/>
            <a:ext cx="9858173" cy="4823768"/>
          </a:xfrm>
          <a:prstGeom prst="rect">
            <a:avLst/>
          </a:prstGeom>
        </p:spPr>
        <p:txBody>
          <a:bodyPr vert="horz" lIns="91440" tIns="45720" rIns="91440" bIns="45720" rtlCol="0">
            <a:normAutofit/>
          </a:bodyPr>
          <a:lstStyle>
            <a:lvl1pPr marL="271463" indent="-271463" algn="l" defTabSz="914400" rtl="0" eaLnBrk="1" latinLnBrk="0" hangingPunct="1">
              <a:lnSpc>
                <a:spcPct val="90000"/>
              </a:lnSpc>
              <a:spcBef>
                <a:spcPts val="1000"/>
              </a:spcBef>
              <a:buClr>
                <a:schemeClr val="accent2"/>
              </a:buClr>
              <a:buSzPct val="75000"/>
              <a:buFont typeface="Wingdings" panose="05000000000000000000" pitchFamily="2" charset="2"/>
              <a:buNone/>
              <a:defRPr sz="2400" kern="1200">
                <a:solidFill>
                  <a:schemeClr val="bg1">
                    <a:lumMod val="50000"/>
                  </a:schemeClr>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2000" kern="1200">
                <a:solidFill>
                  <a:schemeClr val="bg1">
                    <a:lumMod val="50000"/>
                  </a:schemeClr>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800" kern="1200">
                <a:solidFill>
                  <a:schemeClr val="bg1">
                    <a:lumMod val="50000"/>
                  </a:schemeClr>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600" kern="1200">
                <a:solidFill>
                  <a:schemeClr val="bg1">
                    <a:lumMod val="50000"/>
                  </a:schemeClr>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600" kern="1200">
                <a:solidFill>
                  <a:schemeClr val="bg1">
                    <a:lumMod val="50000"/>
                  </a:schemeClr>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FFC715"/>
              </a:buClr>
            </a:pPr>
            <a:endParaRPr lang="en-GB" sz="2700" dirty="0">
              <a:sym typeface="Wingdings" panose="05000000000000000000" pitchFamily="2" charset="2"/>
            </a:endParaRPr>
          </a:p>
        </p:txBody>
      </p:sp>
      <p:sp>
        <p:nvSpPr>
          <p:cNvPr id="71" name="Textfeld 70">
            <a:extLst>
              <a:ext uri="{FF2B5EF4-FFF2-40B4-BE49-F238E27FC236}">
                <a16:creationId xmlns:a16="http://schemas.microsoft.com/office/drawing/2014/main" id="{527C0ECF-6D39-46F7-BF0A-368D31E34D5D}"/>
              </a:ext>
            </a:extLst>
          </p:cNvPr>
          <p:cNvSpPr txBox="1"/>
          <p:nvPr/>
        </p:nvSpPr>
        <p:spPr>
          <a:xfrm>
            <a:off x="5335525" y="6382921"/>
            <a:ext cx="5791200" cy="338554"/>
          </a:xfrm>
          <a:prstGeom prst="rect">
            <a:avLst/>
          </a:prstGeom>
          <a:noFill/>
        </p:spPr>
        <p:txBody>
          <a:bodyPr wrap="square">
            <a:spAutoFit/>
          </a:bodyPr>
          <a:lstStyle/>
          <a:p>
            <a:r>
              <a:rPr lang="en-US" sz="1600" dirty="0">
                <a:solidFill>
                  <a:schemeClr val="bg1">
                    <a:lumMod val="50000"/>
                  </a:schemeClr>
                </a:solidFill>
                <a:latin typeface="+mj-lt"/>
                <a:cs typeface="Arial" panose="020B0604020202020204" pitchFamily="34" charset="0"/>
              </a:rPr>
              <a:t>(National Academies of Sciences, Engineering, and Medicine, 2020)</a:t>
            </a:r>
            <a:endParaRPr lang="en-GB" sz="1600" dirty="0">
              <a:solidFill>
                <a:schemeClr val="bg1">
                  <a:lumMod val="50000"/>
                </a:schemeClr>
              </a:solidFill>
              <a:latin typeface="+mj-lt"/>
              <a:cs typeface="Arial" panose="020B0604020202020204" pitchFamily="34" charset="0"/>
            </a:endParaRPr>
          </a:p>
        </p:txBody>
      </p:sp>
      <p:sp>
        <p:nvSpPr>
          <p:cNvPr id="38" name="Rechteck: diagonal liegende Ecken abgerundet 37">
            <a:extLst>
              <a:ext uri="{FF2B5EF4-FFF2-40B4-BE49-F238E27FC236}">
                <a16:creationId xmlns:a16="http://schemas.microsoft.com/office/drawing/2014/main" id="{6CB84FF0-3E26-41C3-BD17-709CB2AE4432}"/>
              </a:ext>
            </a:extLst>
          </p:cNvPr>
          <p:cNvSpPr/>
          <p:nvPr/>
        </p:nvSpPr>
        <p:spPr>
          <a:xfrm>
            <a:off x="4558553" y="3429000"/>
            <a:ext cx="3074894" cy="1030942"/>
          </a:xfrm>
          <a:prstGeom prst="round2DiagRect">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GB" sz="2400" b="1" dirty="0">
                <a:latin typeface="Minion-Regular"/>
              </a:rPr>
              <a:t>Umweltfaktoren</a:t>
            </a:r>
          </a:p>
        </p:txBody>
      </p:sp>
      <p:pic>
        <p:nvPicPr>
          <p:cNvPr id="44" name="Picture 2" descr="Work Environment Icon Png Transparent PNG - 801x772 - Free Download on  NicePNG">
            <a:extLst>
              <a:ext uri="{FF2B5EF4-FFF2-40B4-BE49-F238E27FC236}">
                <a16:creationId xmlns:a16="http://schemas.microsoft.com/office/drawing/2014/main" id="{43CD0A1A-2DD3-4C64-89CD-9A730E0C15C6}"/>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739533" y="1916869"/>
            <a:ext cx="1275855"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102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F7028-6A9A-4DCF-B457-796941B3CC98}"/>
              </a:ext>
            </a:extLst>
          </p:cNvPr>
          <p:cNvSpPr>
            <a:spLocks noGrp="1"/>
          </p:cNvSpPr>
          <p:nvPr>
            <p:ph type="title"/>
          </p:nvPr>
        </p:nvSpPr>
        <p:spPr>
          <a:xfrm>
            <a:off x="739534" y="429550"/>
            <a:ext cx="10836322" cy="1009424"/>
          </a:xfrm>
        </p:spPr>
        <p:txBody>
          <a:bodyPr>
            <a:normAutofit/>
          </a:bodyPr>
          <a:lstStyle/>
          <a:p>
            <a:r>
              <a:rPr lang="en-US" sz="4000" dirty="0"/>
              <a:t>Risikofaktoren für Einsamkeit</a:t>
            </a:r>
            <a:br>
              <a:rPr lang="en-US" sz="4000" dirty="0"/>
            </a:br>
            <a:r>
              <a:rPr lang="en-US" sz="2200" b="1" dirty="0">
                <a:solidFill>
                  <a:schemeClr val="bg1">
                    <a:lumMod val="50000"/>
                  </a:schemeClr>
                </a:solidFill>
                <a:highlight>
                  <a:srgbClr val="FFD85B"/>
                </a:highlight>
                <a:ea typeface="+mn-ea"/>
                <a:cs typeface="Arial" panose="020B0604020202020204" pitchFamily="34" charset="0"/>
              </a:rPr>
              <a:t>Was aus der Forschung bekannt ist - Einige Beispiele</a:t>
            </a:r>
            <a:endParaRPr lang="en-GB" sz="2200" b="1" dirty="0">
              <a:solidFill>
                <a:schemeClr val="bg1">
                  <a:lumMod val="50000"/>
                </a:schemeClr>
              </a:solidFill>
              <a:highlight>
                <a:srgbClr val="FFD85B"/>
              </a:highlight>
              <a:ea typeface="+mn-ea"/>
              <a:cs typeface="Arial" panose="020B0604020202020204" pitchFamily="34" charset="0"/>
            </a:endParaRPr>
          </a:p>
        </p:txBody>
      </p:sp>
      <p:sp>
        <p:nvSpPr>
          <p:cNvPr id="4" name="Foliennummernplatzhalter 3">
            <a:extLst>
              <a:ext uri="{FF2B5EF4-FFF2-40B4-BE49-F238E27FC236}">
                <a16:creationId xmlns:a16="http://schemas.microsoft.com/office/drawing/2014/main" id="{77D1011A-BCB4-46E8-83B9-97921148B4BC}"/>
              </a:ext>
            </a:extLst>
          </p:cNvPr>
          <p:cNvSpPr>
            <a:spLocks noGrp="1"/>
          </p:cNvSpPr>
          <p:nvPr>
            <p:ph type="sldNum" sz="quarter" idx="12"/>
          </p:nvPr>
        </p:nvSpPr>
        <p:spPr/>
        <p:txBody>
          <a:bodyPr/>
          <a:lstStyle/>
          <a:p>
            <a:fld id="{02BC1E56-CB2E-4B87-AB42-32EA6AB80835}" type="slidenum">
              <a:rPr lang="hu-HU" sz="1400" smtClean="0"/>
              <a:t>13</a:t>
            </a:fld>
            <a:endParaRPr lang="hu-HU" sz="1400" dirty="0"/>
          </a:p>
        </p:txBody>
      </p:sp>
      <p:sp>
        <p:nvSpPr>
          <p:cNvPr id="6" name="Rechteck: diagonal liegende Ecken abgerundet 5">
            <a:extLst>
              <a:ext uri="{FF2B5EF4-FFF2-40B4-BE49-F238E27FC236}">
                <a16:creationId xmlns:a16="http://schemas.microsoft.com/office/drawing/2014/main" id="{C943C1AC-52FC-48BE-B40E-351DD80406D2}"/>
              </a:ext>
            </a:extLst>
          </p:cNvPr>
          <p:cNvSpPr/>
          <p:nvPr/>
        </p:nvSpPr>
        <p:spPr>
          <a:xfrm>
            <a:off x="4558553" y="3429000"/>
            <a:ext cx="3074894" cy="1030942"/>
          </a:xfrm>
          <a:prstGeom prst="round2DiagRect">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GB" sz="2400" b="1" dirty="0">
                <a:latin typeface="Minion-Regular"/>
              </a:rPr>
              <a:t>Umweltfaktoren</a:t>
            </a:r>
          </a:p>
        </p:txBody>
      </p:sp>
      <p:sp>
        <p:nvSpPr>
          <p:cNvPr id="71" name="Textfeld 70">
            <a:extLst>
              <a:ext uri="{FF2B5EF4-FFF2-40B4-BE49-F238E27FC236}">
                <a16:creationId xmlns:a16="http://schemas.microsoft.com/office/drawing/2014/main" id="{527C0ECF-6D39-46F7-BF0A-368D31E34D5D}"/>
              </a:ext>
            </a:extLst>
          </p:cNvPr>
          <p:cNvSpPr txBox="1"/>
          <p:nvPr/>
        </p:nvSpPr>
        <p:spPr>
          <a:xfrm>
            <a:off x="8084923" y="6273225"/>
            <a:ext cx="3074894" cy="584775"/>
          </a:xfrm>
          <a:prstGeom prst="rect">
            <a:avLst/>
          </a:prstGeom>
          <a:noFill/>
        </p:spPr>
        <p:txBody>
          <a:bodyPr wrap="square">
            <a:spAutoFit/>
          </a:bodyPr>
          <a:lstStyle/>
          <a:p>
            <a:r>
              <a:rPr lang="en-US" sz="1600" dirty="0">
                <a:solidFill>
                  <a:schemeClr val="bg1">
                    <a:lumMod val="50000"/>
                  </a:schemeClr>
                </a:solidFill>
                <a:cs typeface="Arial" panose="020B0604020202020204" pitchFamily="34" charset="0"/>
              </a:rPr>
              <a:t>(National Academies of Sciences,</a:t>
            </a:r>
          </a:p>
          <a:p>
            <a:r>
              <a:rPr lang="en-US" sz="1600" dirty="0">
                <a:solidFill>
                  <a:schemeClr val="bg1">
                    <a:lumMod val="50000"/>
                  </a:schemeClr>
                </a:solidFill>
                <a:cs typeface="Arial" panose="020B0604020202020204" pitchFamily="34" charset="0"/>
              </a:rPr>
              <a:t>Engineering, and Medicine, 2020)</a:t>
            </a:r>
            <a:endParaRPr lang="en-GB" sz="1600" dirty="0">
              <a:solidFill>
                <a:schemeClr val="bg1">
                  <a:lumMod val="50000"/>
                </a:schemeClr>
              </a:solidFill>
              <a:latin typeface="+mj-lt"/>
              <a:cs typeface="Arial" panose="020B0604020202020204" pitchFamily="34" charset="0"/>
            </a:endParaRPr>
          </a:p>
        </p:txBody>
      </p:sp>
      <p:sp>
        <p:nvSpPr>
          <p:cNvPr id="7" name="Rechteck: abgerundete Ecken 6">
            <a:extLst>
              <a:ext uri="{FF2B5EF4-FFF2-40B4-BE49-F238E27FC236}">
                <a16:creationId xmlns:a16="http://schemas.microsoft.com/office/drawing/2014/main" id="{53886175-1321-420D-826B-E2390942F787}"/>
              </a:ext>
            </a:extLst>
          </p:cNvPr>
          <p:cNvSpPr/>
          <p:nvPr/>
        </p:nvSpPr>
        <p:spPr>
          <a:xfrm>
            <a:off x="1008118" y="3124412"/>
            <a:ext cx="2417237" cy="744070"/>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err="1">
                <a:solidFill>
                  <a:schemeClr val="bg1">
                    <a:lumMod val="50000"/>
                  </a:schemeClr>
                </a:solidFill>
                <a:latin typeface="+mj-lt"/>
                <a:cs typeface="Arial" panose="020B0604020202020204" pitchFamily="34" charset="0"/>
              </a:rPr>
              <a:t>Einstellen</a:t>
            </a:r>
            <a:r>
              <a:rPr lang="en-GB" sz="2400" dirty="0">
                <a:solidFill>
                  <a:schemeClr val="bg1">
                    <a:lumMod val="50000"/>
                  </a:schemeClr>
                </a:solidFill>
                <a:latin typeface="+mj-lt"/>
                <a:cs typeface="Arial" panose="020B0604020202020204" pitchFamily="34" charset="0"/>
              </a:rPr>
              <a:t> des </a:t>
            </a:r>
            <a:r>
              <a:rPr lang="en-GB" sz="2400" dirty="0" err="1">
                <a:solidFill>
                  <a:schemeClr val="bg1">
                    <a:lumMod val="50000"/>
                  </a:schemeClr>
                </a:solidFill>
                <a:latin typeface="+mj-lt"/>
                <a:cs typeface="Arial" panose="020B0604020202020204" pitchFamily="34" charset="0"/>
              </a:rPr>
              <a:t>Autofahrens</a:t>
            </a:r>
            <a:endParaRPr lang="en-GB" sz="2400" dirty="0">
              <a:solidFill>
                <a:schemeClr val="bg1">
                  <a:lumMod val="50000"/>
                </a:schemeClr>
              </a:solidFill>
              <a:latin typeface="+mj-lt"/>
              <a:cs typeface="Arial" panose="020B0604020202020204" pitchFamily="34" charset="0"/>
            </a:endParaRPr>
          </a:p>
        </p:txBody>
      </p:sp>
      <p:sp>
        <p:nvSpPr>
          <p:cNvPr id="8" name="Rechteck: abgerundete Ecken 7">
            <a:extLst>
              <a:ext uri="{FF2B5EF4-FFF2-40B4-BE49-F238E27FC236}">
                <a16:creationId xmlns:a16="http://schemas.microsoft.com/office/drawing/2014/main" id="{F00C76C0-E416-4A86-B3E0-5D88D5DA7770}"/>
              </a:ext>
            </a:extLst>
          </p:cNvPr>
          <p:cNvSpPr/>
          <p:nvPr/>
        </p:nvSpPr>
        <p:spPr>
          <a:xfrm>
            <a:off x="852074" y="4169286"/>
            <a:ext cx="2573282" cy="744070"/>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lumMod val="50000"/>
                  </a:schemeClr>
                </a:solidFill>
                <a:latin typeface="+mj-lt"/>
                <a:cs typeface="Arial" panose="020B0604020202020204" pitchFamily="34" charset="0"/>
              </a:rPr>
              <a:t>Nachbarschaft mit hoher Kriminalität</a:t>
            </a:r>
          </a:p>
        </p:txBody>
      </p:sp>
      <p:sp>
        <p:nvSpPr>
          <p:cNvPr id="9" name="Rechteck: abgerundete Ecken 8">
            <a:extLst>
              <a:ext uri="{FF2B5EF4-FFF2-40B4-BE49-F238E27FC236}">
                <a16:creationId xmlns:a16="http://schemas.microsoft.com/office/drawing/2014/main" id="{9EFDF05F-FFEF-4D47-BCE4-7DF415FC8C9C}"/>
              </a:ext>
            </a:extLst>
          </p:cNvPr>
          <p:cNvSpPr/>
          <p:nvPr/>
        </p:nvSpPr>
        <p:spPr>
          <a:xfrm>
            <a:off x="521070" y="1613582"/>
            <a:ext cx="2904286" cy="1192440"/>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a:solidFill>
                  <a:schemeClr val="bg1">
                    <a:lumMod val="50000"/>
                  </a:schemeClr>
                </a:solidFill>
                <a:latin typeface="+mj-lt"/>
                <a:cs typeface="Arial" panose="020B0604020202020204" pitchFamily="34" charset="0"/>
              </a:rPr>
              <a:t>Mangel an sozialen Unterstützungsdiensten</a:t>
            </a:r>
            <a:endParaRPr lang="en-GB" sz="2000" dirty="0">
              <a:solidFill>
                <a:schemeClr val="bg1">
                  <a:lumMod val="50000"/>
                </a:schemeClr>
              </a:solidFill>
              <a:latin typeface="+mj-lt"/>
              <a:cs typeface="Arial" panose="020B0604020202020204" pitchFamily="34" charset="0"/>
            </a:endParaRPr>
          </a:p>
        </p:txBody>
      </p:sp>
      <p:sp>
        <p:nvSpPr>
          <p:cNvPr id="10" name="Rechteck: abgerundete Ecken 9">
            <a:extLst>
              <a:ext uri="{FF2B5EF4-FFF2-40B4-BE49-F238E27FC236}">
                <a16:creationId xmlns:a16="http://schemas.microsoft.com/office/drawing/2014/main" id="{6BAE9FD6-C107-48EB-9A3B-44EC32BECC5E}"/>
              </a:ext>
            </a:extLst>
          </p:cNvPr>
          <p:cNvSpPr/>
          <p:nvPr/>
        </p:nvSpPr>
        <p:spPr>
          <a:xfrm>
            <a:off x="3854370" y="1729824"/>
            <a:ext cx="2416918" cy="1076197"/>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dirty="0">
                <a:solidFill>
                  <a:schemeClr val="bg1">
                    <a:lumMod val="50000"/>
                  </a:schemeClr>
                </a:solidFill>
                <a:latin typeface="+mj-lt"/>
                <a:cs typeface="Arial" panose="020B0604020202020204" pitchFamily="34" charset="0"/>
              </a:rPr>
              <a:t>Lockdown und </a:t>
            </a:r>
            <a:r>
              <a:rPr lang="en-US" sz="2200" dirty="0" err="1">
                <a:solidFill>
                  <a:schemeClr val="bg1">
                    <a:lumMod val="50000"/>
                  </a:schemeClr>
                </a:solidFill>
                <a:latin typeface="+mj-lt"/>
                <a:cs typeface="Arial" panose="020B0604020202020204" pitchFamily="34" charset="0"/>
              </a:rPr>
              <a:t>Ausgangssperre</a:t>
            </a:r>
            <a:r>
              <a:rPr lang="en-US" sz="2200" dirty="0">
                <a:solidFill>
                  <a:schemeClr val="bg1">
                    <a:lumMod val="50000"/>
                  </a:schemeClr>
                </a:solidFill>
                <a:latin typeface="+mj-lt"/>
                <a:cs typeface="Arial" panose="020B0604020202020204" pitchFamily="34" charset="0"/>
              </a:rPr>
              <a:t> (Covid-19)</a:t>
            </a:r>
            <a:endParaRPr lang="en-GB" sz="2200" dirty="0">
              <a:solidFill>
                <a:schemeClr val="bg1">
                  <a:lumMod val="50000"/>
                </a:schemeClr>
              </a:solidFill>
              <a:latin typeface="+mj-lt"/>
              <a:cs typeface="Arial" panose="020B0604020202020204" pitchFamily="34" charset="0"/>
            </a:endParaRPr>
          </a:p>
        </p:txBody>
      </p:sp>
      <p:sp>
        <p:nvSpPr>
          <p:cNvPr id="11" name="Rechteck: abgerundete Ecken 10">
            <a:extLst>
              <a:ext uri="{FF2B5EF4-FFF2-40B4-BE49-F238E27FC236}">
                <a16:creationId xmlns:a16="http://schemas.microsoft.com/office/drawing/2014/main" id="{FC67D56D-AB63-48ED-A832-6E52E896AD99}"/>
              </a:ext>
            </a:extLst>
          </p:cNvPr>
          <p:cNvSpPr/>
          <p:nvPr/>
        </p:nvSpPr>
        <p:spPr>
          <a:xfrm>
            <a:off x="6700302" y="1811009"/>
            <a:ext cx="2449097" cy="981276"/>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lumMod val="50000"/>
                  </a:schemeClr>
                </a:solidFill>
                <a:latin typeface="+mj-lt"/>
                <a:cs typeface="Arial" panose="020B0604020202020204" pitchFamily="34" charset="0"/>
              </a:rPr>
              <a:t>Ländliche vs. städtische Umgebungen</a:t>
            </a:r>
          </a:p>
        </p:txBody>
      </p:sp>
      <p:sp>
        <p:nvSpPr>
          <p:cNvPr id="12" name="Rechteck: abgerundete Ecken 11">
            <a:extLst>
              <a:ext uri="{FF2B5EF4-FFF2-40B4-BE49-F238E27FC236}">
                <a16:creationId xmlns:a16="http://schemas.microsoft.com/office/drawing/2014/main" id="{6756C630-5AC7-4BEB-AC8D-2B6FE5CB8CAF}"/>
              </a:ext>
            </a:extLst>
          </p:cNvPr>
          <p:cNvSpPr/>
          <p:nvPr/>
        </p:nvSpPr>
        <p:spPr>
          <a:xfrm>
            <a:off x="8610600" y="3048423"/>
            <a:ext cx="2573282" cy="896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500" dirty="0">
                <a:solidFill>
                  <a:schemeClr val="bg1">
                    <a:lumMod val="50000"/>
                  </a:schemeClr>
                </a:solidFill>
                <a:latin typeface="+mj-lt"/>
                <a:cs typeface="Arial" panose="020B0604020202020204" pitchFamily="34" charset="0"/>
              </a:rPr>
              <a:t>Große </a:t>
            </a:r>
            <a:r>
              <a:rPr lang="en-GB" sz="1500" dirty="0">
                <a:solidFill>
                  <a:schemeClr val="bg1">
                    <a:lumMod val="50000"/>
                  </a:schemeClr>
                </a:solidFill>
                <a:latin typeface="+mj-lt"/>
                <a:cs typeface="Arial" panose="020B0604020202020204" pitchFamily="34" charset="0"/>
              </a:rPr>
              <a:t>Entfernung zwischen </a:t>
            </a:r>
            <a:r>
              <a:rPr lang="en-US" sz="1500" dirty="0">
                <a:solidFill>
                  <a:schemeClr val="bg1">
                    <a:lumMod val="50000"/>
                  </a:schemeClr>
                </a:solidFill>
                <a:latin typeface="+mj-lt"/>
                <a:cs typeface="Arial" panose="020B0604020202020204" pitchFamily="34" charset="0"/>
              </a:rPr>
              <a:t>Wohnort und medizinischen Einrichtungen</a:t>
            </a:r>
            <a:endParaRPr lang="en-GB" sz="1500" dirty="0">
              <a:solidFill>
                <a:schemeClr val="bg1">
                  <a:lumMod val="50000"/>
                </a:schemeClr>
              </a:solidFill>
              <a:latin typeface="+mj-lt"/>
              <a:cs typeface="Arial" panose="020B0604020202020204" pitchFamily="34" charset="0"/>
            </a:endParaRPr>
          </a:p>
        </p:txBody>
      </p:sp>
      <p:sp>
        <p:nvSpPr>
          <p:cNvPr id="14" name="Rechteck: abgerundete Ecken 13">
            <a:extLst>
              <a:ext uri="{FF2B5EF4-FFF2-40B4-BE49-F238E27FC236}">
                <a16:creationId xmlns:a16="http://schemas.microsoft.com/office/drawing/2014/main" id="{2D1D3878-48E1-47B5-9972-3F4539A80EF0}"/>
              </a:ext>
            </a:extLst>
          </p:cNvPr>
          <p:cNvSpPr/>
          <p:nvPr/>
        </p:nvSpPr>
        <p:spPr>
          <a:xfrm>
            <a:off x="8586535" y="4186872"/>
            <a:ext cx="2573282" cy="896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500" dirty="0">
                <a:solidFill>
                  <a:schemeClr val="bg1">
                    <a:lumMod val="50000"/>
                  </a:schemeClr>
                </a:solidFill>
                <a:latin typeface="+mj-lt"/>
                <a:cs typeface="Arial" panose="020B0604020202020204" pitchFamily="34" charset="0"/>
              </a:rPr>
              <a:t>Begrenzte Möglichkeiten für öffentliche Verkehrsmittel</a:t>
            </a:r>
          </a:p>
        </p:txBody>
      </p:sp>
      <p:sp>
        <p:nvSpPr>
          <p:cNvPr id="15" name="Rechteck: abgerundete Ecken 14">
            <a:extLst>
              <a:ext uri="{FF2B5EF4-FFF2-40B4-BE49-F238E27FC236}">
                <a16:creationId xmlns:a16="http://schemas.microsoft.com/office/drawing/2014/main" id="{ABE42CA7-FB18-4239-9417-D5732A0B108F}"/>
              </a:ext>
            </a:extLst>
          </p:cNvPr>
          <p:cNvSpPr/>
          <p:nvPr/>
        </p:nvSpPr>
        <p:spPr>
          <a:xfrm>
            <a:off x="7877262" y="5325321"/>
            <a:ext cx="3282555" cy="7440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500" dirty="0" err="1">
                <a:solidFill>
                  <a:schemeClr val="bg1">
                    <a:lumMod val="50000"/>
                  </a:schemeClr>
                </a:solidFill>
                <a:latin typeface="+mj-lt"/>
                <a:cs typeface="Arial" panose="020B0604020202020204" pitchFamily="34" charset="0"/>
              </a:rPr>
              <a:t>Kein</a:t>
            </a:r>
            <a:r>
              <a:rPr lang="en-US" sz="1500" dirty="0">
                <a:solidFill>
                  <a:schemeClr val="bg1">
                    <a:lumMod val="50000"/>
                  </a:schemeClr>
                </a:solidFill>
                <a:latin typeface="+mj-lt"/>
                <a:cs typeface="Arial" panose="020B0604020202020204" pitchFamily="34" charset="0"/>
              </a:rPr>
              <a:t> Zugang zum Breitband-Internet</a:t>
            </a:r>
            <a:endParaRPr lang="en-GB" sz="1500" dirty="0">
              <a:solidFill>
                <a:schemeClr val="bg1">
                  <a:lumMod val="50000"/>
                </a:schemeClr>
              </a:solidFill>
              <a:latin typeface="+mj-lt"/>
              <a:cs typeface="Arial" panose="020B0604020202020204" pitchFamily="34" charset="0"/>
            </a:endParaRPr>
          </a:p>
        </p:txBody>
      </p:sp>
      <p:sp>
        <p:nvSpPr>
          <p:cNvPr id="16" name="Rechteck: abgerundete Ecken 15">
            <a:extLst>
              <a:ext uri="{FF2B5EF4-FFF2-40B4-BE49-F238E27FC236}">
                <a16:creationId xmlns:a16="http://schemas.microsoft.com/office/drawing/2014/main" id="{A497C787-9B42-4D9D-93DC-A65A85D3DD05}"/>
              </a:ext>
            </a:extLst>
          </p:cNvPr>
          <p:cNvSpPr/>
          <p:nvPr/>
        </p:nvSpPr>
        <p:spPr>
          <a:xfrm>
            <a:off x="1008118" y="5239577"/>
            <a:ext cx="6080086" cy="91555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l"/>
            <a:r>
              <a:rPr lang="en-US" sz="1500" dirty="0">
                <a:solidFill>
                  <a:schemeClr val="bg1">
                    <a:lumMod val="50000"/>
                  </a:schemeClr>
                </a:solidFill>
                <a:latin typeface="+mj-lt"/>
                <a:cs typeface="Arial" panose="020B0604020202020204" pitchFamily="34" charset="0"/>
              </a:rPr>
              <a:t>Menschen, die in Gebieten mit weniger als 10.000 Einwohnern leben, haben mehr Familienmitglieder, auf die sie zählen können, und mehr Freunde als Stadtbewohner.</a:t>
            </a:r>
            <a:endParaRPr lang="en-GB" sz="1500" dirty="0">
              <a:solidFill>
                <a:schemeClr val="bg1">
                  <a:lumMod val="50000"/>
                </a:schemeClr>
              </a:solidFill>
              <a:latin typeface="+mj-lt"/>
              <a:cs typeface="Arial" panose="020B0604020202020204" pitchFamily="34" charset="0"/>
            </a:endParaRPr>
          </a:p>
        </p:txBody>
      </p:sp>
      <p:sp>
        <p:nvSpPr>
          <p:cNvPr id="17" name="Rechteck: abgerundete Ecken 16">
            <a:extLst>
              <a:ext uri="{FF2B5EF4-FFF2-40B4-BE49-F238E27FC236}">
                <a16:creationId xmlns:a16="http://schemas.microsoft.com/office/drawing/2014/main" id="{F02817D9-0AE8-432D-A98D-DB271E0C9800}"/>
              </a:ext>
            </a:extLst>
          </p:cNvPr>
          <p:cNvSpPr/>
          <p:nvPr/>
        </p:nvSpPr>
        <p:spPr>
          <a:xfrm>
            <a:off x="9341743" y="1811009"/>
            <a:ext cx="1625730" cy="93220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solidFill>
                  <a:schemeClr val="bg1">
                    <a:lumMod val="50000"/>
                  </a:schemeClr>
                </a:solidFill>
                <a:latin typeface="+mj-lt"/>
                <a:cs typeface="Arial" panose="020B0604020202020204" pitchFamily="34" charset="0"/>
              </a:rPr>
              <a:t>Gemischt</a:t>
            </a:r>
          </a:p>
          <a:p>
            <a:pPr algn="ctr"/>
            <a:r>
              <a:rPr lang="en-GB" dirty="0">
                <a:solidFill>
                  <a:schemeClr val="bg1">
                    <a:lumMod val="50000"/>
                  </a:schemeClr>
                </a:solidFill>
                <a:latin typeface="+mj-lt"/>
                <a:cs typeface="Arial" panose="020B0604020202020204" pitchFamily="34" charset="0"/>
              </a:rPr>
              <a:t>Ergebnisse der Studie</a:t>
            </a:r>
          </a:p>
        </p:txBody>
      </p:sp>
      <p:cxnSp>
        <p:nvCxnSpPr>
          <p:cNvPr id="18" name="Gerade Verbindung mit Pfeil 17">
            <a:extLst>
              <a:ext uri="{FF2B5EF4-FFF2-40B4-BE49-F238E27FC236}">
                <a16:creationId xmlns:a16="http://schemas.microsoft.com/office/drawing/2014/main" id="{81418954-9E65-4A7A-A4AB-4D92A7BDABCE}"/>
              </a:ext>
            </a:extLst>
          </p:cNvPr>
          <p:cNvCxnSpPr>
            <a:cxnSpLocks/>
          </p:cNvCxnSpPr>
          <p:nvPr/>
        </p:nvCxnSpPr>
        <p:spPr>
          <a:xfrm flipH="1" flipV="1">
            <a:off x="3425355" y="2806022"/>
            <a:ext cx="1071144" cy="70896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0" name="Gerade Verbindung mit Pfeil 19">
            <a:extLst>
              <a:ext uri="{FF2B5EF4-FFF2-40B4-BE49-F238E27FC236}">
                <a16:creationId xmlns:a16="http://schemas.microsoft.com/office/drawing/2014/main" id="{D44D7998-75B5-4291-AF3D-DD713E357327}"/>
              </a:ext>
            </a:extLst>
          </p:cNvPr>
          <p:cNvCxnSpPr>
            <a:cxnSpLocks/>
          </p:cNvCxnSpPr>
          <p:nvPr/>
        </p:nvCxnSpPr>
        <p:spPr>
          <a:xfrm flipH="1" flipV="1">
            <a:off x="3534405" y="3585657"/>
            <a:ext cx="993121" cy="24772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Gerade Verbindung mit Pfeil 21">
            <a:extLst>
              <a:ext uri="{FF2B5EF4-FFF2-40B4-BE49-F238E27FC236}">
                <a16:creationId xmlns:a16="http://schemas.microsoft.com/office/drawing/2014/main" id="{87416B71-7A7D-41F7-8848-5491D00BD6FD}"/>
              </a:ext>
            </a:extLst>
          </p:cNvPr>
          <p:cNvCxnSpPr>
            <a:cxnSpLocks/>
          </p:cNvCxnSpPr>
          <p:nvPr/>
        </p:nvCxnSpPr>
        <p:spPr>
          <a:xfrm flipH="1">
            <a:off x="3503378" y="4137965"/>
            <a:ext cx="993121" cy="47504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5" name="Gerade Verbindung mit Pfeil 24">
            <a:extLst>
              <a:ext uri="{FF2B5EF4-FFF2-40B4-BE49-F238E27FC236}">
                <a16:creationId xmlns:a16="http://schemas.microsoft.com/office/drawing/2014/main" id="{79EF7637-5330-478B-832F-7C61EFB05189}"/>
              </a:ext>
            </a:extLst>
          </p:cNvPr>
          <p:cNvCxnSpPr>
            <a:cxnSpLocks/>
          </p:cNvCxnSpPr>
          <p:nvPr/>
        </p:nvCxnSpPr>
        <p:spPr>
          <a:xfrm flipH="1" flipV="1">
            <a:off x="4865615" y="2850996"/>
            <a:ext cx="94967" cy="54683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9" name="Gerade Verbindung mit Pfeil 28">
            <a:extLst>
              <a:ext uri="{FF2B5EF4-FFF2-40B4-BE49-F238E27FC236}">
                <a16:creationId xmlns:a16="http://schemas.microsoft.com/office/drawing/2014/main" id="{73A48124-1B45-47BF-9117-AC44FB11382A}"/>
              </a:ext>
            </a:extLst>
          </p:cNvPr>
          <p:cNvCxnSpPr>
            <a:cxnSpLocks/>
          </p:cNvCxnSpPr>
          <p:nvPr/>
        </p:nvCxnSpPr>
        <p:spPr>
          <a:xfrm flipV="1">
            <a:off x="7400784" y="2850996"/>
            <a:ext cx="232663" cy="57800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5" name="Gerader Verbinder 34">
            <a:extLst>
              <a:ext uri="{FF2B5EF4-FFF2-40B4-BE49-F238E27FC236}">
                <a16:creationId xmlns:a16="http://schemas.microsoft.com/office/drawing/2014/main" id="{454EF462-F412-4CA0-A9C8-5B6FE02CC290}"/>
              </a:ext>
            </a:extLst>
          </p:cNvPr>
          <p:cNvCxnSpPr>
            <a:cxnSpLocks/>
            <a:stCxn id="11" idx="3"/>
            <a:endCxn id="17" idx="1"/>
          </p:cNvCxnSpPr>
          <p:nvPr/>
        </p:nvCxnSpPr>
        <p:spPr>
          <a:xfrm flipV="1">
            <a:off x="9149399" y="2277113"/>
            <a:ext cx="192344" cy="24534"/>
          </a:xfrm>
          <a:prstGeom prst="line">
            <a:avLst/>
          </a:prstGeom>
        </p:spPr>
        <p:style>
          <a:lnRef idx="3">
            <a:schemeClr val="accent1"/>
          </a:lnRef>
          <a:fillRef idx="0">
            <a:schemeClr val="accent1"/>
          </a:fillRef>
          <a:effectRef idx="2">
            <a:schemeClr val="accent1"/>
          </a:effectRef>
          <a:fontRef idx="minor">
            <a:schemeClr val="tx1"/>
          </a:fontRef>
        </p:style>
      </p:cxnSp>
      <p:cxnSp>
        <p:nvCxnSpPr>
          <p:cNvPr id="39" name="Verbinder: gewinkelt 38">
            <a:extLst>
              <a:ext uri="{FF2B5EF4-FFF2-40B4-BE49-F238E27FC236}">
                <a16:creationId xmlns:a16="http://schemas.microsoft.com/office/drawing/2014/main" id="{4701C5F1-7FB7-4719-BB1C-7481851C0D20}"/>
              </a:ext>
            </a:extLst>
          </p:cNvPr>
          <p:cNvCxnSpPr>
            <a:cxnSpLocks/>
            <a:stCxn id="17" idx="3"/>
            <a:endCxn id="12" idx="3"/>
          </p:cNvCxnSpPr>
          <p:nvPr/>
        </p:nvCxnSpPr>
        <p:spPr>
          <a:xfrm>
            <a:off x="10967473" y="2277113"/>
            <a:ext cx="216409" cy="1219334"/>
          </a:xfrm>
          <a:prstGeom prst="bentConnector3">
            <a:avLst>
              <a:gd name="adj1" fmla="val 20563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3" name="Verbinder: gewinkelt 42">
            <a:extLst>
              <a:ext uri="{FF2B5EF4-FFF2-40B4-BE49-F238E27FC236}">
                <a16:creationId xmlns:a16="http://schemas.microsoft.com/office/drawing/2014/main" id="{2E164CFF-1002-4FA5-A27B-16B0D06CBD08}"/>
              </a:ext>
            </a:extLst>
          </p:cNvPr>
          <p:cNvCxnSpPr>
            <a:cxnSpLocks/>
            <a:stCxn id="17" idx="3"/>
            <a:endCxn id="14" idx="3"/>
          </p:cNvCxnSpPr>
          <p:nvPr/>
        </p:nvCxnSpPr>
        <p:spPr>
          <a:xfrm>
            <a:off x="10967473" y="2277113"/>
            <a:ext cx="192344" cy="2357783"/>
          </a:xfrm>
          <a:prstGeom prst="bentConnector3">
            <a:avLst>
              <a:gd name="adj1" fmla="val 23690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7" name="Verbinder: gewinkelt 46">
            <a:extLst>
              <a:ext uri="{FF2B5EF4-FFF2-40B4-BE49-F238E27FC236}">
                <a16:creationId xmlns:a16="http://schemas.microsoft.com/office/drawing/2014/main" id="{B561461C-3D2E-4C64-8977-9CA1C41B4FA6}"/>
              </a:ext>
            </a:extLst>
          </p:cNvPr>
          <p:cNvCxnSpPr>
            <a:cxnSpLocks/>
            <a:stCxn id="17" idx="3"/>
            <a:endCxn id="15" idx="3"/>
          </p:cNvCxnSpPr>
          <p:nvPr/>
        </p:nvCxnSpPr>
        <p:spPr>
          <a:xfrm>
            <a:off x="10967473" y="2277113"/>
            <a:ext cx="192344" cy="3420243"/>
          </a:xfrm>
          <a:prstGeom prst="bentConnector3">
            <a:avLst>
              <a:gd name="adj1" fmla="val 230885"/>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0" name="Gerade Verbindung mit Pfeil 49">
            <a:extLst>
              <a:ext uri="{FF2B5EF4-FFF2-40B4-BE49-F238E27FC236}">
                <a16:creationId xmlns:a16="http://schemas.microsoft.com/office/drawing/2014/main" id="{14700121-9BF2-409B-A521-F0E5658CDB5F}"/>
              </a:ext>
            </a:extLst>
          </p:cNvPr>
          <p:cNvCxnSpPr>
            <a:cxnSpLocks/>
            <a:stCxn id="15" idx="1"/>
            <a:endCxn id="16" idx="3"/>
          </p:cNvCxnSpPr>
          <p:nvPr/>
        </p:nvCxnSpPr>
        <p:spPr>
          <a:xfrm flipH="1">
            <a:off x="7088204" y="5697356"/>
            <a:ext cx="789058"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26" name="Picture 2" descr="Work Environment Icon Png Transparent PNG - 801x772 - Free Download on  NicePNG">
            <a:extLst>
              <a:ext uri="{FF2B5EF4-FFF2-40B4-BE49-F238E27FC236}">
                <a16:creationId xmlns:a16="http://schemas.microsoft.com/office/drawing/2014/main" id="{795F1F60-9A27-4295-B869-C81760CC634E}"/>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051101" y="429550"/>
            <a:ext cx="791351" cy="822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988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71C1FF73-AD3B-4D68-9643-C4D751931207}"/>
              </a:ext>
            </a:extLst>
          </p:cNvPr>
          <p:cNvSpPr>
            <a:spLocks noGrp="1"/>
          </p:cNvSpPr>
          <p:nvPr>
            <p:ph type="subTitle" idx="1"/>
          </p:nvPr>
        </p:nvSpPr>
        <p:spPr/>
        <p:txBody>
          <a:bodyPr>
            <a:normAutofit/>
          </a:bodyPr>
          <a:lstStyle/>
          <a:p>
            <a:r>
              <a:rPr lang="en-US" sz="4000" dirty="0">
                <a:solidFill>
                  <a:srgbClr val="F39019"/>
                </a:solidFill>
                <a:latin typeface="Arial Black" panose="020B0A04020102020204" pitchFamily="34" charset="0"/>
              </a:rPr>
              <a:t>Digi-Ageing Screening Tool</a:t>
            </a:r>
            <a:endParaRPr lang="en-GB" sz="4000" dirty="0"/>
          </a:p>
        </p:txBody>
      </p:sp>
      <p:sp>
        <p:nvSpPr>
          <p:cNvPr id="4" name="Titel 1">
            <a:extLst>
              <a:ext uri="{FF2B5EF4-FFF2-40B4-BE49-F238E27FC236}">
                <a16:creationId xmlns:a16="http://schemas.microsoft.com/office/drawing/2014/main" id="{DDC872DC-94B3-42A1-8C17-0348EEA30FE6}"/>
              </a:ext>
            </a:extLst>
          </p:cNvPr>
          <p:cNvSpPr>
            <a:spLocks noGrp="1"/>
          </p:cNvSpPr>
          <p:nvPr>
            <p:ph type="ctrTitle"/>
          </p:nvPr>
        </p:nvSpPr>
        <p:spPr>
          <a:xfrm>
            <a:off x="1524000" y="2635623"/>
            <a:ext cx="9144000" cy="874339"/>
          </a:xfrm>
        </p:spPr>
        <p:txBody>
          <a:bodyPr anchor="ctr">
            <a:normAutofit fontScale="90000"/>
          </a:bodyPr>
          <a:lstStyle/>
          <a:p>
            <a:r>
              <a:rPr lang="en-US" dirty="0" err="1">
                <a:latin typeface="+mj-lt"/>
              </a:rPr>
              <a:t>Einsamkeits</a:t>
            </a:r>
            <a:r>
              <a:rPr lang="en-US" dirty="0">
                <a:latin typeface="+mj-lt"/>
              </a:rPr>
              <a:t> </a:t>
            </a:r>
            <a:r>
              <a:rPr lang="en-US" dirty="0" err="1">
                <a:latin typeface="+mj-lt"/>
              </a:rPr>
              <a:t>Schnellcheck</a:t>
            </a:r>
            <a:endParaRPr lang="en-GB" sz="4000" dirty="0">
              <a:solidFill>
                <a:srgbClr val="F39019"/>
              </a:solidFill>
              <a:latin typeface="Arial Black" panose="020B0A04020102020204" pitchFamily="34" charset="0"/>
            </a:endParaRPr>
          </a:p>
        </p:txBody>
      </p:sp>
      <p:pic>
        <p:nvPicPr>
          <p:cNvPr id="5" name="Grafik 4">
            <a:extLst>
              <a:ext uri="{FF2B5EF4-FFF2-40B4-BE49-F238E27FC236}">
                <a16:creationId xmlns:a16="http://schemas.microsoft.com/office/drawing/2014/main" id="{73D6E18B-F273-480F-B167-9F914A35C638}"/>
              </a:ext>
            </a:extLst>
          </p:cNvPr>
          <p:cNvPicPr>
            <a:picLocks noChangeAspect="1"/>
          </p:cNvPicPr>
          <p:nvPr/>
        </p:nvPicPr>
        <p:blipFill rotWithShape="1">
          <a:blip r:embed="rId2">
            <a:alphaModFix amt="59000"/>
          </a:blip>
          <a:srcRect l="30363" t="25714" r="28549" b="29525"/>
          <a:stretch/>
        </p:blipFill>
        <p:spPr>
          <a:xfrm>
            <a:off x="8126964" y="440191"/>
            <a:ext cx="2817845" cy="3069771"/>
          </a:xfrm>
          <a:prstGeom prst="rect">
            <a:avLst/>
          </a:prstGeom>
        </p:spPr>
      </p:pic>
    </p:spTree>
    <p:extLst>
      <p:ext uri="{BB962C8B-B14F-4D97-AF65-F5344CB8AC3E}">
        <p14:creationId xmlns:p14="http://schemas.microsoft.com/office/powerpoint/2010/main" val="2444859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D80AE-1911-46C6-999B-8C8D67EB8F3D}"/>
              </a:ext>
            </a:extLst>
          </p:cNvPr>
          <p:cNvSpPr>
            <a:spLocks noGrp="1"/>
          </p:cNvSpPr>
          <p:nvPr>
            <p:ph type="title"/>
          </p:nvPr>
        </p:nvSpPr>
        <p:spPr/>
        <p:txBody>
          <a:bodyPr/>
          <a:lstStyle/>
          <a:p>
            <a:r>
              <a:rPr lang="en-GB" dirty="0" err="1"/>
              <a:t>Einsamkeits</a:t>
            </a:r>
            <a:r>
              <a:rPr lang="en-GB" dirty="0"/>
              <a:t> </a:t>
            </a:r>
            <a:r>
              <a:rPr lang="en-GB" dirty="0" err="1"/>
              <a:t>Schnellcheck</a:t>
            </a:r>
            <a:r>
              <a:rPr lang="en-GB" dirty="0"/>
              <a:t> - EQC</a:t>
            </a:r>
          </a:p>
        </p:txBody>
      </p:sp>
      <p:sp>
        <p:nvSpPr>
          <p:cNvPr id="4" name="Foliennummernplatzhalter 3">
            <a:extLst>
              <a:ext uri="{FF2B5EF4-FFF2-40B4-BE49-F238E27FC236}">
                <a16:creationId xmlns:a16="http://schemas.microsoft.com/office/drawing/2014/main" id="{98244D3F-2F63-47E4-87A1-6339B7869B1C}"/>
              </a:ext>
            </a:extLst>
          </p:cNvPr>
          <p:cNvSpPr>
            <a:spLocks noGrp="1"/>
          </p:cNvSpPr>
          <p:nvPr>
            <p:ph type="sldNum" sz="quarter" idx="12"/>
          </p:nvPr>
        </p:nvSpPr>
        <p:spPr/>
        <p:txBody>
          <a:bodyPr/>
          <a:lstStyle/>
          <a:p>
            <a:fld id="{02BC1E56-CB2E-4B87-AB42-32EA6AB80835}" type="slidenum">
              <a:rPr lang="hu-HU" smtClean="0"/>
              <a:t>15</a:t>
            </a:fld>
            <a:endParaRPr lang="hu-HU" dirty="0">
              <a:solidFill>
                <a:schemeClr val="tx1"/>
              </a:solidFill>
            </a:endParaRPr>
          </a:p>
        </p:txBody>
      </p:sp>
      <p:sp>
        <p:nvSpPr>
          <p:cNvPr id="6" name="Rechteck: abgerundete Ecken 5">
            <a:extLst>
              <a:ext uri="{FF2B5EF4-FFF2-40B4-BE49-F238E27FC236}">
                <a16:creationId xmlns:a16="http://schemas.microsoft.com/office/drawing/2014/main" id="{7FF82284-1C26-7264-F74D-C013AF557130}"/>
              </a:ext>
            </a:extLst>
          </p:cNvPr>
          <p:cNvSpPr/>
          <p:nvPr/>
        </p:nvSpPr>
        <p:spPr>
          <a:xfrm>
            <a:off x="796245" y="2023946"/>
            <a:ext cx="3669818" cy="37802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l"/>
            <a:r>
              <a:rPr lang="en-US" sz="2000" dirty="0">
                <a:solidFill>
                  <a:schemeClr val="bg1">
                    <a:lumMod val="50000"/>
                  </a:schemeClr>
                </a:solidFill>
                <a:latin typeface="+mj-lt"/>
                <a:cs typeface="Arial" panose="020B0604020202020204" pitchFamily="34" charset="0"/>
              </a:rPr>
              <a:t>Der </a:t>
            </a:r>
            <a:r>
              <a:rPr lang="en-US" sz="2000" dirty="0" err="1">
                <a:solidFill>
                  <a:schemeClr val="bg1">
                    <a:lumMod val="50000"/>
                  </a:schemeClr>
                </a:solidFill>
                <a:latin typeface="+mj-lt"/>
                <a:cs typeface="Arial" panose="020B0604020202020204" pitchFamily="34" charset="0"/>
              </a:rPr>
              <a:t>Fragebogen</a:t>
            </a:r>
            <a:r>
              <a:rPr lang="en-US" sz="2000" dirty="0">
                <a:solidFill>
                  <a:schemeClr val="bg1">
                    <a:lumMod val="50000"/>
                  </a:schemeClr>
                </a:solidFill>
                <a:latin typeface="+mj-lt"/>
                <a:cs typeface="Arial" panose="020B0604020202020204" pitchFamily="34" charset="0"/>
              </a:rPr>
              <a:t> EQC - </a:t>
            </a:r>
            <a:r>
              <a:rPr lang="en-US" sz="2000" dirty="0" err="1">
                <a:solidFill>
                  <a:schemeClr val="bg1">
                    <a:lumMod val="50000"/>
                  </a:schemeClr>
                </a:solidFill>
                <a:latin typeface="+mj-lt"/>
                <a:cs typeface="Arial" panose="020B0604020202020204" pitchFamily="34" charset="0"/>
              </a:rPr>
              <a:t>Einsamkeits</a:t>
            </a:r>
            <a:r>
              <a:rPr lang="en-US" sz="2000" dirty="0">
                <a:solidFill>
                  <a:schemeClr val="bg1">
                    <a:lumMod val="50000"/>
                  </a:schemeClr>
                </a:solidFill>
                <a:latin typeface="+mj-lt"/>
                <a:cs typeface="Arial" panose="020B0604020202020204" pitchFamily="34" charset="0"/>
              </a:rPr>
              <a:t> Quick Check ermöglicht eine erste Einschätzung des Grades der Einsamkeit, die man empfindet.</a:t>
            </a:r>
          </a:p>
          <a:p>
            <a:pPr algn="l"/>
            <a:endParaRPr lang="en-US" sz="2000" dirty="0">
              <a:solidFill>
                <a:schemeClr val="bg1">
                  <a:lumMod val="50000"/>
                </a:schemeClr>
              </a:solidFill>
              <a:latin typeface="+mj-lt"/>
              <a:cs typeface="Arial" panose="020B0604020202020204" pitchFamily="34" charset="0"/>
            </a:endParaRPr>
          </a:p>
          <a:p>
            <a:pPr algn="l"/>
            <a:r>
              <a:rPr lang="en-US" sz="2000" dirty="0">
                <a:solidFill>
                  <a:schemeClr val="bg1">
                    <a:lumMod val="50000"/>
                  </a:schemeClr>
                </a:solidFill>
                <a:latin typeface="+mj-lt"/>
                <a:cs typeface="Arial" panose="020B0604020202020204" pitchFamily="34" charset="0"/>
              </a:rPr>
              <a:t>Im weiteren Verlauf der Schulung werden Sie dieses Online-Tool kennenlernen: www.digi-ageing.eu </a:t>
            </a:r>
            <a:endParaRPr lang="en-GB" sz="2000" dirty="0">
              <a:solidFill>
                <a:schemeClr val="bg1">
                  <a:lumMod val="50000"/>
                </a:schemeClr>
              </a:solidFill>
              <a:latin typeface="+mj-lt"/>
              <a:cs typeface="Arial" panose="020B0604020202020204" pitchFamily="34" charset="0"/>
            </a:endParaRPr>
          </a:p>
        </p:txBody>
      </p:sp>
      <p:pic>
        <p:nvPicPr>
          <p:cNvPr id="5" name="Grafik 4" descr="Ein Bild, das Text, Screenshot, Zahl, parallel enthält.&#10;&#10;Automatisch generierte Beschreibung">
            <a:extLst>
              <a:ext uri="{FF2B5EF4-FFF2-40B4-BE49-F238E27FC236}">
                <a16:creationId xmlns:a16="http://schemas.microsoft.com/office/drawing/2014/main" id="{2841C456-FDF1-C105-585F-DF8E462647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3886" y="1924156"/>
            <a:ext cx="6291942" cy="3979843"/>
          </a:xfrm>
          <a:prstGeom prst="rect">
            <a:avLst/>
          </a:prstGeom>
        </p:spPr>
      </p:pic>
    </p:spTree>
    <p:extLst>
      <p:ext uri="{BB962C8B-B14F-4D97-AF65-F5344CB8AC3E}">
        <p14:creationId xmlns:p14="http://schemas.microsoft.com/office/powerpoint/2010/main" val="2569049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F7028-6A9A-4DCF-B457-796941B3CC98}"/>
              </a:ext>
            </a:extLst>
          </p:cNvPr>
          <p:cNvSpPr>
            <a:spLocks noGrp="1"/>
          </p:cNvSpPr>
          <p:nvPr>
            <p:ph type="title"/>
          </p:nvPr>
        </p:nvSpPr>
        <p:spPr>
          <a:xfrm>
            <a:off x="739534" y="429550"/>
            <a:ext cx="10836322" cy="1009424"/>
          </a:xfrm>
        </p:spPr>
        <p:txBody>
          <a:bodyPr>
            <a:normAutofit fontScale="90000"/>
          </a:bodyPr>
          <a:lstStyle/>
          <a:p>
            <a:r>
              <a:rPr lang="de-DE" sz="4000" dirty="0">
                <a:latin typeface="+mj-lt"/>
              </a:rPr>
              <a:t>Feldforschung (2021)</a:t>
            </a:r>
            <a:br>
              <a:rPr lang="de-DE" sz="4000" dirty="0">
                <a:latin typeface="+mj-lt"/>
              </a:rPr>
            </a:br>
            <a:r>
              <a:rPr lang="en-US" sz="2700" b="1" dirty="0">
                <a:solidFill>
                  <a:srgbClr val="FFC000"/>
                </a:solidFill>
              </a:rPr>
              <a:t>Ergebnisse aus qualitativen Interviews</a:t>
            </a:r>
            <a:endParaRPr lang="de-DE" sz="4000" dirty="0">
              <a:solidFill>
                <a:srgbClr val="FFC000"/>
              </a:solidFill>
              <a:latin typeface="+mj-lt"/>
            </a:endParaRPr>
          </a:p>
        </p:txBody>
      </p:sp>
      <p:sp>
        <p:nvSpPr>
          <p:cNvPr id="3" name="Inhaltsplatzhalter 2">
            <a:extLst>
              <a:ext uri="{FF2B5EF4-FFF2-40B4-BE49-F238E27FC236}">
                <a16:creationId xmlns:a16="http://schemas.microsoft.com/office/drawing/2014/main" id="{EAEA164B-EE7D-4D54-85FB-E72EEB14AED1}"/>
              </a:ext>
            </a:extLst>
          </p:cNvPr>
          <p:cNvSpPr>
            <a:spLocks noGrp="1"/>
          </p:cNvSpPr>
          <p:nvPr>
            <p:ph idx="1"/>
          </p:nvPr>
        </p:nvSpPr>
        <p:spPr>
          <a:xfrm>
            <a:off x="804300" y="1669518"/>
            <a:ext cx="10302724" cy="4448114"/>
          </a:xfrm>
        </p:spPr>
        <p:txBody>
          <a:bodyPr>
            <a:normAutofit fontScale="77500" lnSpcReduction="20000"/>
          </a:bodyPr>
          <a:lstStyle/>
          <a:p>
            <a:pPr marL="0" indent="0">
              <a:spcAft>
                <a:spcPts val="1200"/>
              </a:spcAft>
              <a:buNone/>
            </a:pPr>
            <a:r>
              <a:rPr lang="en-US" sz="3200" b="1" dirty="0">
                <a:highlight>
                  <a:srgbClr val="FFD85B"/>
                </a:highlight>
              </a:rPr>
              <a:t>Wie erkennen </a:t>
            </a:r>
            <a:r>
              <a:rPr lang="en-US" sz="3200" b="1" dirty="0" err="1">
                <a:highlight>
                  <a:srgbClr val="FFD85B"/>
                </a:highlight>
              </a:rPr>
              <a:t>pflegende Angehörige </a:t>
            </a:r>
            <a:r>
              <a:rPr lang="en-US" sz="3200" b="1" dirty="0">
                <a:highlight>
                  <a:srgbClr val="FFD85B"/>
                </a:highlight>
              </a:rPr>
              <a:t>Einsamkeit bei älteren Menschen?</a:t>
            </a:r>
            <a:endParaRPr lang="de-DE" sz="3200" dirty="0">
              <a:highlight>
                <a:srgbClr val="FFD85B"/>
              </a:highlight>
            </a:endParaRPr>
          </a:p>
          <a:p>
            <a:pPr marL="457200" indent="-457200">
              <a:lnSpc>
                <a:spcPct val="110000"/>
              </a:lnSpc>
              <a:buClr>
                <a:srgbClr val="FFC715"/>
              </a:buClr>
              <a:buSzPct val="100000"/>
              <a:buFont typeface="Wingdings" panose="05000000000000000000" pitchFamily="2" charset="2"/>
              <a:buChar char="§"/>
            </a:pPr>
            <a:r>
              <a:rPr lang="en-US" sz="3200" b="1" dirty="0"/>
              <a:t>Stimmung: </a:t>
            </a:r>
            <a:r>
              <a:rPr lang="en-US" sz="3200" dirty="0"/>
              <a:t>Depression, Hoffnungslosigkeit, Verleugnung, Gleichgültigkeit</a:t>
            </a:r>
          </a:p>
          <a:p>
            <a:pPr marL="457200" indent="-457200">
              <a:lnSpc>
                <a:spcPct val="110000"/>
              </a:lnSpc>
              <a:buClr>
                <a:srgbClr val="FFC715"/>
              </a:buClr>
              <a:buSzPct val="100000"/>
              <a:buFont typeface="Wingdings" panose="05000000000000000000" pitchFamily="2" charset="2"/>
              <a:buChar char="§"/>
            </a:pPr>
            <a:r>
              <a:rPr lang="en-US" sz="3200" b="1" dirty="0"/>
              <a:t>Gesten: </a:t>
            </a:r>
            <a:r>
              <a:rPr lang="en-US" sz="3200" dirty="0"/>
              <a:t>Halten der Hand, Blickkontakt, gebeugte und nach innen gewandte Körperhaltung</a:t>
            </a:r>
          </a:p>
          <a:p>
            <a:pPr marL="457200" indent="-457200">
              <a:lnSpc>
                <a:spcPct val="110000"/>
              </a:lnSpc>
              <a:buClr>
                <a:srgbClr val="FFC715"/>
              </a:buClr>
              <a:buSzPct val="100000"/>
              <a:buFont typeface="Wingdings" panose="05000000000000000000" pitchFamily="2" charset="2"/>
              <a:buChar char="§"/>
            </a:pPr>
            <a:r>
              <a:rPr lang="en-US" sz="3200" b="1" dirty="0"/>
              <a:t>Gesichtsausdruck: </a:t>
            </a:r>
            <a:r>
              <a:rPr lang="en-US" sz="3200" dirty="0"/>
              <a:t>Ausdruck von Traurigkeit oder Emotionslosigkeit</a:t>
            </a:r>
          </a:p>
          <a:p>
            <a:pPr marL="457200" indent="-457200">
              <a:lnSpc>
                <a:spcPct val="110000"/>
              </a:lnSpc>
              <a:buClr>
                <a:srgbClr val="FFC715"/>
              </a:buClr>
              <a:buSzPct val="100000"/>
              <a:buFont typeface="Wingdings" panose="05000000000000000000" pitchFamily="2" charset="2"/>
              <a:buChar char="§"/>
            </a:pPr>
            <a:r>
              <a:rPr lang="en-US" sz="3200" b="1" dirty="0"/>
              <a:t>Verhalten: </a:t>
            </a:r>
            <a:r>
              <a:rPr lang="en-US" sz="3200" dirty="0"/>
              <a:t>introvertiert, wenig Selbstvertrauen</a:t>
            </a:r>
          </a:p>
          <a:p>
            <a:pPr marL="457200" indent="-457200">
              <a:lnSpc>
                <a:spcPct val="110000"/>
              </a:lnSpc>
              <a:buClr>
                <a:srgbClr val="FFC715"/>
              </a:buClr>
              <a:buSzPct val="100000"/>
              <a:buFont typeface="Wingdings" panose="05000000000000000000" pitchFamily="2" charset="2"/>
              <a:buChar char="§"/>
            </a:pPr>
            <a:r>
              <a:rPr lang="en-US" sz="3200" b="1" dirty="0"/>
              <a:t>Verbale Aussagen: z. B. </a:t>
            </a:r>
            <a:r>
              <a:rPr lang="en-US" sz="3200" dirty="0"/>
              <a:t>"niemand hilft mir", "ich bin immer allein", "ich habe niemanden", "ich bekomme nichts von der Außenwelt", "ich </a:t>
            </a:r>
            <a:r>
              <a:rPr lang="en-US" sz="3200" dirty="0" err="1"/>
              <a:t>komme</a:t>
            </a:r>
            <a:r>
              <a:rPr lang="en-US" sz="3200" dirty="0"/>
              <a:t> </a:t>
            </a:r>
            <a:r>
              <a:rPr lang="en-US" sz="3200" dirty="0" err="1"/>
              <a:t>nirgendswo</a:t>
            </a:r>
            <a:r>
              <a:rPr lang="en-US" sz="3200" dirty="0"/>
              <a:t> hin", "wenn meine Frau/mein Mann noch da wäre, ..."</a:t>
            </a:r>
          </a:p>
        </p:txBody>
      </p:sp>
      <p:sp>
        <p:nvSpPr>
          <p:cNvPr id="4" name="Foliennummernplatzhalter 3">
            <a:extLst>
              <a:ext uri="{FF2B5EF4-FFF2-40B4-BE49-F238E27FC236}">
                <a16:creationId xmlns:a16="http://schemas.microsoft.com/office/drawing/2014/main" id="{77D1011A-BCB4-46E8-83B9-97921148B4BC}"/>
              </a:ext>
            </a:extLst>
          </p:cNvPr>
          <p:cNvSpPr>
            <a:spLocks noGrp="1"/>
          </p:cNvSpPr>
          <p:nvPr>
            <p:ph type="sldNum" sz="quarter" idx="12"/>
          </p:nvPr>
        </p:nvSpPr>
        <p:spPr/>
        <p:txBody>
          <a:bodyPr/>
          <a:lstStyle/>
          <a:p>
            <a:fld id="{02BC1E56-CB2E-4B87-AB42-32EA6AB80835}" type="slidenum">
              <a:rPr lang="hu-HU" sz="1400" smtClean="0"/>
              <a:t>16</a:t>
            </a:fld>
            <a:endParaRPr lang="hu-HU" sz="1400" dirty="0"/>
          </a:p>
        </p:txBody>
      </p:sp>
    </p:spTree>
    <p:extLst>
      <p:ext uri="{BB962C8B-B14F-4D97-AF65-F5344CB8AC3E}">
        <p14:creationId xmlns:p14="http://schemas.microsoft.com/office/powerpoint/2010/main" val="1529756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F7028-6A9A-4DCF-B457-796941B3CC98}"/>
              </a:ext>
            </a:extLst>
          </p:cNvPr>
          <p:cNvSpPr>
            <a:spLocks noGrp="1"/>
          </p:cNvSpPr>
          <p:nvPr>
            <p:ph type="title"/>
          </p:nvPr>
        </p:nvSpPr>
        <p:spPr>
          <a:xfrm>
            <a:off x="739534" y="429550"/>
            <a:ext cx="10836322" cy="1009424"/>
          </a:xfrm>
        </p:spPr>
        <p:txBody>
          <a:bodyPr>
            <a:normAutofit fontScale="90000"/>
          </a:bodyPr>
          <a:lstStyle/>
          <a:p>
            <a:r>
              <a:rPr lang="de-DE" sz="4000" dirty="0">
                <a:latin typeface="+mj-lt"/>
              </a:rPr>
              <a:t>Feldforschung (2021)</a:t>
            </a:r>
            <a:br>
              <a:rPr lang="de-DE" sz="4000" dirty="0">
                <a:latin typeface="+mj-lt"/>
              </a:rPr>
            </a:br>
            <a:r>
              <a:rPr lang="en-US" sz="2700" b="1" dirty="0">
                <a:solidFill>
                  <a:srgbClr val="FFC000"/>
                </a:solidFill>
              </a:rPr>
              <a:t>Ergebnisse aus qualitativen Interviews</a:t>
            </a:r>
            <a:endParaRPr lang="de-DE" sz="4000" dirty="0">
              <a:solidFill>
                <a:srgbClr val="FFC000"/>
              </a:solidFill>
              <a:latin typeface="+mj-lt"/>
            </a:endParaRPr>
          </a:p>
        </p:txBody>
      </p:sp>
      <p:sp>
        <p:nvSpPr>
          <p:cNvPr id="3" name="Inhaltsplatzhalter 2">
            <a:extLst>
              <a:ext uri="{FF2B5EF4-FFF2-40B4-BE49-F238E27FC236}">
                <a16:creationId xmlns:a16="http://schemas.microsoft.com/office/drawing/2014/main" id="{EAEA164B-EE7D-4D54-85FB-E72EEB14AED1}"/>
              </a:ext>
            </a:extLst>
          </p:cNvPr>
          <p:cNvSpPr>
            <a:spLocks noGrp="1"/>
          </p:cNvSpPr>
          <p:nvPr>
            <p:ph idx="1"/>
          </p:nvPr>
        </p:nvSpPr>
        <p:spPr>
          <a:xfrm>
            <a:off x="804300" y="1669518"/>
            <a:ext cx="10302724" cy="4448114"/>
          </a:xfrm>
        </p:spPr>
        <p:txBody>
          <a:bodyPr>
            <a:normAutofit fontScale="92500" lnSpcReduction="20000"/>
          </a:bodyPr>
          <a:lstStyle/>
          <a:p>
            <a:pPr marL="0" indent="0">
              <a:spcAft>
                <a:spcPts val="1200"/>
              </a:spcAft>
              <a:buNone/>
            </a:pPr>
            <a:r>
              <a:rPr lang="en-US" sz="2900" b="1" dirty="0">
                <a:highlight>
                  <a:srgbClr val="FFD85B"/>
                </a:highlight>
              </a:rPr>
              <a:t>Wie erkennen </a:t>
            </a:r>
            <a:r>
              <a:rPr lang="en-US" sz="2900" b="1" dirty="0" err="1">
                <a:highlight>
                  <a:srgbClr val="FFD85B"/>
                </a:highlight>
              </a:rPr>
              <a:t>pflegende Angehörige </a:t>
            </a:r>
            <a:r>
              <a:rPr lang="en-US" sz="2900" b="1" dirty="0">
                <a:highlight>
                  <a:srgbClr val="FFD85B"/>
                </a:highlight>
              </a:rPr>
              <a:t>Einsamkeit bei älteren Menschen?</a:t>
            </a:r>
            <a:endParaRPr lang="de-DE" sz="2900" dirty="0">
              <a:highlight>
                <a:srgbClr val="FFD85B"/>
              </a:highlight>
            </a:endParaRPr>
          </a:p>
          <a:p>
            <a:pPr marL="457200" indent="-457200">
              <a:lnSpc>
                <a:spcPct val="110000"/>
              </a:lnSpc>
              <a:buClr>
                <a:srgbClr val="FFC715"/>
              </a:buClr>
              <a:buSzPct val="100000"/>
              <a:buFont typeface="Wingdings" panose="05000000000000000000" pitchFamily="2" charset="2"/>
              <a:buChar char="§"/>
            </a:pPr>
            <a:r>
              <a:rPr lang="en-US" sz="3200" b="1" dirty="0"/>
              <a:t>Hohes Kommunikationsbedürfnis: </a:t>
            </a:r>
            <a:r>
              <a:rPr lang="en-US" sz="3200" dirty="0"/>
              <a:t>sie lassen die Pflegenden nur ungern los, sind auf die Pflegenden fixiert, halten Gespräche aufrecht</a:t>
            </a:r>
          </a:p>
          <a:p>
            <a:pPr marL="457200" indent="-457200">
              <a:lnSpc>
                <a:spcPct val="110000"/>
              </a:lnSpc>
              <a:buClr>
                <a:srgbClr val="FFC715"/>
              </a:buClr>
              <a:buSzPct val="100000"/>
              <a:buFont typeface="Wingdings" panose="05000000000000000000" pitchFamily="2" charset="2"/>
              <a:buChar char="§"/>
            </a:pPr>
            <a:r>
              <a:rPr lang="en-US" sz="3200" b="1" dirty="0"/>
              <a:t>Oder das Gegenteil: </a:t>
            </a:r>
            <a:r>
              <a:rPr lang="en-US" sz="3200" dirty="0"/>
              <a:t>Resignation, Ablehnung von Hilfe trotz offensichtlichen Unterstützungsbedarfs, Haltung des "Ich mache alles selbst".</a:t>
            </a:r>
          </a:p>
          <a:p>
            <a:pPr marL="457200" indent="-457200">
              <a:lnSpc>
                <a:spcPct val="110000"/>
              </a:lnSpc>
              <a:buClr>
                <a:srgbClr val="FFC715"/>
              </a:buClr>
              <a:buSzPct val="100000"/>
              <a:buFont typeface="Wingdings" panose="05000000000000000000" pitchFamily="2" charset="2"/>
              <a:buChar char="§"/>
            </a:pPr>
            <a:r>
              <a:rPr lang="en-US" sz="3200" b="1" dirty="0"/>
              <a:t>Nonverbales Verhalten: </a:t>
            </a:r>
            <a:r>
              <a:rPr lang="en-US" sz="3200" dirty="0"/>
              <a:t>z. B. soziale Isolation (Typ A) oder zunehmende soziale Kontakte (Typ B)</a:t>
            </a:r>
          </a:p>
        </p:txBody>
      </p:sp>
      <p:sp>
        <p:nvSpPr>
          <p:cNvPr id="4" name="Foliennummernplatzhalter 3">
            <a:extLst>
              <a:ext uri="{FF2B5EF4-FFF2-40B4-BE49-F238E27FC236}">
                <a16:creationId xmlns:a16="http://schemas.microsoft.com/office/drawing/2014/main" id="{77D1011A-BCB4-46E8-83B9-97921148B4BC}"/>
              </a:ext>
            </a:extLst>
          </p:cNvPr>
          <p:cNvSpPr>
            <a:spLocks noGrp="1"/>
          </p:cNvSpPr>
          <p:nvPr>
            <p:ph type="sldNum" sz="quarter" idx="12"/>
          </p:nvPr>
        </p:nvSpPr>
        <p:spPr/>
        <p:txBody>
          <a:bodyPr/>
          <a:lstStyle/>
          <a:p>
            <a:fld id="{02BC1E56-CB2E-4B87-AB42-32EA6AB80835}" type="slidenum">
              <a:rPr lang="hu-HU" sz="1400" smtClean="0"/>
              <a:t>17</a:t>
            </a:fld>
            <a:endParaRPr lang="hu-HU" sz="1400" dirty="0"/>
          </a:p>
        </p:txBody>
      </p:sp>
    </p:spTree>
    <p:extLst>
      <p:ext uri="{BB962C8B-B14F-4D97-AF65-F5344CB8AC3E}">
        <p14:creationId xmlns:p14="http://schemas.microsoft.com/office/powerpoint/2010/main" val="2537770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F7028-6A9A-4DCF-B457-796941B3CC98}"/>
              </a:ext>
            </a:extLst>
          </p:cNvPr>
          <p:cNvSpPr>
            <a:spLocks noGrp="1"/>
          </p:cNvSpPr>
          <p:nvPr>
            <p:ph type="title"/>
          </p:nvPr>
        </p:nvSpPr>
        <p:spPr>
          <a:xfrm>
            <a:off x="739534" y="429550"/>
            <a:ext cx="10836322" cy="1009424"/>
          </a:xfrm>
        </p:spPr>
        <p:txBody>
          <a:bodyPr>
            <a:normAutofit fontScale="90000"/>
          </a:bodyPr>
          <a:lstStyle/>
          <a:p>
            <a:r>
              <a:rPr lang="de-DE" sz="4000" dirty="0">
                <a:latin typeface="+mj-lt"/>
              </a:rPr>
              <a:t>Feldforschung (2021)</a:t>
            </a:r>
            <a:br>
              <a:rPr lang="de-DE" sz="4000" dirty="0">
                <a:latin typeface="+mj-lt"/>
              </a:rPr>
            </a:br>
            <a:r>
              <a:rPr lang="en-US" sz="2700" b="1" dirty="0">
                <a:solidFill>
                  <a:srgbClr val="FFC000"/>
                </a:solidFill>
              </a:rPr>
              <a:t>Ergebnisse aus qualitativen Interviews</a:t>
            </a:r>
            <a:endParaRPr lang="de-DE" sz="4000" dirty="0">
              <a:solidFill>
                <a:srgbClr val="FFC000"/>
              </a:solidFill>
              <a:latin typeface="+mj-lt"/>
            </a:endParaRPr>
          </a:p>
        </p:txBody>
      </p:sp>
      <p:sp>
        <p:nvSpPr>
          <p:cNvPr id="3" name="Inhaltsplatzhalter 2">
            <a:extLst>
              <a:ext uri="{FF2B5EF4-FFF2-40B4-BE49-F238E27FC236}">
                <a16:creationId xmlns:a16="http://schemas.microsoft.com/office/drawing/2014/main" id="{EAEA164B-EE7D-4D54-85FB-E72EEB14AED1}"/>
              </a:ext>
            </a:extLst>
          </p:cNvPr>
          <p:cNvSpPr>
            <a:spLocks noGrp="1"/>
          </p:cNvSpPr>
          <p:nvPr>
            <p:ph idx="1"/>
          </p:nvPr>
        </p:nvSpPr>
        <p:spPr>
          <a:xfrm>
            <a:off x="804300" y="1669518"/>
            <a:ext cx="10302724" cy="4448114"/>
          </a:xfrm>
        </p:spPr>
        <p:txBody>
          <a:bodyPr>
            <a:normAutofit/>
          </a:bodyPr>
          <a:lstStyle/>
          <a:p>
            <a:pPr marL="0" indent="0">
              <a:spcAft>
                <a:spcPts val="1200"/>
              </a:spcAft>
              <a:buNone/>
            </a:pPr>
            <a:r>
              <a:rPr lang="en-US" sz="2700" b="1" dirty="0">
                <a:highlight>
                  <a:srgbClr val="FFD85B"/>
                </a:highlight>
              </a:rPr>
              <a:t>Wie erkennen </a:t>
            </a:r>
            <a:r>
              <a:rPr lang="en-US" sz="2700" b="1" dirty="0" err="1">
                <a:highlight>
                  <a:srgbClr val="FFD85B"/>
                </a:highlight>
              </a:rPr>
              <a:t>pflegende Angehörige </a:t>
            </a:r>
            <a:r>
              <a:rPr lang="en-US" sz="2700" b="1" dirty="0">
                <a:highlight>
                  <a:srgbClr val="FFD85B"/>
                </a:highlight>
              </a:rPr>
              <a:t>Einsamkeit bei älteren Menschen?</a:t>
            </a:r>
            <a:endParaRPr lang="de-DE" sz="2700" dirty="0">
              <a:highlight>
                <a:srgbClr val="FFD85B"/>
              </a:highlight>
            </a:endParaRPr>
          </a:p>
          <a:p>
            <a:pPr marL="457200" indent="-457200">
              <a:lnSpc>
                <a:spcPct val="110000"/>
              </a:lnSpc>
              <a:buClr>
                <a:srgbClr val="FFC715"/>
              </a:buClr>
              <a:buSzPct val="100000"/>
              <a:buFont typeface="Wingdings" panose="05000000000000000000" pitchFamily="2" charset="2"/>
              <a:buChar char="§"/>
            </a:pPr>
            <a:r>
              <a:rPr lang="en-US" sz="3200" b="1" dirty="0"/>
              <a:t>Anmerkung: </a:t>
            </a:r>
            <a:r>
              <a:rPr lang="en-US" sz="3200" dirty="0"/>
              <a:t>Den</a:t>
            </a:r>
            <a:r>
              <a:rPr lang="en-US" sz="3200" b="1" dirty="0"/>
              <a:t> </a:t>
            </a:r>
            <a:r>
              <a:rPr lang="en-US" sz="3200" dirty="0"/>
              <a:t>Interviews zufolge werden bisher keine </a:t>
            </a:r>
            <a:r>
              <a:rPr lang="en-US" sz="3200" dirty="0" err="1"/>
              <a:t>standardisierten</a:t>
            </a:r>
            <a:r>
              <a:rPr lang="en-US" sz="3200" dirty="0"/>
              <a:t> </a:t>
            </a:r>
            <a:r>
              <a:rPr lang="en-US" sz="3200" dirty="0" err="1"/>
              <a:t>Bewertungstools</a:t>
            </a:r>
            <a:r>
              <a:rPr lang="en-US" sz="3200" dirty="0"/>
              <a:t> verwendet.</a:t>
            </a:r>
          </a:p>
          <a:p>
            <a:pPr marL="457200" indent="-457200">
              <a:lnSpc>
                <a:spcPct val="110000"/>
              </a:lnSpc>
              <a:buClr>
                <a:srgbClr val="FFC715"/>
              </a:buClr>
              <a:buSzPct val="100000"/>
              <a:buFont typeface="Wingdings" panose="05000000000000000000" pitchFamily="2" charset="2"/>
              <a:buChar char="§"/>
            </a:pPr>
            <a:endParaRPr lang="en-US" sz="3200" dirty="0"/>
          </a:p>
          <a:p>
            <a:pPr marL="457200" indent="-457200">
              <a:lnSpc>
                <a:spcPct val="110000"/>
              </a:lnSpc>
              <a:buClr>
                <a:srgbClr val="FFC715"/>
              </a:buClr>
              <a:buSzPct val="100000"/>
              <a:buFont typeface="Wingdings" panose="05000000000000000000" pitchFamily="2" charset="2"/>
              <a:buChar char="§"/>
            </a:pPr>
            <a:r>
              <a:rPr lang="en-US" sz="3200" dirty="0"/>
              <a:t>Deshalb möchten wir, dass Sie die Digi-Ageing Tools </a:t>
            </a:r>
            <a:r>
              <a:rPr lang="en-US" sz="3200" dirty="0" err="1"/>
              <a:t>während</a:t>
            </a:r>
            <a:r>
              <a:rPr lang="en-US" sz="3200" dirty="0"/>
              <a:t> dieses Trainings </a:t>
            </a:r>
            <a:r>
              <a:rPr lang="en-US" sz="3200" dirty="0" err="1"/>
              <a:t>kennen</a:t>
            </a:r>
            <a:r>
              <a:rPr lang="en-US" sz="3200" dirty="0"/>
              <a:t> lernen</a:t>
            </a:r>
          </a:p>
        </p:txBody>
      </p:sp>
      <p:sp>
        <p:nvSpPr>
          <p:cNvPr id="4" name="Foliennummernplatzhalter 3">
            <a:extLst>
              <a:ext uri="{FF2B5EF4-FFF2-40B4-BE49-F238E27FC236}">
                <a16:creationId xmlns:a16="http://schemas.microsoft.com/office/drawing/2014/main" id="{77D1011A-BCB4-46E8-83B9-97921148B4BC}"/>
              </a:ext>
            </a:extLst>
          </p:cNvPr>
          <p:cNvSpPr>
            <a:spLocks noGrp="1"/>
          </p:cNvSpPr>
          <p:nvPr>
            <p:ph type="sldNum" sz="quarter" idx="12"/>
          </p:nvPr>
        </p:nvSpPr>
        <p:spPr/>
        <p:txBody>
          <a:bodyPr/>
          <a:lstStyle/>
          <a:p>
            <a:fld id="{02BC1E56-CB2E-4B87-AB42-32EA6AB80835}" type="slidenum">
              <a:rPr lang="hu-HU" sz="1400" smtClean="0"/>
              <a:t>18</a:t>
            </a:fld>
            <a:endParaRPr lang="hu-HU" sz="1400" dirty="0"/>
          </a:p>
        </p:txBody>
      </p:sp>
    </p:spTree>
    <p:extLst>
      <p:ext uri="{BB962C8B-B14F-4D97-AF65-F5344CB8AC3E}">
        <p14:creationId xmlns:p14="http://schemas.microsoft.com/office/powerpoint/2010/main" val="1769879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D41386D2-6C20-4A09-940C-B6A8F2592970}"/>
              </a:ext>
            </a:extLst>
          </p:cNvPr>
          <p:cNvSpPr/>
          <p:nvPr/>
        </p:nvSpPr>
        <p:spPr>
          <a:xfrm>
            <a:off x="-130615" y="0"/>
            <a:ext cx="4050793" cy="6858000"/>
          </a:xfrm>
          <a:prstGeom prst="rect">
            <a:avLst/>
          </a:prstGeom>
          <a:solidFill>
            <a:srgbClr val="FFC715"/>
          </a:solidFill>
          <a:ln w="12700">
            <a:solidFill>
              <a:srgbClr val="FFC715"/>
            </a:solidFill>
            <a:miter lim="400000"/>
          </a:ln>
        </p:spPr>
        <p:txBody>
          <a:bodyPr lIns="45719" rIns="45719"/>
          <a:lstStyle/>
          <a:p>
            <a:endParaRPr sz="5000"/>
          </a:p>
        </p:txBody>
      </p:sp>
      <p:pic>
        <p:nvPicPr>
          <p:cNvPr id="3" name="image05.png">
            <a:extLst>
              <a:ext uri="{FF2B5EF4-FFF2-40B4-BE49-F238E27FC236}">
                <a16:creationId xmlns:a16="http://schemas.microsoft.com/office/drawing/2014/main" id="{0239E7AD-6AB7-4CE3-87A9-1792C2D1F9AD}"/>
              </a:ext>
            </a:extLst>
          </p:cNvPr>
          <p:cNvPicPr/>
          <p:nvPr/>
        </p:nvPicPr>
        <p:blipFill>
          <a:blip r:embed="rId3"/>
          <a:srcRect/>
          <a:stretch>
            <a:fillRect/>
          </a:stretch>
        </p:blipFill>
        <p:spPr>
          <a:xfrm>
            <a:off x="3977272" y="6148971"/>
            <a:ext cx="1769110" cy="388620"/>
          </a:xfrm>
          <a:prstGeom prst="rect">
            <a:avLst/>
          </a:prstGeom>
          <a:ln/>
        </p:spPr>
      </p:pic>
      <p:sp>
        <p:nvSpPr>
          <p:cNvPr id="19" name="Textfeld 18">
            <a:extLst>
              <a:ext uri="{FF2B5EF4-FFF2-40B4-BE49-F238E27FC236}">
                <a16:creationId xmlns:a16="http://schemas.microsoft.com/office/drawing/2014/main" id="{A8C6002D-735F-4D25-8162-63F544756BF8}"/>
              </a:ext>
            </a:extLst>
          </p:cNvPr>
          <p:cNvSpPr txBox="1"/>
          <p:nvPr/>
        </p:nvSpPr>
        <p:spPr>
          <a:xfrm>
            <a:off x="5837775" y="6043199"/>
            <a:ext cx="6065158" cy="600164"/>
          </a:xfrm>
          <a:prstGeom prst="rect">
            <a:avLst/>
          </a:prstGeom>
          <a:noFill/>
        </p:spPr>
        <p:txBody>
          <a:bodyPr wrap="square">
            <a:spAutoFit/>
          </a:bodyPr>
          <a:lstStyle/>
          <a:p>
            <a:r>
              <a:rPr lang="en-US" sz="1100" dirty="0">
                <a:solidFill>
                  <a:schemeClr val="tx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AT" sz="1100" dirty="0">
              <a:solidFill>
                <a:schemeClr val="tx1"/>
              </a:solidFill>
            </a:endParaRPr>
          </a:p>
        </p:txBody>
      </p:sp>
      <p:sp>
        <p:nvSpPr>
          <p:cNvPr id="24" name="Textfeld 5">
            <a:extLst>
              <a:ext uri="{FF2B5EF4-FFF2-40B4-BE49-F238E27FC236}">
                <a16:creationId xmlns:a16="http://schemas.microsoft.com/office/drawing/2014/main" id="{7CF01B74-4B2F-4483-926C-A453BCF07BB1}"/>
              </a:ext>
            </a:extLst>
          </p:cNvPr>
          <p:cNvSpPr txBox="1"/>
          <p:nvPr/>
        </p:nvSpPr>
        <p:spPr>
          <a:xfrm>
            <a:off x="289068" y="224174"/>
            <a:ext cx="3285993" cy="66338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1000" b="1" dirty="0">
                <a:effectLst/>
                <a:latin typeface="Calibri" panose="020F0502020204030204" pitchFamily="34" charset="0"/>
                <a:ea typeface="Calibri" panose="020F0502020204030204" pitchFamily="34" charset="0"/>
                <a:cs typeface="Times New Roman" panose="02020603050405020304" pitchFamily="18" charset="0"/>
              </a:rPr>
              <a:t>TITLE</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1000" b="1" dirty="0">
                <a:effectLst/>
                <a:latin typeface="Calibri" panose="020F0502020204030204" pitchFamily="34" charset="0"/>
                <a:ea typeface="Calibri" panose="020F0502020204030204" pitchFamily="34" charset="0"/>
                <a:cs typeface="Times New Roman" panose="02020603050405020304" pitchFamily="18" charset="0"/>
              </a:rPr>
              <a:t>DIGI-AGEING – overcoming loneliness</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PROJECT ID</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Calibri" panose="020F0502020204030204" pitchFamily="34" charset="0"/>
              </a:rPr>
              <a:t>2020-1-</a:t>
            </a:r>
            <a:r>
              <a:rPr lang="en-US" sz="1000" dirty="0" err="1">
                <a:effectLst/>
                <a:latin typeface="Calibri" panose="020F0502020204030204" pitchFamily="34" charset="0"/>
                <a:ea typeface="Calibri" panose="020F0502020204030204" pitchFamily="34" charset="0"/>
                <a:cs typeface="Calibri" panose="020F0502020204030204" pitchFamily="34" charset="0"/>
              </a:rPr>
              <a:t>AT01</a:t>
            </a:r>
            <a:r>
              <a:rPr lang="en-US" sz="1000" dirty="0">
                <a:effectLst/>
                <a:latin typeface="Calibri" panose="020F0502020204030204" pitchFamily="34" charset="0"/>
                <a:ea typeface="Calibri" panose="020F0502020204030204" pitchFamily="34" charset="0"/>
                <a:cs typeface="Calibri" panose="020F0502020204030204" pitchFamily="34" charset="0"/>
              </a:rPr>
              <a:t>-</a:t>
            </a:r>
            <a:r>
              <a:rPr lang="en-US" sz="1000" dirty="0" err="1">
                <a:effectLst/>
                <a:latin typeface="Calibri" panose="020F0502020204030204" pitchFamily="34" charset="0"/>
                <a:ea typeface="Calibri" panose="020F0502020204030204" pitchFamily="34" charset="0"/>
                <a:cs typeface="Calibri" panose="020F0502020204030204" pitchFamily="34" charset="0"/>
              </a:rPr>
              <a:t>KA202</a:t>
            </a:r>
            <a:r>
              <a:rPr lang="en-US" sz="1000" dirty="0">
                <a:effectLst/>
                <a:latin typeface="Calibri" panose="020F0502020204030204" pitchFamily="34" charset="0"/>
                <a:ea typeface="Calibri" panose="020F0502020204030204" pitchFamily="34" charset="0"/>
                <a:cs typeface="Calibri" panose="020F0502020204030204" pitchFamily="34" charset="0"/>
              </a:rPr>
              <a:t>-078084</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err="1">
                <a:effectLst/>
                <a:latin typeface="Calibri" panose="020F0502020204030204" pitchFamily="34" charset="0"/>
                <a:ea typeface="Calibri" panose="020F0502020204030204" pitchFamily="34" charset="0"/>
                <a:cs typeface="Times New Roman" panose="02020603050405020304" pitchFamily="18" charset="0"/>
              </a:rPr>
              <a:t>PROGRAMM</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Erasmus+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KA2</a:t>
            </a:r>
            <a:r>
              <a:rPr lang="en-US" sz="1000" dirty="0">
                <a:effectLst/>
                <a:latin typeface="Calibri" panose="020F0502020204030204" pitchFamily="34" charset="0"/>
                <a:ea typeface="Calibri" panose="020F0502020204030204" pitchFamily="34" charset="0"/>
                <a:cs typeface="Times New Roman" panose="02020603050405020304" pitchFamily="18" charset="0"/>
              </a:rPr>
              <a:t> Strategic Partnerships</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START DATE	01-10-2020</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000" dirty="0">
                <a:effectLst/>
                <a:latin typeface="Calibri" panose="020F0502020204030204" pitchFamily="34" charset="0"/>
                <a:ea typeface="Calibri" panose="020F0502020204030204" pitchFamily="34" charset="0"/>
                <a:cs typeface="Times New Roman" panose="02020603050405020304" pitchFamily="18" charset="0"/>
              </a:rPr>
              <a:t>DURATION	34 </a:t>
            </a:r>
            <a:r>
              <a:rPr lang="de-AT" sz="1000" dirty="0" err="1">
                <a:effectLst/>
                <a:latin typeface="Calibri" panose="020F0502020204030204" pitchFamily="34" charset="0"/>
                <a:ea typeface="Calibri" panose="020F0502020204030204" pitchFamily="34" charset="0"/>
                <a:cs typeface="Times New Roman" panose="02020603050405020304" pitchFamily="18" charset="0"/>
              </a:rPr>
              <a:t>months</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000" b="1" dirty="0">
                <a:effectLst/>
                <a:latin typeface="Calibri" panose="020F0502020204030204" pitchFamily="34" charset="0"/>
                <a:ea typeface="Calibri" panose="020F0502020204030204" pitchFamily="34" charset="0"/>
                <a:cs typeface="Times New Roman" panose="02020603050405020304" pitchFamily="18" charset="0"/>
              </a:rPr>
              <a:t> </a:t>
            </a:r>
          </a:p>
          <a:p>
            <a:r>
              <a:rPr lang="de-AT" sz="1000" b="1" dirty="0">
                <a:effectLst/>
                <a:latin typeface="Calibri" panose="020F0502020204030204" pitchFamily="34" charset="0"/>
                <a:ea typeface="Calibri" panose="020F0502020204030204" pitchFamily="34" charset="0"/>
                <a:cs typeface="Times New Roman" panose="02020603050405020304" pitchFamily="18" charset="0"/>
              </a:rPr>
              <a:t>  </a:t>
            </a:r>
          </a:p>
          <a:p>
            <a:r>
              <a:rPr lang="de-AT" sz="1000" b="1" dirty="0" err="1">
                <a:effectLst/>
                <a:latin typeface="Calibri" panose="020F0502020204030204" pitchFamily="34" charset="0"/>
                <a:ea typeface="Calibri" panose="020F0502020204030204" pitchFamily="34" charset="0"/>
                <a:cs typeface="Times New Roman" panose="02020603050405020304" pitchFamily="18" charset="0"/>
              </a:rPr>
              <a:t>COORDINATING</a:t>
            </a:r>
            <a:r>
              <a:rPr lang="de-AT" sz="1000" b="1" dirty="0">
                <a:effectLst/>
                <a:latin typeface="Calibri" panose="020F0502020204030204" pitchFamily="34" charset="0"/>
                <a:ea typeface="Calibri" panose="020F0502020204030204" pitchFamily="34" charset="0"/>
                <a:cs typeface="Times New Roman" panose="02020603050405020304" pitchFamily="18" charset="0"/>
              </a:rPr>
              <a:t> </a:t>
            </a:r>
            <a:r>
              <a:rPr lang="de-AT" sz="1000" b="1" dirty="0" err="1">
                <a:effectLst/>
                <a:latin typeface="Calibri" panose="020F0502020204030204" pitchFamily="34" charset="0"/>
                <a:ea typeface="Calibri" panose="020F0502020204030204" pitchFamily="34" charset="0"/>
                <a:cs typeface="Times New Roman" panose="02020603050405020304" pitchFamily="18" charset="0"/>
              </a:rPr>
              <a:t>ORGANIZATION</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p>
            <a:r>
              <a:rPr lang="de-AT" sz="1000" dirty="0">
                <a:effectLst/>
                <a:latin typeface="Calibri" panose="020F0502020204030204" pitchFamily="34" charset="0"/>
                <a:ea typeface="Calibri" panose="020F0502020204030204" pitchFamily="34" charset="0"/>
                <a:cs typeface="Times New Roman" panose="02020603050405020304" pitchFamily="18" charset="0"/>
              </a:rPr>
              <a:t>Hafelekar Unternehmensberatung </a:t>
            </a:r>
          </a:p>
          <a:p>
            <a:r>
              <a:rPr lang="de-AT" sz="1000" dirty="0">
                <a:effectLst/>
                <a:latin typeface="Calibri" panose="020F0502020204030204" pitchFamily="34" charset="0"/>
                <a:ea typeface="Calibri" panose="020F0502020204030204" pitchFamily="34" charset="0"/>
                <a:cs typeface="Times New Roman" panose="02020603050405020304" pitchFamily="18" charset="0"/>
              </a:rPr>
              <a:t>Schober GmbH</a:t>
            </a:r>
          </a:p>
          <a:p>
            <a:r>
              <a:rPr lang="en-US" sz="1000" dirty="0">
                <a:effectLst/>
                <a:latin typeface="Calibri" panose="020F0502020204030204" pitchFamily="34" charset="0"/>
                <a:ea typeface="Calibri" panose="020F0502020204030204" pitchFamily="34" charset="0"/>
                <a:cs typeface="Times New Roman" panose="02020603050405020304" pitchFamily="18" charset="0"/>
              </a:rPr>
              <a:t>www.hafelekar.at</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PARTNER ORGANIZATIONS</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Times New Roman" panose="02020603050405020304" pitchFamily="18" charset="0"/>
                <a:cs typeface="Calibri" panose="020F0502020204030204" pitchFamily="34" charset="0"/>
              </a:rPr>
              <a:t>UMIT </a:t>
            </a:r>
            <a:r>
              <a:rPr lang="de-AT" sz="1000" dirty="0">
                <a:effectLst/>
                <a:latin typeface="Calibri" panose="020F0502020204030204" pitchFamily="34" charset="0"/>
                <a:ea typeface="Times New Roman" panose="02020603050405020304" pitchFamily="18" charset="0"/>
                <a:cs typeface="Calibri" panose="020F0502020204030204" pitchFamily="34" charset="0"/>
              </a:rPr>
              <a:t>Tirol</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www.umit-tirol.at</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000" dirty="0">
                <a:effectLst/>
                <a:latin typeface="Calibri" panose="020F0502020204030204" pitchFamily="34" charset="0"/>
                <a:ea typeface="Times New Roman" panose="02020603050405020304" pitchFamily="18" charset="0"/>
                <a:cs typeface="Calibri" panose="020F0502020204030204" pitchFamily="34" charset="0"/>
              </a:rPr>
              <a:t>University of Cyprus</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000" u="none" strike="noStrike" dirty="0">
                <a:effectLst/>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www.ucy.ac.cy</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000" dirty="0">
                <a:effectLst/>
                <a:latin typeface="Calibri" panose="020F0502020204030204" pitchFamily="34" charset="0"/>
                <a:ea typeface="Calibri" panose="020F0502020204030204" pitchFamily="34" charset="0"/>
                <a:cs typeface="Times New Roman" panose="02020603050405020304" pitchFamily="18" charset="0"/>
              </a:rPr>
              <a:t> </a:t>
            </a:r>
          </a:p>
          <a:p>
            <a:r>
              <a:rPr lang="de-AT" sz="1000" dirty="0" err="1">
                <a:effectLst/>
                <a:latin typeface="Calibri" panose="020F0502020204030204" pitchFamily="34" charset="0"/>
                <a:ea typeface="Times New Roman" panose="02020603050405020304" pitchFamily="18" charset="0"/>
                <a:cs typeface="Calibri" panose="020F0502020204030204" pitchFamily="34" charset="0"/>
              </a:rPr>
              <a:t>AGECARE</a:t>
            </a:r>
            <a:r>
              <a:rPr lang="de-AT" sz="1000" dirty="0">
                <a:effectLst/>
                <a:latin typeface="Calibri" panose="020F0502020204030204" pitchFamily="34" charset="0"/>
                <a:ea typeface="Times New Roman" panose="02020603050405020304" pitchFamily="18" charset="0"/>
                <a:cs typeface="Calibri" panose="020F0502020204030204" pitchFamily="34" charset="0"/>
              </a:rPr>
              <a:t> (CYPRUS) LTD</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000" dirty="0">
                <a:effectLst/>
                <a:latin typeface="Calibri" panose="020F0502020204030204" pitchFamily="34" charset="0"/>
                <a:ea typeface="Times New Roman" panose="02020603050405020304" pitchFamily="18" charset="0"/>
                <a:cs typeface="Calibri" panose="020F0502020204030204" pitchFamily="34" charset="0"/>
                <a:hlinkClick r:id="rId6">
                  <a:extLst>
                    <a:ext uri="{A12FA001-AC4F-418D-AE19-62706E023703}">
                      <ahyp:hlinkClr xmlns:ahyp="http://schemas.microsoft.com/office/drawing/2018/hyperlinkcolor" val="tx"/>
                    </a:ext>
                  </a:extLst>
                </a:hlinkClick>
              </a:rPr>
              <a:t>www.materia.com.cy</a:t>
            </a:r>
            <a:r>
              <a:rPr lang="de-AT" sz="1000" dirty="0">
                <a:effectLst/>
                <a:latin typeface="Calibri" panose="020F0502020204030204" pitchFamily="34" charset="0"/>
                <a:ea typeface="Times New Roman" panose="02020603050405020304" pitchFamily="18" charset="0"/>
                <a:cs typeface="Calibri" panose="020F0502020204030204" pitchFamily="34" charset="0"/>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endParaRPr lang="de-AT" sz="10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1000"/>
              </a:spcAft>
            </a:pPr>
            <a:r>
              <a:rPr lang="de-AT" sz="1000" dirty="0" err="1">
                <a:effectLst/>
                <a:latin typeface="Calibri" panose="020F0502020204030204" pitchFamily="34" charset="0"/>
                <a:ea typeface="Times New Roman" panose="02020603050405020304" pitchFamily="18" charset="0"/>
                <a:cs typeface="Calibri" panose="020F0502020204030204" pitchFamily="34" charset="0"/>
              </a:rPr>
              <a:t>Consulenza</a:t>
            </a:r>
            <a:r>
              <a:rPr lang="de-AT" sz="1000" dirty="0">
                <a:effectLst/>
                <a:latin typeface="Calibri" panose="020F0502020204030204" pitchFamily="34" charset="0"/>
                <a:ea typeface="Times New Roman" panose="02020603050405020304" pitchFamily="18" charset="0"/>
                <a:cs typeface="Calibri" panose="020F0502020204030204" pitchFamily="34" charset="0"/>
              </a:rPr>
              <a:t> </a:t>
            </a:r>
            <a:r>
              <a:rPr lang="de-AT" sz="1000" dirty="0" err="1">
                <a:effectLst/>
                <a:latin typeface="Calibri" panose="020F0502020204030204" pitchFamily="34" charset="0"/>
                <a:ea typeface="Times New Roman" panose="02020603050405020304" pitchFamily="18" charset="0"/>
                <a:cs typeface="Calibri" panose="020F0502020204030204" pitchFamily="34" charset="0"/>
              </a:rPr>
              <a:t>Direzionale</a:t>
            </a:r>
            <a:r>
              <a:rPr lang="de-AT" sz="1000" dirty="0">
                <a:effectLst/>
                <a:latin typeface="Calibri" panose="020F0502020204030204" pitchFamily="34" charset="0"/>
                <a:ea typeface="Times New Roman" panose="02020603050405020304" pitchFamily="18" charset="0"/>
                <a:cs typeface="Calibri" panose="020F0502020204030204" pitchFamily="34" charset="0"/>
              </a:rPr>
              <a:t> </a:t>
            </a:r>
            <a:r>
              <a:rPr lang="de-AT" sz="1000" dirty="0">
                <a:latin typeface="Calibri" panose="020F0502020204030204" pitchFamily="34" charset="0"/>
                <a:ea typeface="Times New Roman" panose="02020603050405020304" pitchFamily="18" charset="0"/>
                <a:cs typeface="Times New Roman" panose="02020603050405020304" pitchFamily="18" charset="0"/>
              </a:rPr>
              <a:t>                                                                                         </a:t>
            </a:r>
            <a:r>
              <a:rPr lang="en-US" sz="1000" dirty="0">
                <a:effectLst/>
                <a:latin typeface="Calibri" panose="020F0502020204030204" pitchFamily="34" charset="0"/>
                <a:ea typeface="Times New Roman" panose="02020603050405020304" pitchFamily="18" charset="0"/>
                <a:cs typeface="Calibri" panose="020F0502020204030204" pitchFamily="34" charset="0"/>
              </a:rPr>
              <a:t>di Paolo Zaramella</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1000" dirty="0">
                <a:effectLst/>
                <a:latin typeface="Calibri" panose="020F0502020204030204" pitchFamily="34" charset="0"/>
                <a:ea typeface="Times New Roman" panose="02020603050405020304" pitchFamily="18" charset="0"/>
                <a:cs typeface="Calibri" panose="020F0502020204030204" pitchFamily="34" charset="0"/>
              </a:rPr>
              <a:t>Asociación Caminos                                                           </a:t>
            </a:r>
            <a:r>
              <a:rPr lang="en-US" sz="1000" u="none" strike="noStrike" dirty="0">
                <a:effectLst/>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www.asoccaminos.org</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1000" dirty="0" err="1">
                <a:effectLst/>
                <a:latin typeface="Calibri" panose="020F0502020204030204" pitchFamily="34" charset="0"/>
                <a:ea typeface="Times New Roman" panose="02020603050405020304" pitchFamily="18" charset="0"/>
                <a:cs typeface="Calibri" panose="020F0502020204030204" pitchFamily="34" charset="0"/>
              </a:rPr>
              <a:t>Mykolas</a:t>
            </a:r>
            <a:r>
              <a:rPr lang="en-US" sz="1000" dirty="0">
                <a:effectLst/>
                <a:latin typeface="Calibri" panose="020F0502020204030204" pitchFamily="34" charset="0"/>
                <a:ea typeface="Times New Roman" panose="02020603050405020304" pitchFamily="18" charset="0"/>
                <a:cs typeface="Calibri" panose="020F0502020204030204" pitchFamily="34" charset="0"/>
              </a:rPr>
              <a:t> </a:t>
            </a:r>
            <a:r>
              <a:rPr lang="en-US" sz="1000" dirty="0" err="1">
                <a:effectLst/>
                <a:latin typeface="Calibri" panose="020F0502020204030204" pitchFamily="34" charset="0"/>
                <a:ea typeface="Times New Roman" panose="02020603050405020304" pitchFamily="18" charset="0"/>
                <a:cs typeface="Calibri" panose="020F0502020204030204" pitchFamily="34" charset="0"/>
              </a:rPr>
              <a:t>Romerio</a:t>
            </a:r>
            <a:r>
              <a:rPr lang="en-US" sz="1000" dirty="0">
                <a:effectLst/>
                <a:latin typeface="Calibri" panose="020F0502020204030204" pitchFamily="34" charset="0"/>
                <a:ea typeface="Times New Roman" panose="02020603050405020304" pitchFamily="18" charset="0"/>
                <a:cs typeface="Calibri" panose="020F0502020204030204" pitchFamily="34" charset="0"/>
              </a:rPr>
              <a:t> </a:t>
            </a:r>
            <a:r>
              <a:rPr lang="en-US" sz="1000" dirty="0" err="1">
                <a:effectLst/>
                <a:latin typeface="Calibri" panose="020F0502020204030204" pitchFamily="34" charset="0"/>
                <a:ea typeface="Times New Roman" panose="02020603050405020304" pitchFamily="18" charset="0"/>
                <a:cs typeface="Calibri" panose="020F0502020204030204" pitchFamily="34" charset="0"/>
              </a:rPr>
              <a:t>Universitetas</a:t>
            </a:r>
            <a:r>
              <a:rPr lang="en-US" sz="1000" dirty="0">
                <a:effectLst/>
                <a:latin typeface="Calibri" panose="020F0502020204030204" pitchFamily="34" charset="0"/>
                <a:ea typeface="Times New Roman" panose="02020603050405020304" pitchFamily="18" charset="0"/>
                <a:cs typeface="Calibri" panose="020F0502020204030204" pitchFamily="34" charset="0"/>
              </a:rPr>
              <a:t>                                                        </a:t>
            </a:r>
            <a:r>
              <a:rPr lang="en-US" sz="1000" dirty="0">
                <a:effectLst/>
                <a:latin typeface="Calibri" panose="020F0502020204030204" pitchFamily="34" charset="0"/>
                <a:ea typeface="Times New Roman" panose="02020603050405020304" pitchFamily="18" charset="0"/>
                <a:cs typeface="Calibri" panose="020F0502020204030204" pitchFamily="34" charset="0"/>
                <a:hlinkClick r:id="rId8">
                  <a:extLst>
                    <a:ext uri="{A12FA001-AC4F-418D-AE19-62706E023703}">
                      <ahyp:hlinkClr xmlns:ahyp="http://schemas.microsoft.com/office/drawing/2018/hyperlinkcolor" val="tx"/>
                    </a:ext>
                  </a:extLst>
                </a:hlinkClick>
              </a:rPr>
              <a:t>www.mruni.eu</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1000"/>
              </a:spcAft>
            </a:pPr>
            <a:endParaRPr lang="de-AT" sz="1000" b="1"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1000" b="1" dirty="0">
                <a:solidFill>
                  <a:schemeClr val="tx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PARTICIPATING COUNTRIES</a:t>
            </a:r>
            <a:r>
              <a:rPr lang="de-AT" sz="1000" b="1" dirty="0">
                <a:solidFill>
                  <a:schemeClr val="tx1">
                    <a:lumMod val="75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1000" dirty="0">
                <a:solidFill>
                  <a:schemeClr val="tx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AT / CY / IT / ES / LT</a:t>
            </a:r>
            <a:endParaRPr lang="de-AT" sz="100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fik 20">
            <a:extLst>
              <a:ext uri="{FF2B5EF4-FFF2-40B4-BE49-F238E27FC236}">
                <a16:creationId xmlns:a16="http://schemas.microsoft.com/office/drawing/2014/main" id="{86CABC8F-28BF-47C9-A458-B5BABEF5A9A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31740" y="-31295"/>
            <a:ext cx="3571192" cy="3572381"/>
          </a:xfrm>
          <a:prstGeom prst="rect">
            <a:avLst/>
          </a:prstGeom>
        </p:spPr>
      </p:pic>
      <p:pic>
        <p:nvPicPr>
          <p:cNvPr id="10" name="Grafik 9">
            <a:extLst>
              <a:ext uri="{FF2B5EF4-FFF2-40B4-BE49-F238E27FC236}">
                <a16:creationId xmlns:a16="http://schemas.microsoft.com/office/drawing/2014/main" id="{E5EF89EC-BD4D-4BBE-8B11-5F1F5FD3A5C4}"/>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6806980" y="3358160"/>
            <a:ext cx="2110105" cy="909955"/>
          </a:xfrm>
          <a:prstGeom prst="rect">
            <a:avLst/>
          </a:prstGeom>
          <a:noFill/>
          <a:ln>
            <a:noFill/>
          </a:ln>
        </p:spPr>
      </p:pic>
      <p:pic>
        <p:nvPicPr>
          <p:cNvPr id="11" name="Grafik 10">
            <a:extLst>
              <a:ext uri="{FF2B5EF4-FFF2-40B4-BE49-F238E27FC236}">
                <a16:creationId xmlns:a16="http://schemas.microsoft.com/office/drawing/2014/main" id="{426A6AE5-CDD7-468A-A963-1DE3E1E7F0FB}"/>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9687133" y="2886851"/>
            <a:ext cx="1532255" cy="1348105"/>
          </a:xfrm>
          <a:prstGeom prst="rect">
            <a:avLst/>
          </a:prstGeom>
          <a:noFill/>
          <a:ln>
            <a:noFill/>
          </a:ln>
        </p:spPr>
      </p:pic>
      <p:pic>
        <p:nvPicPr>
          <p:cNvPr id="13" name="Grafik 12">
            <a:extLst>
              <a:ext uri="{FF2B5EF4-FFF2-40B4-BE49-F238E27FC236}">
                <a16:creationId xmlns:a16="http://schemas.microsoft.com/office/drawing/2014/main" id="{A19B3613-2ED3-4568-A3FC-96DC2EC03045}"/>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6966047" y="4465724"/>
            <a:ext cx="1791970" cy="1268095"/>
          </a:xfrm>
          <a:prstGeom prst="rect">
            <a:avLst/>
          </a:prstGeom>
          <a:noFill/>
          <a:ln>
            <a:noFill/>
          </a:ln>
        </p:spPr>
      </p:pic>
      <p:pic>
        <p:nvPicPr>
          <p:cNvPr id="15" name="Grafik 14">
            <a:extLst>
              <a:ext uri="{FF2B5EF4-FFF2-40B4-BE49-F238E27FC236}">
                <a16:creationId xmlns:a16="http://schemas.microsoft.com/office/drawing/2014/main" id="{8FB61EC6-16EB-4D25-B87A-C3F1BB813B32}"/>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4339861" y="1980630"/>
            <a:ext cx="3326321" cy="688424"/>
          </a:xfrm>
          <a:prstGeom prst="rect">
            <a:avLst/>
          </a:prstGeom>
          <a:noFill/>
          <a:ln>
            <a:noFill/>
          </a:ln>
        </p:spPr>
      </p:pic>
      <p:pic>
        <p:nvPicPr>
          <p:cNvPr id="4" name="Grafik 3" descr="Ein Bild, das Zeichnung, Uhr, Schild enthält.&#10;&#10;Automatisch generierte Beschreibung">
            <a:extLst>
              <a:ext uri="{FF2B5EF4-FFF2-40B4-BE49-F238E27FC236}">
                <a16:creationId xmlns:a16="http://schemas.microsoft.com/office/drawing/2014/main" id="{0BD5C526-F148-4C4A-BA77-8F3C41ED994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68573" y="3468925"/>
            <a:ext cx="2449484" cy="688424"/>
          </a:xfrm>
          <a:prstGeom prst="rect">
            <a:avLst/>
          </a:prstGeom>
        </p:spPr>
      </p:pic>
      <p:pic>
        <p:nvPicPr>
          <p:cNvPr id="5" name="Grafik 4">
            <a:extLst>
              <a:ext uri="{FF2B5EF4-FFF2-40B4-BE49-F238E27FC236}">
                <a16:creationId xmlns:a16="http://schemas.microsoft.com/office/drawing/2014/main" id="{82643A25-2E6A-42F0-B248-A518997EE22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696263" y="4465724"/>
            <a:ext cx="1594104" cy="1155192"/>
          </a:xfrm>
          <a:prstGeom prst="rect">
            <a:avLst/>
          </a:prstGeom>
        </p:spPr>
      </p:pic>
      <p:pic>
        <p:nvPicPr>
          <p:cNvPr id="2" name="Grafik 1">
            <a:extLst>
              <a:ext uri="{FF2B5EF4-FFF2-40B4-BE49-F238E27FC236}">
                <a16:creationId xmlns:a16="http://schemas.microsoft.com/office/drawing/2014/main" id="{5843A0F3-C445-9CAE-B8E5-1682A225DDF5}"/>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9362018" y="4906805"/>
            <a:ext cx="2441868" cy="409365"/>
          </a:xfrm>
          <a:prstGeom prst="rect">
            <a:avLst/>
          </a:prstGeom>
          <a:noFill/>
          <a:ln>
            <a:noFill/>
          </a:ln>
        </p:spPr>
      </p:pic>
    </p:spTree>
    <p:extLst>
      <p:ext uri="{BB962C8B-B14F-4D97-AF65-F5344CB8AC3E}">
        <p14:creationId xmlns:p14="http://schemas.microsoft.com/office/powerpoint/2010/main" val="28803233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71C1FF73-AD3B-4D68-9643-C4D751931207}"/>
              </a:ext>
            </a:extLst>
          </p:cNvPr>
          <p:cNvSpPr>
            <a:spLocks noGrp="1"/>
          </p:cNvSpPr>
          <p:nvPr>
            <p:ph type="subTitle" idx="1"/>
          </p:nvPr>
        </p:nvSpPr>
        <p:spPr/>
        <p:txBody>
          <a:bodyPr>
            <a:normAutofit/>
          </a:bodyPr>
          <a:lstStyle/>
          <a:p>
            <a:r>
              <a:rPr lang="en-US" sz="4400" dirty="0">
                <a:solidFill>
                  <a:srgbClr val="F39019"/>
                </a:solidFill>
                <a:latin typeface="Arial Black" panose="020B0A04020102020204" pitchFamily="34" charset="0"/>
              </a:rPr>
              <a:t>für Einsamkeit im Alter</a:t>
            </a:r>
            <a:endParaRPr lang="en-GB" sz="4400" dirty="0"/>
          </a:p>
        </p:txBody>
      </p:sp>
      <p:sp>
        <p:nvSpPr>
          <p:cNvPr id="4" name="Titel 1">
            <a:extLst>
              <a:ext uri="{FF2B5EF4-FFF2-40B4-BE49-F238E27FC236}">
                <a16:creationId xmlns:a16="http://schemas.microsoft.com/office/drawing/2014/main" id="{DDC872DC-94B3-42A1-8C17-0348EEA30FE6}"/>
              </a:ext>
            </a:extLst>
          </p:cNvPr>
          <p:cNvSpPr>
            <a:spLocks noGrp="1"/>
          </p:cNvSpPr>
          <p:nvPr>
            <p:ph type="ctrTitle"/>
          </p:nvPr>
        </p:nvSpPr>
        <p:spPr>
          <a:xfrm>
            <a:off x="1524000" y="2635623"/>
            <a:ext cx="9144000" cy="874339"/>
          </a:xfrm>
        </p:spPr>
        <p:txBody>
          <a:bodyPr anchor="ctr">
            <a:normAutofit fontScale="90000"/>
          </a:bodyPr>
          <a:lstStyle/>
          <a:p>
            <a:r>
              <a:rPr lang="en-US" dirty="0">
                <a:latin typeface="+mj-lt"/>
              </a:rPr>
              <a:t>RISIKOFAKTOREN</a:t>
            </a:r>
            <a:endParaRPr lang="en-GB" sz="4000" dirty="0">
              <a:solidFill>
                <a:srgbClr val="F39019"/>
              </a:solidFill>
              <a:latin typeface="Arial Black" panose="020B0A04020102020204" pitchFamily="34" charset="0"/>
            </a:endParaRPr>
          </a:p>
        </p:txBody>
      </p:sp>
      <p:pic>
        <p:nvPicPr>
          <p:cNvPr id="5" name="Grafik 4">
            <a:extLst>
              <a:ext uri="{FF2B5EF4-FFF2-40B4-BE49-F238E27FC236}">
                <a16:creationId xmlns:a16="http://schemas.microsoft.com/office/drawing/2014/main" id="{73D6E18B-F273-480F-B167-9F914A35C638}"/>
              </a:ext>
            </a:extLst>
          </p:cNvPr>
          <p:cNvPicPr>
            <a:picLocks noChangeAspect="1"/>
          </p:cNvPicPr>
          <p:nvPr/>
        </p:nvPicPr>
        <p:blipFill rotWithShape="1">
          <a:blip r:embed="rId2">
            <a:alphaModFix amt="59000"/>
          </a:blip>
          <a:srcRect l="30363" t="25714" r="28549" b="29525"/>
          <a:stretch/>
        </p:blipFill>
        <p:spPr>
          <a:xfrm>
            <a:off x="8126964" y="440191"/>
            <a:ext cx="2817845" cy="3069771"/>
          </a:xfrm>
          <a:prstGeom prst="rect">
            <a:avLst/>
          </a:prstGeom>
        </p:spPr>
      </p:pic>
    </p:spTree>
    <p:extLst>
      <p:ext uri="{BB962C8B-B14F-4D97-AF65-F5344CB8AC3E}">
        <p14:creationId xmlns:p14="http://schemas.microsoft.com/office/powerpoint/2010/main" val="2189452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Stoppuhr 30 Min Icon Flachen Stil Stock Vektor Art und mehr Bilder von  Stoppuhr - iStock">
            <a:extLst>
              <a:ext uri="{FF2B5EF4-FFF2-40B4-BE49-F238E27FC236}">
                <a16:creationId xmlns:a16="http://schemas.microsoft.com/office/drawing/2014/main" id="{D0B26312-6DFF-4D24-85A3-F8D82D28817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75860" y="0"/>
            <a:ext cx="1981200" cy="1981200"/>
          </a:xfrm>
          <a:prstGeom prst="rect">
            <a:avLst/>
          </a:prstGeom>
          <a:noFill/>
          <a:extLst>
            <a:ext uri="{909E8E84-426E-40DD-AFC4-6F175D3DCCD1}">
              <a14:hiddenFill xmlns:a14="http://schemas.microsoft.com/office/drawing/2010/main">
                <a:solidFill>
                  <a:srgbClr val="FFFFFF"/>
                </a:solidFill>
              </a14:hiddenFill>
            </a:ext>
          </a:extLst>
        </p:spPr>
      </p:pic>
      <p:sp>
        <p:nvSpPr>
          <p:cNvPr id="4" name="Foliennummernplatzhalter 3">
            <a:extLst>
              <a:ext uri="{FF2B5EF4-FFF2-40B4-BE49-F238E27FC236}">
                <a16:creationId xmlns:a16="http://schemas.microsoft.com/office/drawing/2014/main" id="{77D1011A-BCB4-46E8-83B9-97921148B4BC}"/>
              </a:ext>
            </a:extLst>
          </p:cNvPr>
          <p:cNvSpPr>
            <a:spLocks noGrp="1"/>
          </p:cNvSpPr>
          <p:nvPr>
            <p:ph type="sldNum" sz="quarter" idx="12"/>
          </p:nvPr>
        </p:nvSpPr>
        <p:spPr>
          <a:xfrm>
            <a:off x="8610600" y="6356350"/>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2BC1E56-CB2E-4B87-AB42-32EA6AB80835}" type="slidenum">
              <a:rPr kumimoji="0" lang="hu-HU" sz="1200" b="0" i="0" u="none" strike="noStrike" kern="1200" cap="none" spc="0" normalizeH="0" baseline="0" noProof="0" smtClean="0">
                <a:ln>
                  <a:noFill/>
                </a:ln>
                <a:solidFill>
                  <a:srgbClr val="404040">
                    <a:tint val="75000"/>
                  </a:srgbClr>
                </a:solidFill>
                <a:effectLst/>
                <a:uLnTx/>
                <a:uFillTx/>
                <a:latin typeface="Calibri Light" panose="020F0302020204030204"/>
                <a:ea typeface="+mn-ea"/>
                <a:cs typeface="+mn-cs"/>
              </a:rPr>
              <a:t>3</a:t>
            </a:fld>
            <a:endParaRPr kumimoji="0" lang="hu-HU" sz="1200" b="0" i="0" u="none" strike="noStrike" kern="1200" cap="none" spc="0" normalizeH="0" baseline="0" noProof="0">
              <a:ln>
                <a:noFill/>
              </a:ln>
              <a:solidFill>
                <a:srgbClr val="404040">
                  <a:tint val="75000"/>
                </a:srgbClr>
              </a:solidFill>
              <a:effectLst/>
              <a:uLnTx/>
              <a:uFillTx/>
              <a:latin typeface="Calibri Light" panose="020F0302020204030204"/>
              <a:ea typeface="+mn-ea"/>
              <a:cs typeface="+mn-cs"/>
            </a:endParaRPr>
          </a:p>
        </p:txBody>
      </p:sp>
      <p:sp>
        <p:nvSpPr>
          <p:cNvPr id="5" name="Rechteck 4">
            <a:extLst>
              <a:ext uri="{FF2B5EF4-FFF2-40B4-BE49-F238E27FC236}">
                <a16:creationId xmlns:a16="http://schemas.microsoft.com/office/drawing/2014/main" id="{58BA430B-8582-408B-8749-1DA1A276374D}"/>
              </a:ext>
            </a:extLst>
          </p:cNvPr>
          <p:cNvSpPr/>
          <p:nvPr/>
        </p:nvSpPr>
        <p:spPr>
          <a:xfrm>
            <a:off x="708212" y="6356350"/>
            <a:ext cx="4464423" cy="365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el 8">
            <a:extLst>
              <a:ext uri="{FF2B5EF4-FFF2-40B4-BE49-F238E27FC236}">
                <a16:creationId xmlns:a16="http://schemas.microsoft.com/office/drawing/2014/main" id="{9FF20520-E2C2-4A4C-B999-8F82CCCB71F3}"/>
              </a:ext>
            </a:extLst>
          </p:cNvPr>
          <p:cNvSpPr>
            <a:spLocks noGrp="1"/>
          </p:cNvSpPr>
          <p:nvPr>
            <p:ph type="title"/>
          </p:nvPr>
        </p:nvSpPr>
        <p:spPr>
          <a:xfrm>
            <a:off x="839788" y="365125"/>
            <a:ext cx="10515600" cy="1325563"/>
          </a:xfrm>
        </p:spPr>
        <p:txBody>
          <a:bodyPr/>
          <a:lstStyle/>
          <a:p>
            <a:r>
              <a:rPr lang="en-GB" sz="4000" dirty="0">
                <a:latin typeface="+mj-lt"/>
              </a:rPr>
              <a:t>Risikodimensionen für Einsamkeit</a:t>
            </a:r>
            <a:br>
              <a:rPr lang="en-GB" sz="4000" dirty="0">
                <a:latin typeface="+mj-lt"/>
              </a:rPr>
            </a:br>
            <a:r>
              <a:rPr lang="en-US" sz="2800" b="1" dirty="0">
                <a:solidFill>
                  <a:schemeClr val="bg1">
                    <a:lumMod val="50000"/>
                  </a:schemeClr>
                </a:solidFill>
                <a:highlight>
                  <a:srgbClr val="FFD85B"/>
                </a:highlight>
                <a:ea typeface="+mn-ea"/>
                <a:cs typeface="Arial" panose="020B0604020202020204" pitchFamily="34" charset="0"/>
              </a:rPr>
              <a:t>Brainstorming &amp; Mindmap</a:t>
            </a:r>
            <a:endParaRPr lang="en-GB" sz="4000" dirty="0">
              <a:latin typeface="+mj-lt"/>
            </a:endParaRPr>
          </a:p>
        </p:txBody>
      </p:sp>
      <p:sp>
        <p:nvSpPr>
          <p:cNvPr id="10" name="Textfeld 9">
            <a:extLst>
              <a:ext uri="{FF2B5EF4-FFF2-40B4-BE49-F238E27FC236}">
                <a16:creationId xmlns:a16="http://schemas.microsoft.com/office/drawing/2014/main" id="{ED15695E-B89B-4F02-91E5-0C285BCB6F6A}"/>
              </a:ext>
            </a:extLst>
          </p:cNvPr>
          <p:cNvSpPr txBox="1"/>
          <p:nvPr/>
        </p:nvSpPr>
        <p:spPr>
          <a:xfrm>
            <a:off x="284876" y="1981200"/>
            <a:ext cx="5612585" cy="453970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rial Black" panose="020B0A04020102020204" pitchFamily="34" charset="0"/>
                <a:cs typeface="Arial" panose="020B0604020202020204" pitchFamily="34" charset="0"/>
              </a:rPr>
              <a:t>5 Gruppen - </a:t>
            </a:r>
          </a:p>
          <a:p>
            <a:pPr marL="0" marR="0" lvl="0" indent="0"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rial Black" panose="020B0A04020102020204" pitchFamily="34" charset="0"/>
                <a:cs typeface="Arial" panose="020B0604020202020204" pitchFamily="34" charset="0"/>
              </a:rPr>
              <a:t>je 1 Risikodimension</a:t>
            </a:r>
          </a:p>
          <a:p>
            <a:pPr marL="0" marR="0" lvl="0" indent="0" defTabSz="914400" rtl="0" eaLnBrk="1" fontAlgn="auto" latinLnBrk="0" hangingPunct="1">
              <a:lnSpc>
                <a:spcPct val="100000"/>
              </a:lnSpc>
              <a:spcBef>
                <a:spcPts val="0"/>
              </a:spcBef>
              <a:spcAft>
                <a:spcPts val="0"/>
              </a:spcAft>
              <a:buClrTx/>
              <a:buSzTx/>
              <a:buFontTx/>
              <a:buNone/>
              <a:tabLst/>
              <a:defRPr/>
            </a:pPr>
            <a:endParaRPr lang="en-US" sz="1600" dirty="0">
              <a:solidFill>
                <a:schemeClr val="bg1">
                  <a:lumMod val="50000"/>
                </a:schemeClr>
              </a:solidFill>
              <a:latin typeface="+mj-lt"/>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500" dirty="0">
                <a:solidFill>
                  <a:schemeClr val="bg1">
                    <a:lumMod val="50000"/>
                  </a:schemeClr>
                </a:solidFill>
                <a:latin typeface="+mj-lt"/>
                <a:cs typeface="Arial" panose="020B0604020202020204" pitchFamily="34" charset="0"/>
              </a:rPr>
              <a:t>Nehmen Sie ein Flipchart und kleben Sie Ihre Risikodimension in die Mitte.</a:t>
            </a:r>
          </a:p>
          <a:p>
            <a:pPr marL="0" marR="0" lvl="0" indent="0" defTabSz="914400" rtl="0" eaLnBrk="1" fontAlgn="auto" latinLnBrk="0" hangingPunct="1">
              <a:lnSpc>
                <a:spcPct val="100000"/>
              </a:lnSpc>
              <a:spcBef>
                <a:spcPts val="0"/>
              </a:spcBef>
              <a:spcAft>
                <a:spcPts val="0"/>
              </a:spcAft>
              <a:buClrTx/>
              <a:buSzTx/>
              <a:buFontTx/>
              <a:buNone/>
              <a:tabLst/>
              <a:defRPr/>
            </a:pPr>
            <a:endParaRPr lang="en-US" sz="2500" dirty="0">
              <a:solidFill>
                <a:schemeClr val="bg1">
                  <a:lumMod val="50000"/>
                </a:schemeClr>
              </a:solidFill>
              <a:latin typeface="+mj-lt"/>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500" dirty="0">
                <a:solidFill>
                  <a:schemeClr val="bg1">
                    <a:lumMod val="50000"/>
                  </a:schemeClr>
                </a:solidFill>
                <a:latin typeface="+mj-lt"/>
                <a:cs typeface="Arial" panose="020B0604020202020204" pitchFamily="34" charset="0"/>
              </a:rPr>
              <a:t>Überlegen Sie gemeinsam, </a:t>
            </a:r>
            <a:r>
              <a:rPr lang="en-US" sz="2500" dirty="0" err="1">
                <a:solidFill>
                  <a:schemeClr val="bg1">
                    <a:lumMod val="50000"/>
                  </a:schemeClr>
                </a:solidFill>
                <a:latin typeface="+mj-lt"/>
                <a:cs typeface="Arial" panose="020B0604020202020204" pitchFamily="34" charset="0"/>
              </a:rPr>
              <a:t>welche</a:t>
            </a:r>
            <a:r>
              <a:rPr lang="en-US" sz="2500" dirty="0">
                <a:solidFill>
                  <a:schemeClr val="bg1">
                    <a:lumMod val="50000"/>
                  </a:schemeClr>
                </a:solidFill>
                <a:latin typeface="+mj-lt"/>
                <a:cs typeface="Arial" panose="020B0604020202020204" pitchFamily="34" charset="0"/>
              </a:rPr>
              <a:t> </a:t>
            </a:r>
            <a:r>
              <a:rPr lang="en-US" sz="2500" dirty="0" err="1">
                <a:solidFill>
                  <a:schemeClr val="bg1">
                    <a:lumMod val="50000"/>
                  </a:schemeClr>
                </a:solidFill>
                <a:latin typeface="+mj-lt"/>
                <a:cs typeface="Arial" panose="020B0604020202020204" pitchFamily="34" charset="0"/>
              </a:rPr>
              <a:t>Risikofaktoren</a:t>
            </a:r>
            <a:r>
              <a:rPr lang="en-US" sz="2500" dirty="0">
                <a:solidFill>
                  <a:schemeClr val="bg1">
                    <a:lumMod val="50000"/>
                  </a:schemeClr>
                </a:solidFill>
                <a:latin typeface="+mj-lt"/>
                <a:cs typeface="Arial" panose="020B0604020202020204" pitchFamily="34" charset="0"/>
              </a:rPr>
              <a:t> </a:t>
            </a:r>
            <a:r>
              <a:rPr lang="en-US" sz="2500" dirty="0" err="1">
                <a:solidFill>
                  <a:schemeClr val="bg1">
                    <a:lumMod val="50000"/>
                  </a:schemeClr>
                </a:solidFill>
                <a:latin typeface="+mj-lt"/>
                <a:cs typeface="Arial" panose="020B0604020202020204" pitchFamily="34" charset="0"/>
              </a:rPr>
              <a:t>zu</a:t>
            </a:r>
            <a:r>
              <a:rPr lang="en-US" sz="2500" dirty="0">
                <a:solidFill>
                  <a:schemeClr val="bg1">
                    <a:lumMod val="50000"/>
                  </a:schemeClr>
                </a:solidFill>
                <a:latin typeface="+mj-lt"/>
                <a:cs typeface="Arial" panose="020B0604020202020204" pitchFamily="34" charset="0"/>
              </a:rPr>
              <a:t> den einzelnen Dimensionen gehören könnten.</a:t>
            </a:r>
          </a:p>
          <a:p>
            <a:pPr marL="0" marR="0" lvl="0" indent="0" defTabSz="914400" rtl="0" eaLnBrk="1" fontAlgn="auto" latinLnBrk="0" hangingPunct="1">
              <a:lnSpc>
                <a:spcPct val="100000"/>
              </a:lnSpc>
              <a:spcBef>
                <a:spcPts val="0"/>
              </a:spcBef>
              <a:spcAft>
                <a:spcPts val="0"/>
              </a:spcAft>
              <a:buClrTx/>
              <a:buSzTx/>
              <a:buFontTx/>
              <a:buNone/>
              <a:tabLst/>
              <a:defRPr/>
            </a:pPr>
            <a:endParaRPr lang="en-US" sz="2500" dirty="0">
              <a:solidFill>
                <a:schemeClr val="bg1">
                  <a:lumMod val="50000"/>
                </a:schemeClr>
              </a:solidFill>
              <a:latin typeface="+mj-lt"/>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500" dirty="0">
                <a:solidFill>
                  <a:schemeClr val="bg1">
                    <a:lumMod val="50000"/>
                  </a:schemeClr>
                </a:solidFill>
                <a:latin typeface="+mj-lt"/>
                <a:cs typeface="Arial" panose="020B0604020202020204" pitchFamily="34" charset="0"/>
              </a:rPr>
              <a:t>Erstellen Sie eine Mind-Map und hängen Sie </a:t>
            </a:r>
            <a:r>
              <a:rPr lang="en-US" sz="2500" dirty="0" err="1">
                <a:solidFill>
                  <a:schemeClr val="bg1">
                    <a:lumMod val="50000"/>
                  </a:schemeClr>
                </a:solidFill>
                <a:latin typeface="+mj-lt"/>
                <a:cs typeface="Arial" panose="020B0604020202020204" pitchFamily="34" charset="0"/>
              </a:rPr>
              <a:t>sie</a:t>
            </a:r>
            <a:r>
              <a:rPr lang="en-US" sz="2500" dirty="0">
                <a:solidFill>
                  <a:schemeClr val="bg1">
                    <a:lumMod val="50000"/>
                  </a:schemeClr>
                </a:solidFill>
                <a:latin typeface="+mj-lt"/>
                <a:cs typeface="Arial" panose="020B0604020202020204" pitchFamily="34" charset="0"/>
              </a:rPr>
              <a:t> </a:t>
            </a:r>
            <a:r>
              <a:rPr lang="en-US" sz="2500" dirty="0" err="1">
                <a:solidFill>
                  <a:schemeClr val="bg1">
                    <a:lumMod val="50000"/>
                  </a:schemeClr>
                </a:solidFill>
                <a:latin typeface="+mj-lt"/>
                <a:cs typeface="Arial" panose="020B0604020202020204" pitchFamily="34" charset="0"/>
              </a:rPr>
              <a:t>zur</a:t>
            </a:r>
            <a:r>
              <a:rPr lang="en-US" sz="2500" dirty="0">
                <a:solidFill>
                  <a:schemeClr val="bg1">
                    <a:lumMod val="50000"/>
                  </a:schemeClr>
                </a:solidFill>
                <a:latin typeface="+mj-lt"/>
                <a:cs typeface="Arial" panose="020B0604020202020204" pitchFamily="34" charset="0"/>
              </a:rPr>
              <a:t> Visualisierung an die Wand.</a:t>
            </a:r>
            <a:endParaRPr lang="de-AT" sz="2500" dirty="0">
              <a:solidFill>
                <a:schemeClr val="bg1">
                  <a:lumMod val="50000"/>
                </a:schemeClr>
              </a:solidFill>
              <a:latin typeface="+mj-lt"/>
              <a:cs typeface="Arial" panose="020B0604020202020204" pitchFamily="34" charset="0"/>
            </a:endParaRPr>
          </a:p>
        </p:txBody>
      </p:sp>
      <p:pic>
        <p:nvPicPr>
          <p:cNvPr id="20" name="Picture 2" descr="Human body icon isolated on white background Vector Image">
            <a:extLst>
              <a:ext uri="{FF2B5EF4-FFF2-40B4-BE49-F238E27FC236}">
                <a16:creationId xmlns:a16="http://schemas.microsoft.com/office/drawing/2014/main" id="{997EE122-E093-4444-BA26-20CB2131D4E2}"/>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7619"/>
          <a:stretch/>
        </p:blipFill>
        <p:spPr bwMode="auto">
          <a:xfrm>
            <a:off x="6370757" y="2010159"/>
            <a:ext cx="1263889" cy="124574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Elder people icon Royalty Free Vector Image - VectorStock">
            <a:extLst>
              <a:ext uri="{FF2B5EF4-FFF2-40B4-BE49-F238E27FC236}">
                <a16:creationId xmlns:a16="http://schemas.microsoft.com/office/drawing/2014/main" id="{390D1AD9-84D8-4628-86E5-E9E5404AAD58}"/>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8844"/>
          <a:stretch/>
        </p:blipFill>
        <p:spPr bwMode="auto">
          <a:xfrm>
            <a:off x="8043346" y="3242432"/>
            <a:ext cx="1586784" cy="156217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Transparent Dictionary Icon Png - Transparent Psychology Icon, Png Download  - kindpng">
            <a:extLst>
              <a:ext uri="{FF2B5EF4-FFF2-40B4-BE49-F238E27FC236}">
                <a16:creationId xmlns:a16="http://schemas.microsoft.com/office/drawing/2014/main" id="{83ADBCFF-A953-47E8-AC59-230886F3B33F}"/>
              </a:ext>
            </a:extLst>
          </p:cNvPr>
          <p:cNvPicPr>
            <a:picLocks noChangeAspect="1" noChangeArrowheads="1"/>
          </p:cNvPicPr>
          <p:nvPr/>
        </p:nvPicPr>
        <p:blipFill>
          <a:blip r:embed="rId5">
            <a:clrChange>
              <a:clrFrom>
                <a:srgbClr val="F7F7F7"/>
              </a:clrFrom>
              <a:clrTo>
                <a:srgbClr val="F7F7F7">
                  <a:alpha val="0"/>
                </a:srgbClr>
              </a:clrTo>
            </a:clrChange>
            <a:biLevel thresh="75000"/>
            <a:extLst>
              <a:ext uri="{28A0092B-C50C-407E-A947-70E740481C1C}">
                <a14:useLocalDpi xmlns:a14="http://schemas.microsoft.com/office/drawing/2010/main" val="0"/>
              </a:ext>
            </a:extLst>
          </a:blip>
          <a:srcRect/>
          <a:stretch>
            <a:fillRect/>
          </a:stretch>
        </p:blipFill>
        <p:spPr bwMode="auto">
          <a:xfrm>
            <a:off x="9859660" y="1926123"/>
            <a:ext cx="1431832" cy="145507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Social Network Icon,collaboration Icon,social Icon - Social Network  Transparent PNG - 1280x1280 - Free Download on NicePNG">
            <a:extLst>
              <a:ext uri="{FF2B5EF4-FFF2-40B4-BE49-F238E27FC236}">
                <a16:creationId xmlns:a16="http://schemas.microsoft.com/office/drawing/2014/main" id="{3A6B6B7B-020A-4DEA-A2DD-AF1BFD8B18DA}"/>
              </a:ext>
            </a:extLst>
          </p:cNvPr>
          <p:cNvPicPr>
            <a:picLocks noChangeAspect="1" noChangeArrowheads="1"/>
          </p:cNvPicPr>
          <p:nvPr/>
        </p:nvPicPr>
        <p:blipFill>
          <a:blip r:embed="rId6">
            <a:clrChange>
              <a:clrFrom>
                <a:srgbClr val="F6F6F6"/>
              </a:clrFrom>
              <a:clrTo>
                <a:srgbClr val="F6F6F6">
                  <a:alpha val="0"/>
                </a:srgbClr>
              </a:clrTo>
            </a:clrChange>
            <a:biLevel thresh="75000"/>
            <a:extLst>
              <a:ext uri="{28A0092B-C50C-407E-A947-70E740481C1C}">
                <a14:useLocalDpi xmlns:a14="http://schemas.microsoft.com/office/drawing/2010/main" val="0"/>
              </a:ext>
            </a:extLst>
          </a:blip>
          <a:srcRect/>
          <a:stretch>
            <a:fillRect/>
          </a:stretch>
        </p:blipFill>
        <p:spPr bwMode="auto">
          <a:xfrm>
            <a:off x="6392450" y="4739780"/>
            <a:ext cx="1263888" cy="13255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Work Environment Icon Png Transparent PNG - 801x772 - Free Download on  NicePNG">
            <a:extLst>
              <a:ext uri="{FF2B5EF4-FFF2-40B4-BE49-F238E27FC236}">
                <a16:creationId xmlns:a16="http://schemas.microsoft.com/office/drawing/2014/main" id="{7FB62B0F-D4D6-4ADB-9C80-22E61C578446}"/>
              </a:ext>
            </a:extLst>
          </p:cNvPr>
          <p:cNvPicPr>
            <a:picLocks noChangeAspect="1" noChangeArrowheads="1"/>
          </p:cNvPicPr>
          <p:nvPr/>
        </p:nvPicPr>
        <p:blipFill>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0017138" y="4739780"/>
            <a:ext cx="1275855"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414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F7028-6A9A-4DCF-B457-796941B3CC98}"/>
              </a:ext>
            </a:extLst>
          </p:cNvPr>
          <p:cNvSpPr>
            <a:spLocks noGrp="1"/>
          </p:cNvSpPr>
          <p:nvPr>
            <p:ph type="title"/>
          </p:nvPr>
        </p:nvSpPr>
        <p:spPr>
          <a:xfrm>
            <a:off x="739534" y="429550"/>
            <a:ext cx="10836322" cy="1009424"/>
          </a:xfrm>
        </p:spPr>
        <p:txBody>
          <a:bodyPr>
            <a:normAutofit/>
          </a:bodyPr>
          <a:lstStyle/>
          <a:p>
            <a:r>
              <a:rPr lang="en-US" sz="4000" dirty="0"/>
              <a:t>Risikofaktoren für Einsamkeit</a:t>
            </a:r>
            <a:endParaRPr lang="en-GB" sz="2200" b="1" dirty="0">
              <a:solidFill>
                <a:schemeClr val="bg1">
                  <a:lumMod val="50000"/>
                </a:schemeClr>
              </a:solidFill>
              <a:highlight>
                <a:srgbClr val="FFD85B"/>
              </a:highlight>
              <a:ea typeface="+mn-ea"/>
              <a:cs typeface="Arial" panose="020B0604020202020204" pitchFamily="34" charset="0"/>
            </a:endParaRPr>
          </a:p>
        </p:txBody>
      </p:sp>
      <p:sp>
        <p:nvSpPr>
          <p:cNvPr id="4" name="Foliennummernplatzhalter 3">
            <a:extLst>
              <a:ext uri="{FF2B5EF4-FFF2-40B4-BE49-F238E27FC236}">
                <a16:creationId xmlns:a16="http://schemas.microsoft.com/office/drawing/2014/main" id="{77D1011A-BCB4-46E8-83B9-97921148B4BC}"/>
              </a:ext>
            </a:extLst>
          </p:cNvPr>
          <p:cNvSpPr>
            <a:spLocks noGrp="1"/>
          </p:cNvSpPr>
          <p:nvPr>
            <p:ph type="sldNum" sz="quarter" idx="12"/>
          </p:nvPr>
        </p:nvSpPr>
        <p:spPr/>
        <p:txBody>
          <a:bodyPr/>
          <a:lstStyle/>
          <a:p>
            <a:fld id="{02BC1E56-CB2E-4B87-AB42-32EA6AB80835}" type="slidenum">
              <a:rPr lang="hu-HU" sz="1400" smtClean="0"/>
              <a:t>4</a:t>
            </a:fld>
            <a:endParaRPr lang="hu-HU" sz="1400" dirty="0"/>
          </a:p>
        </p:txBody>
      </p:sp>
      <p:sp>
        <p:nvSpPr>
          <p:cNvPr id="5" name="Inhaltsplatzhalter 2">
            <a:extLst>
              <a:ext uri="{FF2B5EF4-FFF2-40B4-BE49-F238E27FC236}">
                <a16:creationId xmlns:a16="http://schemas.microsoft.com/office/drawing/2014/main" id="{8C34CF25-4181-451D-83F8-C246D6344587}"/>
              </a:ext>
            </a:extLst>
          </p:cNvPr>
          <p:cNvSpPr txBox="1">
            <a:spLocks/>
          </p:cNvSpPr>
          <p:nvPr/>
        </p:nvSpPr>
        <p:spPr>
          <a:xfrm>
            <a:off x="739533" y="1604683"/>
            <a:ext cx="9858173" cy="4823768"/>
          </a:xfrm>
          <a:prstGeom prst="rect">
            <a:avLst/>
          </a:prstGeom>
        </p:spPr>
        <p:txBody>
          <a:bodyPr vert="horz" lIns="91440" tIns="45720" rIns="91440" bIns="45720" rtlCol="0">
            <a:normAutofit/>
          </a:bodyPr>
          <a:lstStyle>
            <a:lvl1pPr marL="271463" indent="-271463" algn="l" defTabSz="914400" rtl="0" eaLnBrk="1" latinLnBrk="0" hangingPunct="1">
              <a:lnSpc>
                <a:spcPct val="90000"/>
              </a:lnSpc>
              <a:spcBef>
                <a:spcPts val="1000"/>
              </a:spcBef>
              <a:buClr>
                <a:schemeClr val="accent2"/>
              </a:buClr>
              <a:buSzPct val="75000"/>
              <a:buFont typeface="Wingdings" panose="05000000000000000000" pitchFamily="2" charset="2"/>
              <a:buNone/>
              <a:defRPr sz="2400" kern="1200">
                <a:solidFill>
                  <a:schemeClr val="bg1">
                    <a:lumMod val="50000"/>
                  </a:schemeClr>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2000" kern="1200">
                <a:solidFill>
                  <a:schemeClr val="bg1">
                    <a:lumMod val="50000"/>
                  </a:schemeClr>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800" kern="1200">
                <a:solidFill>
                  <a:schemeClr val="bg1">
                    <a:lumMod val="50000"/>
                  </a:schemeClr>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600" kern="1200">
                <a:solidFill>
                  <a:schemeClr val="bg1">
                    <a:lumMod val="50000"/>
                  </a:schemeClr>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600" kern="1200">
                <a:solidFill>
                  <a:schemeClr val="bg1">
                    <a:lumMod val="50000"/>
                  </a:schemeClr>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FFC715"/>
              </a:buClr>
            </a:pPr>
            <a:endParaRPr lang="en-GB" sz="2700" dirty="0">
              <a:sym typeface="Wingdings" panose="05000000000000000000" pitchFamily="2" charset="2"/>
            </a:endParaRPr>
          </a:p>
        </p:txBody>
      </p:sp>
      <p:sp>
        <p:nvSpPr>
          <p:cNvPr id="6" name="Rechteck: diagonal liegende Ecken abgerundet 5">
            <a:extLst>
              <a:ext uri="{FF2B5EF4-FFF2-40B4-BE49-F238E27FC236}">
                <a16:creationId xmlns:a16="http://schemas.microsoft.com/office/drawing/2014/main" id="{C943C1AC-52FC-48BE-B40E-351DD80406D2}"/>
              </a:ext>
            </a:extLst>
          </p:cNvPr>
          <p:cNvSpPr/>
          <p:nvPr/>
        </p:nvSpPr>
        <p:spPr>
          <a:xfrm>
            <a:off x="4558553" y="3429000"/>
            <a:ext cx="3074894" cy="1030942"/>
          </a:xfrm>
          <a:prstGeom prst="round2DiagRect">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GB" sz="2400" b="1" dirty="0">
                <a:latin typeface="Minion-Regular"/>
              </a:rPr>
              <a:t>Faktoren der körperlichen Gesundheit</a:t>
            </a:r>
          </a:p>
        </p:txBody>
      </p:sp>
      <p:sp>
        <p:nvSpPr>
          <p:cNvPr id="71" name="Textfeld 70">
            <a:extLst>
              <a:ext uri="{FF2B5EF4-FFF2-40B4-BE49-F238E27FC236}">
                <a16:creationId xmlns:a16="http://schemas.microsoft.com/office/drawing/2014/main" id="{527C0ECF-6D39-46F7-BF0A-368D31E34D5D}"/>
              </a:ext>
            </a:extLst>
          </p:cNvPr>
          <p:cNvSpPr txBox="1"/>
          <p:nvPr/>
        </p:nvSpPr>
        <p:spPr>
          <a:xfrm>
            <a:off x="5335525" y="6382921"/>
            <a:ext cx="5791200" cy="338554"/>
          </a:xfrm>
          <a:prstGeom prst="rect">
            <a:avLst/>
          </a:prstGeom>
          <a:noFill/>
        </p:spPr>
        <p:txBody>
          <a:bodyPr wrap="square">
            <a:spAutoFit/>
          </a:bodyPr>
          <a:lstStyle/>
          <a:p>
            <a:r>
              <a:rPr lang="en-US" sz="1600" dirty="0">
                <a:solidFill>
                  <a:schemeClr val="bg1">
                    <a:lumMod val="50000"/>
                  </a:schemeClr>
                </a:solidFill>
                <a:latin typeface="+mj-lt"/>
                <a:cs typeface="Arial" panose="020B0604020202020204" pitchFamily="34" charset="0"/>
              </a:rPr>
              <a:t>(National Academies of Sciences, Engineering, and Medicine, 2020)</a:t>
            </a:r>
            <a:endParaRPr lang="en-GB" sz="1600" dirty="0">
              <a:solidFill>
                <a:schemeClr val="bg1">
                  <a:lumMod val="50000"/>
                </a:schemeClr>
              </a:solidFill>
              <a:latin typeface="+mj-lt"/>
              <a:cs typeface="Arial" panose="020B0604020202020204" pitchFamily="34" charset="0"/>
            </a:endParaRPr>
          </a:p>
        </p:txBody>
      </p:sp>
      <p:pic>
        <p:nvPicPr>
          <p:cNvPr id="34" name="Picture 2" descr="Human body icon isolated on white background Vector Image">
            <a:extLst>
              <a:ext uri="{FF2B5EF4-FFF2-40B4-BE49-F238E27FC236}">
                <a16:creationId xmlns:a16="http://schemas.microsoft.com/office/drawing/2014/main" id="{78513ECB-BEDB-43FA-A6A8-92F9F6C59041}"/>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7619"/>
          <a:stretch/>
        </p:blipFill>
        <p:spPr bwMode="auto">
          <a:xfrm>
            <a:off x="1296999" y="1913908"/>
            <a:ext cx="1263889" cy="1245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449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F7028-6A9A-4DCF-B457-796941B3CC98}"/>
              </a:ext>
            </a:extLst>
          </p:cNvPr>
          <p:cNvSpPr>
            <a:spLocks noGrp="1"/>
          </p:cNvSpPr>
          <p:nvPr>
            <p:ph type="title"/>
          </p:nvPr>
        </p:nvSpPr>
        <p:spPr>
          <a:xfrm>
            <a:off x="739534" y="429550"/>
            <a:ext cx="10836322" cy="1009424"/>
          </a:xfrm>
        </p:spPr>
        <p:txBody>
          <a:bodyPr>
            <a:normAutofit/>
          </a:bodyPr>
          <a:lstStyle/>
          <a:p>
            <a:r>
              <a:rPr lang="en-US" sz="4000" dirty="0"/>
              <a:t>Risikofaktoren für Einsamkeit</a:t>
            </a:r>
            <a:br>
              <a:rPr lang="en-US" sz="4000" dirty="0"/>
            </a:br>
            <a:r>
              <a:rPr lang="en-US" sz="2200" b="1" dirty="0">
                <a:solidFill>
                  <a:schemeClr val="bg1">
                    <a:lumMod val="50000"/>
                  </a:schemeClr>
                </a:solidFill>
                <a:highlight>
                  <a:srgbClr val="FFD85B"/>
                </a:highlight>
                <a:ea typeface="+mn-ea"/>
                <a:cs typeface="Arial" panose="020B0604020202020204" pitchFamily="34" charset="0"/>
              </a:rPr>
              <a:t>Was aus der Forschung bekannt ist - Einige Beispiele</a:t>
            </a:r>
            <a:endParaRPr lang="en-GB" sz="2200" b="1" dirty="0">
              <a:solidFill>
                <a:schemeClr val="bg1">
                  <a:lumMod val="50000"/>
                </a:schemeClr>
              </a:solidFill>
              <a:highlight>
                <a:srgbClr val="FFD85B"/>
              </a:highlight>
              <a:ea typeface="+mn-ea"/>
              <a:cs typeface="Arial" panose="020B0604020202020204" pitchFamily="34" charset="0"/>
            </a:endParaRPr>
          </a:p>
        </p:txBody>
      </p:sp>
      <p:sp>
        <p:nvSpPr>
          <p:cNvPr id="4" name="Foliennummernplatzhalter 3">
            <a:extLst>
              <a:ext uri="{FF2B5EF4-FFF2-40B4-BE49-F238E27FC236}">
                <a16:creationId xmlns:a16="http://schemas.microsoft.com/office/drawing/2014/main" id="{77D1011A-BCB4-46E8-83B9-97921148B4BC}"/>
              </a:ext>
            </a:extLst>
          </p:cNvPr>
          <p:cNvSpPr>
            <a:spLocks noGrp="1"/>
          </p:cNvSpPr>
          <p:nvPr>
            <p:ph type="sldNum" sz="quarter" idx="12"/>
          </p:nvPr>
        </p:nvSpPr>
        <p:spPr/>
        <p:txBody>
          <a:bodyPr/>
          <a:lstStyle/>
          <a:p>
            <a:fld id="{02BC1E56-CB2E-4B87-AB42-32EA6AB80835}" type="slidenum">
              <a:rPr lang="hu-HU" sz="1400" smtClean="0"/>
              <a:t>5</a:t>
            </a:fld>
            <a:endParaRPr lang="hu-HU" sz="1400" dirty="0"/>
          </a:p>
        </p:txBody>
      </p:sp>
      <p:sp>
        <p:nvSpPr>
          <p:cNvPr id="5" name="Inhaltsplatzhalter 2">
            <a:extLst>
              <a:ext uri="{FF2B5EF4-FFF2-40B4-BE49-F238E27FC236}">
                <a16:creationId xmlns:a16="http://schemas.microsoft.com/office/drawing/2014/main" id="{8C34CF25-4181-451D-83F8-C246D6344587}"/>
              </a:ext>
            </a:extLst>
          </p:cNvPr>
          <p:cNvSpPr txBox="1">
            <a:spLocks/>
          </p:cNvSpPr>
          <p:nvPr/>
        </p:nvSpPr>
        <p:spPr>
          <a:xfrm>
            <a:off x="739533" y="1604683"/>
            <a:ext cx="9858173" cy="4823768"/>
          </a:xfrm>
          <a:prstGeom prst="rect">
            <a:avLst/>
          </a:prstGeom>
        </p:spPr>
        <p:txBody>
          <a:bodyPr vert="horz" lIns="91440" tIns="45720" rIns="91440" bIns="45720" rtlCol="0">
            <a:normAutofit/>
          </a:bodyPr>
          <a:lstStyle>
            <a:lvl1pPr marL="271463" indent="-271463" algn="l" defTabSz="914400" rtl="0" eaLnBrk="1" latinLnBrk="0" hangingPunct="1">
              <a:lnSpc>
                <a:spcPct val="90000"/>
              </a:lnSpc>
              <a:spcBef>
                <a:spcPts val="1000"/>
              </a:spcBef>
              <a:buClr>
                <a:schemeClr val="accent2"/>
              </a:buClr>
              <a:buSzPct val="75000"/>
              <a:buFont typeface="Wingdings" panose="05000000000000000000" pitchFamily="2" charset="2"/>
              <a:buNone/>
              <a:defRPr sz="2400" kern="1200">
                <a:solidFill>
                  <a:schemeClr val="bg1">
                    <a:lumMod val="50000"/>
                  </a:schemeClr>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2000" kern="1200">
                <a:solidFill>
                  <a:schemeClr val="bg1">
                    <a:lumMod val="50000"/>
                  </a:schemeClr>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800" kern="1200">
                <a:solidFill>
                  <a:schemeClr val="bg1">
                    <a:lumMod val="50000"/>
                  </a:schemeClr>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600" kern="1200">
                <a:solidFill>
                  <a:schemeClr val="bg1">
                    <a:lumMod val="50000"/>
                  </a:schemeClr>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600" kern="1200">
                <a:solidFill>
                  <a:schemeClr val="bg1">
                    <a:lumMod val="50000"/>
                  </a:schemeClr>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FFC715"/>
              </a:buClr>
            </a:pPr>
            <a:endParaRPr lang="en-GB" sz="2700" dirty="0">
              <a:sym typeface="Wingdings" panose="05000000000000000000" pitchFamily="2" charset="2"/>
            </a:endParaRPr>
          </a:p>
        </p:txBody>
      </p:sp>
      <p:sp>
        <p:nvSpPr>
          <p:cNvPr id="6" name="Rechteck: diagonal liegende Ecken abgerundet 5">
            <a:extLst>
              <a:ext uri="{FF2B5EF4-FFF2-40B4-BE49-F238E27FC236}">
                <a16:creationId xmlns:a16="http://schemas.microsoft.com/office/drawing/2014/main" id="{C943C1AC-52FC-48BE-B40E-351DD80406D2}"/>
              </a:ext>
            </a:extLst>
          </p:cNvPr>
          <p:cNvSpPr/>
          <p:nvPr/>
        </p:nvSpPr>
        <p:spPr>
          <a:xfrm>
            <a:off x="4558553" y="3429000"/>
            <a:ext cx="3074894" cy="1030942"/>
          </a:xfrm>
          <a:prstGeom prst="round2DiagRect">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GB" sz="2400" b="1" dirty="0">
                <a:latin typeface="Minion-Regular"/>
              </a:rPr>
              <a:t>Faktoren der körperlichen Gesundheit</a:t>
            </a:r>
          </a:p>
        </p:txBody>
      </p:sp>
      <p:sp>
        <p:nvSpPr>
          <p:cNvPr id="7" name="Rechteck: abgerundete Ecken 6">
            <a:extLst>
              <a:ext uri="{FF2B5EF4-FFF2-40B4-BE49-F238E27FC236}">
                <a16:creationId xmlns:a16="http://schemas.microsoft.com/office/drawing/2014/main" id="{F7ADE30A-E243-4E9B-B4EF-D51F36E7E219}"/>
              </a:ext>
            </a:extLst>
          </p:cNvPr>
          <p:cNvSpPr/>
          <p:nvPr/>
        </p:nvSpPr>
        <p:spPr>
          <a:xfrm>
            <a:off x="3381565" y="5333863"/>
            <a:ext cx="2227785" cy="744070"/>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lumMod val="50000"/>
                  </a:schemeClr>
                </a:solidFill>
                <a:latin typeface="+mj-lt"/>
                <a:cs typeface="Arial" panose="020B0604020202020204" pitchFamily="34" charset="0"/>
              </a:rPr>
              <a:t>Herz-Kreislauf-Erkrankungen</a:t>
            </a:r>
          </a:p>
        </p:txBody>
      </p:sp>
      <p:sp>
        <p:nvSpPr>
          <p:cNvPr id="8" name="Rechteck: abgerundete Ecken 7">
            <a:extLst>
              <a:ext uri="{FF2B5EF4-FFF2-40B4-BE49-F238E27FC236}">
                <a16:creationId xmlns:a16="http://schemas.microsoft.com/office/drawing/2014/main" id="{23465F9D-393A-4CEF-9DB8-475CBE27152B}"/>
              </a:ext>
            </a:extLst>
          </p:cNvPr>
          <p:cNvSpPr/>
          <p:nvPr/>
        </p:nvSpPr>
        <p:spPr>
          <a:xfrm>
            <a:off x="890110" y="3029802"/>
            <a:ext cx="1629475" cy="744070"/>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dirty="0">
                <a:solidFill>
                  <a:schemeClr val="bg1">
                    <a:lumMod val="50000"/>
                  </a:schemeClr>
                </a:solidFill>
                <a:latin typeface="+mj-lt"/>
                <a:cs typeface="Arial" panose="020B0604020202020204" pitchFamily="34" charset="0"/>
              </a:rPr>
              <a:t>Schlaganfall</a:t>
            </a:r>
          </a:p>
        </p:txBody>
      </p:sp>
      <p:sp>
        <p:nvSpPr>
          <p:cNvPr id="9" name="Rechteck: abgerundete Ecken 8">
            <a:extLst>
              <a:ext uri="{FF2B5EF4-FFF2-40B4-BE49-F238E27FC236}">
                <a16:creationId xmlns:a16="http://schemas.microsoft.com/office/drawing/2014/main" id="{A81D5952-BC68-471B-ACA5-03585C6E23D1}"/>
              </a:ext>
            </a:extLst>
          </p:cNvPr>
          <p:cNvSpPr/>
          <p:nvPr/>
        </p:nvSpPr>
        <p:spPr>
          <a:xfrm>
            <a:off x="730512" y="4066896"/>
            <a:ext cx="2227785" cy="7440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err="1">
                <a:solidFill>
                  <a:schemeClr val="bg1">
                    <a:lumMod val="50000"/>
                  </a:schemeClr>
                </a:solidFill>
                <a:latin typeface="+mj-lt"/>
                <a:cs typeface="Arial" panose="020B0604020202020204" pitchFamily="34" charset="0"/>
              </a:rPr>
              <a:t>Gesichtsfeldausfall</a:t>
            </a:r>
            <a:endParaRPr lang="en-US" sz="2000" dirty="0">
              <a:solidFill>
                <a:schemeClr val="bg1">
                  <a:lumMod val="50000"/>
                </a:schemeClr>
              </a:solidFill>
              <a:latin typeface="+mj-lt"/>
              <a:cs typeface="Arial" panose="020B0604020202020204" pitchFamily="34" charset="0"/>
            </a:endParaRPr>
          </a:p>
          <a:p>
            <a:pPr algn="ctr"/>
            <a:r>
              <a:rPr lang="en-US" sz="2000" dirty="0">
                <a:solidFill>
                  <a:schemeClr val="bg1">
                    <a:lumMod val="50000"/>
                  </a:schemeClr>
                </a:solidFill>
                <a:latin typeface="+mj-lt"/>
                <a:cs typeface="Arial" panose="020B0604020202020204" pitchFamily="34" charset="0"/>
              </a:rPr>
              <a:t>und Dysphagie</a:t>
            </a:r>
            <a:endParaRPr lang="en-GB" sz="2000" dirty="0">
              <a:solidFill>
                <a:schemeClr val="bg1">
                  <a:lumMod val="50000"/>
                </a:schemeClr>
              </a:solidFill>
              <a:latin typeface="+mj-lt"/>
              <a:cs typeface="Arial" panose="020B0604020202020204" pitchFamily="34" charset="0"/>
            </a:endParaRPr>
          </a:p>
        </p:txBody>
      </p:sp>
      <p:sp>
        <p:nvSpPr>
          <p:cNvPr id="13" name="Rechteck: abgerundete Ecken 12">
            <a:extLst>
              <a:ext uri="{FF2B5EF4-FFF2-40B4-BE49-F238E27FC236}">
                <a16:creationId xmlns:a16="http://schemas.microsoft.com/office/drawing/2014/main" id="{70E1FA88-47E4-4FE6-BD8A-B10F632C7D5F}"/>
              </a:ext>
            </a:extLst>
          </p:cNvPr>
          <p:cNvSpPr/>
          <p:nvPr/>
        </p:nvSpPr>
        <p:spPr>
          <a:xfrm>
            <a:off x="730511" y="4976675"/>
            <a:ext cx="2227785" cy="7440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solidFill>
                  <a:schemeClr val="bg1">
                    <a:lumMod val="50000"/>
                  </a:schemeClr>
                </a:solidFill>
                <a:latin typeface="+mj-lt"/>
                <a:cs typeface="Arial" panose="020B0604020202020204" pitchFamily="34" charset="0"/>
              </a:rPr>
              <a:t>Beeinträchtigung der </a:t>
            </a:r>
            <a:r>
              <a:rPr lang="en-GB" dirty="0" err="1">
                <a:solidFill>
                  <a:schemeClr val="bg1">
                    <a:lumMod val="50000"/>
                  </a:schemeClr>
                </a:solidFill>
                <a:latin typeface="+mj-lt"/>
                <a:cs typeface="Arial" panose="020B0604020202020204" pitchFamily="34" charset="0"/>
              </a:rPr>
              <a:t>sozialen</a:t>
            </a:r>
            <a:r>
              <a:rPr lang="en-GB" dirty="0">
                <a:solidFill>
                  <a:schemeClr val="bg1">
                    <a:lumMod val="50000"/>
                  </a:schemeClr>
                </a:solidFill>
                <a:latin typeface="+mj-lt"/>
                <a:cs typeface="Arial" panose="020B0604020202020204" pitchFamily="34" charset="0"/>
              </a:rPr>
              <a:t> </a:t>
            </a:r>
            <a:r>
              <a:rPr lang="en-GB" dirty="0" err="1">
                <a:solidFill>
                  <a:schemeClr val="bg1">
                    <a:lumMod val="50000"/>
                  </a:schemeClr>
                </a:solidFill>
                <a:latin typeface="+mj-lt"/>
                <a:cs typeface="Arial" panose="020B0604020202020204" pitchFamily="34" charset="0"/>
              </a:rPr>
              <a:t>Interaktion</a:t>
            </a:r>
            <a:endParaRPr lang="en-GB" dirty="0">
              <a:solidFill>
                <a:schemeClr val="bg1">
                  <a:lumMod val="50000"/>
                </a:schemeClr>
              </a:solidFill>
              <a:latin typeface="+mj-lt"/>
              <a:cs typeface="Arial" panose="020B0604020202020204" pitchFamily="34" charset="0"/>
            </a:endParaRPr>
          </a:p>
        </p:txBody>
      </p:sp>
      <p:sp>
        <p:nvSpPr>
          <p:cNvPr id="16" name="Rechteck: abgerundete Ecken 15">
            <a:extLst>
              <a:ext uri="{FF2B5EF4-FFF2-40B4-BE49-F238E27FC236}">
                <a16:creationId xmlns:a16="http://schemas.microsoft.com/office/drawing/2014/main" id="{1528D88C-A266-46C8-8B9C-DF556C2AD87C}"/>
              </a:ext>
            </a:extLst>
          </p:cNvPr>
          <p:cNvSpPr/>
          <p:nvPr/>
        </p:nvSpPr>
        <p:spPr>
          <a:xfrm>
            <a:off x="5280327" y="1762540"/>
            <a:ext cx="2873244" cy="744070"/>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dirty="0">
                <a:solidFill>
                  <a:schemeClr val="bg1">
                    <a:lumMod val="50000"/>
                  </a:schemeClr>
                </a:solidFill>
                <a:latin typeface="+mj-lt"/>
                <a:cs typeface="Arial" panose="020B0604020202020204" pitchFamily="34" charset="0"/>
              </a:rPr>
              <a:t>Chronisch obstruktive Lungenerkrankung</a:t>
            </a:r>
          </a:p>
        </p:txBody>
      </p:sp>
      <p:sp>
        <p:nvSpPr>
          <p:cNvPr id="19" name="Rechteck: abgerundete Ecken 18">
            <a:extLst>
              <a:ext uri="{FF2B5EF4-FFF2-40B4-BE49-F238E27FC236}">
                <a16:creationId xmlns:a16="http://schemas.microsoft.com/office/drawing/2014/main" id="{EF0D0E91-68B3-4424-BE66-8C8EED387A23}"/>
              </a:ext>
            </a:extLst>
          </p:cNvPr>
          <p:cNvSpPr/>
          <p:nvPr/>
        </p:nvSpPr>
        <p:spPr>
          <a:xfrm>
            <a:off x="8690437" y="1811009"/>
            <a:ext cx="1907269" cy="744070"/>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lumMod val="50000"/>
                  </a:schemeClr>
                </a:solidFill>
                <a:latin typeface="+mj-lt"/>
                <a:cs typeface="Arial" panose="020B0604020202020204" pitchFamily="34" charset="0"/>
              </a:rPr>
              <a:t>Chronische Schmerzen</a:t>
            </a:r>
          </a:p>
        </p:txBody>
      </p:sp>
      <p:sp>
        <p:nvSpPr>
          <p:cNvPr id="22" name="Rechteck: abgerundete Ecken 21">
            <a:extLst>
              <a:ext uri="{FF2B5EF4-FFF2-40B4-BE49-F238E27FC236}">
                <a16:creationId xmlns:a16="http://schemas.microsoft.com/office/drawing/2014/main" id="{1416AE2C-8D19-427D-AD04-0B014ED51DF8}"/>
              </a:ext>
            </a:extLst>
          </p:cNvPr>
          <p:cNvSpPr/>
          <p:nvPr/>
        </p:nvSpPr>
        <p:spPr>
          <a:xfrm>
            <a:off x="8153571" y="2745107"/>
            <a:ext cx="2719957" cy="7440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schemeClr val="bg1">
                    <a:lumMod val="50000"/>
                  </a:schemeClr>
                </a:solidFill>
                <a:latin typeface="+mj-lt"/>
                <a:cs typeface="Arial" panose="020B0604020202020204" pitchFamily="34" charset="0"/>
              </a:rPr>
              <a:t>Verringerung der körperlichen und sozialen Aktivität</a:t>
            </a:r>
            <a:endParaRPr lang="en-GB" dirty="0">
              <a:solidFill>
                <a:schemeClr val="bg1">
                  <a:lumMod val="50000"/>
                </a:schemeClr>
              </a:solidFill>
              <a:latin typeface="+mj-lt"/>
              <a:cs typeface="Arial" panose="020B0604020202020204" pitchFamily="34" charset="0"/>
            </a:endParaRPr>
          </a:p>
        </p:txBody>
      </p:sp>
      <p:sp>
        <p:nvSpPr>
          <p:cNvPr id="23" name="Rechteck: abgerundete Ecken 22">
            <a:extLst>
              <a:ext uri="{FF2B5EF4-FFF2-40B4-BE49-F238E27FC236}">
                <a16:creationId xmlns:a16="http://schemas.microsoft.com/office/drawing/2014/main" id="{AADD47B9-2844-4DC0-B590-CB9E4F6A9231}"/>
              </a:ext>
            </a:extLst>
          </p:cNvPr>
          <p:cNvSpPr/>
          <p:nvPr/>
        </p:nvSpPr>
        <p:spPr>
          <a:xfrm>
            <a:off x="8679520" y="3881066"/>
            <a:ext cx="2469830" cy="744070"/>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lumMod val="50000"/>
                  </a:schemeClr>
                </a:solidFill>
                <a:latin typeface="+mj-lt"/>
                <a:cs typeface="Arial" panose="020B0604020202020204" pitchFamily="34" charset="0"/>
              </a:rPr>
              <a:t>Chronische Wunden</a:t>
            </a:r>
          </a:p>
        </p:txBody>
      </p:sp>
      <p:sp>
        <p:nvSpPr>
          <p:cNvPr id="24" name="Rechteck: abgerundete Ecken 23">
            <a:extLst>
              <a:ext uri="{FF2B5EF4-FFF2-40B4-BE49-F238E27FC236}">
                <a16:creationId xmlns:a16="http://schemas.microsoft.com/office/drawing/2014/main" id="{A870F693-C11B-4CCC-805C-B1F106C26EC2}"/>
              </a:ext>
            </a:extLst>
          </p:cNvPr>
          <p:cNvSpPr/>
          <p:nvPr/>
        </p:nvSpPr>
        <p:spPr>
          <a:xfrm>
            <a:off x="9023290" y="5118708"/>
            <a:ext cx="905436" cy="744070"/>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lumMod val="50000"/>
                  </a:schemeClr>
                </a:solidFill>
                <a:latin typeface="+mj-lt"/>
                <a:cs typeface="Arial" panose="020B0604020202020204" pitchFamily="34" charset="0"/>
              </a:rPr>
              <a:t>HIV</a:t>
            </a:r>
          </a:p>
        </p:txBody>
      </p:sp>
      <p:sp>
        <p:nvSpPr>
          <p:cNvPr id="27" name="Rechteck: abgerundete Ecken 26">
            <a:extLst>
              <a:ext uri="{FF2B5EF4-FFF2-40B4-BE49-F238E27FC236}">
                <a16:creationId xmlns:a16="http://schemas.microsoft.com/office/drawing/2014/main" id="{5BA7D518-1D0F-445E-964C-E6D041BA0DBC}"/>
              </a:ext>
            </a:extLst>
          </p:cNvPr>
          <p:cNvSpPr/>
          <p:nvPr/>
        </p:nvSpPr>
        <p:spPr>
          <a:xfrm>
            <a:off x="739533" y="1811009"/>
            <a:ext cx="1689844" cy="695601"/>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lumMod val="50000"/>
                  </a:schemeClr>
                </a:solidFill>
                <a:latin typeface="+mj-lt"/>
                <a:cs typeface="Arial" panose="020B0604020202020204" pitchFamily="34" charset="0"/>
              </a:rPr>
              <a:t>Parkinson</a:t>
            </a:r>
          </a:p>
        </p:txBody>
      </p:sp>
      <p:sp>
        <p:nvSpPr>
          <p:cNvPr id="30" name="Rechteck: abgerundete Ecken 29">
            <a:extLst>
              <a:ext uri="{FF2B5EF4-FFF2-40B4-BE49-F238E27FC236}">
                <a16:creationId xmlns:a16="http://schemas.microsoft.com/office/drawing/2014/main" id="{1CF23DD4-4F18-4D20-AFC3-749CE9763E23}"/>
              </a:ext>
            </a:extLst>
          </p:cNvPr>
          <p:cNvSpPr/>
          <p:nvPr/>
        </p:nvSpPr>
        <p:spPr>
          <a:xfrm>
            <a:off x="6365444" y="5333863"/>
            <a:ext cx="1810870" cy="744070"/>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lumMod val="50000"/>
                  </a:schemeClr>
                </a:solidFill>
                <a:latin typeface="+mj-lt"/>
                <a:cs typeface="Arial" panose="020B0604020202020204" pitchFamily="34" charset="0"/>
              </a:rPr>
              <a:t>Multiple Sklerose</a:t>
            </a:r>
          </a:p>
        </p:txBody>
      </p:sp>
      <p:sp>
        <p:nvSpPr>
          <p:cNvPr id="31" name="Rechteck: abgerundete Ecken 30">
            <a:extLst>
              <a:ext uri="{FF2B5EF4-FFF2-40B4-BE49-F238E27FC236}">
                <a16:creationId xmlns:a16="http://schemas.microsoft.com/office/drawing/2014/main" id="{1F28E0F2-AD3F-4423-BD46-7CCAAEE70901}"/>
              </a:ext>
            </a:extLst>
          </p:cNvPr>
          <p:cNvSpPr/>
          <p:nvPr/>
        </p:nvSpPr>
        <p:spPr>
          <a:xfrm>
            <a:off x="3225817" y="1798963"/>
            <a:ext cx="1398493" cy="744070"/>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lumMod val="50000"/>
                  </a:schemeClr>
                </a:solidFill>
                <a:latin typeface="+mj-lt"/>
                <a:cs typeface="Arial" panose="020B0604020202020204" pitchFamily="34" charset="0"/>
              </a:rPr>
              <a:t>Krebs</a:t>
            </a:r>
          </a:p>
        </p:txBody>
      </p:sp>
      <p:cxnSp>
        <p:nvCxnSpPr>
          <p:cNvPr id="36" name="Gerade Verbindung mit Pfeil 35">
            <a:extLst>
              <a:ext uri="{FF2B5EF4-FFF2-40B4-BE49-F238E27FC236}">
                <a16:creationId xmlns:a16="http://schemas.microsoft.com/office/drawing/2014/main" id="{10DCC8F2-E432-46C2-BBDB-E7F8171B23C2}"/>
              </a:ext>
            </a:extLst>
          </p:cNvPr>
          <p:cNvCxnSpPr/>
          <p:nvPr/>
        </p:nvCxnSpPr>
        <p:spPr>
          <a:xfrm flipH="1" flipV="1">
            <a:off x="2599422" y="2604398"/>
            <a:ext cx="1896035" cy="84458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7" name="Gerade Verbindung mit Pfeil 36">
            <a:extLst>
              <a:ext uri="{FF2B5EF4-FFF2-40B4-BE49-F238E27FC236}">
                <a16:creationId xmlns:a16="http://schemas.microsoft.com/office/drawing/2014/main" id="{525032B2-1E8D-45A8-8ABD-D8A3D6BF3149}"/>
              </a:ext>
            </a:extLst>
          </p:cNvPr>
          <p:cNvCxnSpPr>
            <a:cxnSpLocks/>
          </p:cNvCxnSpPr>
          <p:nvPr/>
        </p:nvCxnSpPr>
        <p:spPr>
          <a:xfrm flipH="1" flipV="1">
            <a:off x="2536326" y="3448987"/>
            <a:ext cx="1959131" cy="4522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0" name="Gerade Verbindung mit Pfeil 39">
            <a:extLst>
              <a:ext uri="{FF2B5EF4-FFF2-40B4-BE49-F238E27FC236}">
                <a16:creationId xmlns:a16="http://schemas.microsoft.com/office/drawing/2014/main" id="{68BA3CAF-8AFD-41F9-A767-F741AE8AF77F}"/>
              </a:ext>
            </a:extLst>
          </p:cNvPr>
          <p:cNvCxnSpPr>
            <a:cxnSpLocks/>
          </p:cNvCxnSpPr>
          <p:nvPr/>
        </p:nvCxnSpPr>
        <p:spPr>
          <a:xfrm flipH="1" flipV="1">
            <a:off x="4025153" y="2635625"/>
            <a:ext cx="1310372" cy="76269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2" name="Gerade Verbindung mit Pfeil 41">
            <a:extLst>
              <a:ext uri="{FF2B5EF4-FFF2-40B4-BE49-F238E27FC236}">
                <a16:creationId xmlns:a16="http://schemas.microsoft.com/office/drawing/2014/main" id="{3281A6D5-0E28-458C-9DCE-DC4451F92E08}"/>
              </a:ext>
            </a:extLst>
          </p:cNvPr>
          <p:cNvCxnSpPr>
            <a:cxnSpLocks/>
          </p:cNvCxnSpPr>
          <p:nvPr/>
        </p:nvCxnSpPr>
        <p:spPr>
          <a:xfrm flipV="1">
            <a:off x="6157695" y="2655612"/>
            <a:ext cx="395505" cy="71890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5" name="Gerade Verbindung mit Pfeil 44">
            <a:extLst>
              <a:ext uri="{FF2B5EF4-FFF2-40B4-BE49-F238E27FC236}">
                <a16:creationId xmlns:a16="http://schemas.microsoft.com/office/drawing/2014/main" id="{33400AF8-D118-46F3-A6E4-32FF76E579EB}"/>
              </a:ext>
            </a:extLst>
          </p:cNvPr>
          <p:cNvCxnSpPr>
            <a:cxnSpLocks/>
          </p:cNvCxnSpPr>
          <p:nvPr/>
        </p:nvCxnSpPr>
        <p:spPr>
          <a:xfrm flipV="1">
            <a:off x="6981741" y="2411158"/>
            <a:ext cx="1628859" cy="96336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8" name="Gerade Verbindung mit Pfeil 47">
            <a:extLst>
              <a:ext uri="{FF2B5EF4-FFF2-40B4-BE49-F238E27FC236}">
                <a16:creationId xmlns:a16="http://schemas.microsoft.com/office/drawing/2014/main" id="{2D3C981A-3FF7-4DB3-AD9C-D311AA986357}"/>
              </a:ext>
            </a:extLst>
          </p:cNvPr>
          <p:cNvCxnSpPr>
            <a:cxnSpLocks/>
          </p:cNvCxnSpPr>
          <p:nvPr/>
        </p:nvCxnSpPr>
        <p:spPr>
          <a:xfrm>
            <a:off x="7696543" y="3998013"/>
            <a:ext cx="914057" cy="25042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1" name="Gerade Verbindung mit Pfeil 50">
            <a:extLst>
              <a:ext uri="{FF2B5EF4-FFF2-40B4-BE49-F238E27FC236}">
                <a16:creationId xmlns:a16="http://schemas.microsoft.com/office/drawing/2014/main" id="{711882A9-836D-447A-B81B-C2FD482921BA}"/>
              </a:ext>
            </a:extLst>
          </p:cNvPr>
          <p:cNvCxnSpPr>
            <a:cxnSpLocks/>
          </p:cNvCxnSpPr>
          <p:nvPr/>
        </p:nvCxnSpPr>
        <p:spPr>
          <a:xfrm>
            <a:off x="7696543" y="4433877"/>
            <a:ext cx="1259198" cy="81475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4" name="Gerade Verbindung mit Pfeil 53">
            <a:extLst>
              <a:ext uri="{FF2B5EF4-FFF2-40B4-BE49-F238E27FC236}">
                <a16:creationId xmlns:a16="http://schemas.microsoft.com/office/drawing/2014/main" id="{5B617483-E641-42C6-AD20-427B6E948040}"/>
              </a:ext>
            </a:extLst>
          </p:cNvPr>
          <p:cNvCxnSpPr>
            <a:cxnSpLocks/>
          </p:cNvCxnSpPr>
          <p:nvPr/>
        </p:nvCxnSpPr>
        <p:spPr>
          <a:xfrm>
            <a:off x="6866998" y="4528452"/>
            <a:ext cx="403881" cy="72017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7" name="Gerade Verbindung mit Pfeil 56">
            <a:extLst>
              <a:ext uri="{FF2B5EF4-FFF2-40B4-BE49-F238E27FC236}">
                <a16:creationId xmlns:a16="http://schemas.microsoft.com/office/drawing/2014/main" id="{3BC86AF7-E8E5-4DF1-90EE-C0155605FFB8}"/>
              </a:ext>
            </a:extLst>
          </p:cNvPr>
          <p:cNvCxnSpPr>
            <a:cxnSpLocks/>
          </p:cNvCxnSpPr>
          <p:nvPr/>
        </p:nvCxnSpPr>
        <p:spPr>
          <a:xfrm flipH="1">
            <a:off x="4495457" y="4528452"/>
            <a:ext cx="551645" cy="75098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3" name="Verbinder: gewinkelt 62">
            <a:extLst>
              <a:ext uri="{FF2B5EF4-FFF2-40B4-BE49-F238E27FC236}">
                <a16:creationId xmlns:a16="http://schemas.microsoft.com/office/drawing/2014/main" id="{9F4E823D-F105-45CE-9FC6-FEC9CD62AFBD}"/>
              </a:ext>
            </a:extLst>
          </p:cNvPr>
          <p:cNvCxnSpPr>
            <a:cxnSpLocks/>
            <a:stCxn id="8" idx="1"/>
            <a:endCxn id="9" idx="1"/>
          </p:cNvCxnSpPr>
          <p:nvPr/>
        </p:nvCxnSpPr>
        <p:spPr>
          <a:xfrm rot="10800000" flipV="1">
            <a:off x="730512" y="3401837"/>
            <a:ext cx="159598" cy="1037094"/>
          </a:xfrm>
          <a:prstGeom prst="bentConnector3">
            <a:avLst>
              <a:gd name="adj1" fmla="val 243235"/>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5" name="Verbinder: gewinkelt 64">
            <a:extLst>
              <a:ext uri="{FF2B5EF4-FFF2-40B4-BE49-F238E27FC236}">
                <a16:creationId xmlns:a16="http://schemas.microsoft.com/office/drawing/2014/main" id="{406E09AA-516A-40AD-97E9-12F839737114}"/>
              </a:ext>
            </a:extLst>
          </p:cNvPr>
          <p:cNvCxnSpPr>
            <a:cxnSpLocks/>
            <a:endCxn id="13" idx="1"/>
          </p:cNvCxnSpPr>
          <p:nvPr/>
        </p:nvCxnSpPr>
        <p:spPr>
          <a:xfrm rot="16200000" flipH="1">
            <a:off x="-363371" y="4254828"/>
            <a:ext cx="1950392" cy="237371"/>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8" name="Verbinder: gewinkelt 67">
            <a:extLst>
              <a:ext uri="{FF2B5EF4-FFF2-40B4-BE49-F238E27FC236}">
                <a16:creationId xmlns:a16="http://schemas.microsoft.com/office/drawing/2014/main" id="{55C7ACB0-1FFE-4AF5-A118-94FFEED0EA41}"/>
              </a:ext>
            </a:extLst>
          </p:cNvPr>
          <p:cNvCxnSpPr>
            <a:cxnSpLocks/>
            <a:stCxn id="19" idx="3"/>
            <a:endCxn id="22" idx="3"/>
          </p:cNvCxnSpPr>
          <p:nvPr/>
        </p:nvCxnSpPr>
        <p:spPr>
          <a:xfrm>
            <a:off x="10597706" y="2183044"/>
            <a:ext cx="275822" cy="934098"/>
          </a:xfrm>
          <a:prstGeom prst="bentConnector3">
            <a:avLst>
              <a:gd name="adj1" fmla="val 182880"/>
            </a:avLst>
          </a:prstGeom>
          <a:ln>
            <a:tailEnd type="triangle"/>
          </a:ln>
        </p:spPr>
        <p:style>
          <a:lnRef idx="3">
            <a:schemeClr val="accent1"/>
          </a:lnRef>
          <a:fillRef idx="0">
            <a:schemeClr val="accent1"/>
          </a:fillRef>
          <a:effectRef idx="2">
            <a:schemeClr val="accent1"/>
          </a:effectRef>
          <a:fontRef idx="minor">
            <a:schemeClr val="tx1"/>
          </a:fontRef>
        </p:style>
      </p:cxnSp>
      <p:sp>
        <p:nvSpPr>
          <p:cNvPr id="71" name="Textfeld 70">
            <a:extLst>
              <a:ext uri="{FF2B5EF4-FFF2-40B4-BE49-F238E27FC236}">
                <a16:creationId xmlns:a16="http://schemas.microsoft.com/office/drawing/2014/main" id="{527C0ECF-6D39-46F7-BF0A-368D31E34D5D}"/>
              </a:ext>
            </a:extLst>
          </p:cNvPr>
          <p:cNvSpPr txBox="1"/>
          <p:nvPr/>
        </p:nvSpPr>
        <p:spPr>
          <a:xfrm>
            <a:off x="5335525" y="6382921"/>
            <a:ext cx="5791200" cy="338554"/>
          </a:xfrm>
          <a:prstGeom prst="rect">
            <a:avLst/>
          </a:prstGeom>
          <a:noFill/>
        </p:spPr>
        <p:txBody>
          <a:bodyPr wrap="square">
            <a:spAutoFit/>
          </a:bodyPr>
          <a:lstStyle/>
          <a:p>
            <a:r>
              <a:rPr lang="en-US" sz="1600" dirty="0">
                <a:solidFill>
                  <a:schemeClr val="bg1">
                    <a:lumMod val="50000"/>
                  </a:schemeClr>
                </a:solidFill>
                <a:latin typeface="+mj-lt"/>
                <a:cs typeface="Arial" panose="020B0604020202020204" pitchFamily="34" charset="0"/>
              </a:rPr>
              <a:t>(National Academies of Sciences, Engineering, and Medicine, 2020)</a:t>
            </a:r>
            <a:endParaRPr lang="en-GB" sz="1600" dirty="0">
              <a:solidFill>
                <a:schemeClr val="bg1">
                  <a:lumMod val="50000"/>
                </a:schemeClr>
              </a:solidFill>
              <a:latin typeface="+mj-lt"/>
              <a:cs typeface="Arial" panose="020B0604020202020204" pitchFamily="34" charset="0"/>
            </a:endParaRPr>
          </a:p>
        </p:txBody>
      </p:sp>
      <p:pic>
        <p:nvPicPr>
          <p:cNvPr id="32" name="Picture 2" descr="Human body icon isolated on white background Vector Image">
            <a:extLst>
              <a:ext uri="{FF2B5EF4-FFF2-40B4-BE49-F238E27FC236}">
                <a16:creationId xmlns:a16="http://schemas.microsoft.com/office/drawing/2014/main" id="{6DE3BA08-4FB9-420B-89E7-8323523B119D}"/>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7619"/>
          <a:stretch/>
        </p:blipFill>
        <p:spPr bwMode="auto">
          <a:xfrm>
            <a:off x="8116697" y="514213"/>
            <a:ext cx="759710" cy="74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693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F7028-6A9A-4DCF-B457-796941B3CC98}"/>
              </a:ext>
            </a:extLst>
          </p:cNvPr>
          <p:cNvSpPr>
            <a:spLocks noGrp="1"/>
          </p:cNvSpPr>
          <p:nvPr>
            <p:ph type="title"/>
          </p:nvPr>
        </p:nvSpPr>
        <p:spPr>
          <a:xfrm>
            <a:off x="739534" y="429550"/>
            <a:ext cx="10836322" cy="1009424"/>
          </a:xfrm>
        </p:spPr>
        <p:txBody>
          <a:bodyPr>
            <a:normAutofit/>
          </a:bodyPr>
          <a:lstStyle/>
          <a:p>
            <a:r>
              <a:rPr lang="en-US" sz="4000" dirty="0"/>
              <a:t>Risikofaktoren für Einsamkeit</a:t>
            </a:r>
            <a:endParaRPr lang="en-GB" sz="2200" b="1" dirty="0">
              <a:solidFill>
                <a:schemeClr val="bg1">
                  <a:lumMod val="50000"/>
                </a:schemeClr>
              </a:solidFill>
              <a:highlight>
                <a:srgbClr val="FFD85B"/>
              </a:highlight>
              <a:ea typeface="+mn-ea"/>
              <a:cs typeface="Arial" panose="020B0604020202020204" pitchFamily="34" charset="0"/>
            </a:endParaRPr>
          </a:p>
        </p:txBody>
      </p:sp>
      <p:sp>
        <p:nvSpPr>
          <p:cNvPr id="4" name="Foliennummernplatzhalter 3">
            <a:extLst>
              <a:ext uri="{FF2B5EF4-FFF2-40B4-BE49-F238E27FC236}">
                <a16:creationId xmlns:a16="http://schemas.microsoft.com/office/drawing/2014/main" id="{77D1011A-BCB4-46E8-83B9-97921148B4BC}"/>
              </a:ext>
            </a:extLst>
          </p:cNvPr>
          <p:cNvSpPr>
            <a:spLocks noGrp="1"/>
          </p:cNvSpPr>
          <p:nvPr>
            <p:ph type="sldNum" sz="quarter" idx="12"/>
          </p:nvPr>
        </p:nvSpPr>
        <p:spPr/>
        <p:txBody>
          <a:bodyPr/>
          <a:lstStyle/>
          <a:p>
            <a:fld id="{02BC1E56-CB2E-4B87-AB42-32EA6AB80835}" type="slidenum">
              <a:rPr lang="hu-HU" sz="1400" smtClean="0"/>
              <a:t>6</a:t>
            </a:fld>
            <a:endParaRPr lang="hu-HU" sz="1400" dirty="0"/>
          </a:p>
        </p:txBody>
      </p:sp>
      <p:sp>
        <p:nvSpPr>
          <p:cNvPr id="5" name="Inhaltsplatzhalter 2">
            <a:extLst>
              <a:ext uri="{FF2B5EF4-FFF2-40B4-BE49-F238E27FC236}">
                <a16:creationId xmlns:a16="http://schemas.microsoft.com/office/drawing/2014/main" id="{8C34CF25-4181-451D-83F8-C246D6344587}"/>
              </a:ext>
            </a:extLst>
          </p:cNvPr>
          <p:cNvSpPr txBox="1">
            <a:spLocks/>
          </p:cNvSpPr>
          <p:nvPr/>
        </p:nvSpPr>
        <p:spPr>
          <a:xfrm>
            <a:off x="739533" y="1604683"/>
            <a:ext cx="9858173" cy="4823768"/>
          </a:xfrm>
          <a:prstGeom prst="rect">
            <a:avLst/>
          </a:prstGeom>
        </p:spPr>
        <p:txBody>
          <a:bodyPr vert="horz" lIns="91440" tIns="45720" rIns="91440" bIns="45720" rtlCol="0">
            <a:normAutofit/>
          </a:bodyPr>
          <a:lstStyle>
            <a:lvl1pPr marL="271463" indent="-271463" algn="l" defTabSz="914400" rtl="0" eaLnBrk="1" latinLnBrk="0" hangingPunct="1">
              <a:lnSpc>
                <a:spcPct val="90000"/>
              </a:lnSpc>
              <a:spcBef>
                <a:spcPts val="1000"/>
              </a:spcBef>
              <a:buClr>
                <a:schemeClr val="accent2"/>
              </a:buClr>
              <a:buSzPct val="75000"/>
              <a:buFont typeface="Wingdings" panose="05000000000000000000" pitchFamily="2" charset="2"/>
              <a:buNone/>
              <a:defRPr sz="2400" kern="1200">
                <a:solidFill>
                  <a:schemeClr val="bg1">
                    <a:lumMod val="50000"/>
                  </a:schemeClr>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2000" kern="1200">
                <a:solidFill>
                  <a:schemeClr val="bg1">
                    <a:lumMod val="50000"/>
                  </a:schemeClr>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800" kern="1200">
                <a:solidFill>
                  <a:schemeClr val="bg1">
                    <a:lumMod val="50000"/>
                  </a:schemeClr>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600" kern="1200">
                <a:solidFill>
                  <a:schemeClr val="bg1">
                    <a:lumMod val="50000"/>
                  </a:schemeClr>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600" kern="1200">
                <a:solidFill>
                  <a:schemeClr val="bg1">
                    <a:lumMod val="50000"/>
                  </a:schemeClr>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FFC715"/>
              </a:buClr>
            </a:pPr>
            <a:endParaRPr lang="en-GB" sz="2700" dirty="0">
              <a:sym typeface="Wingdings" panose="05000000000000000000" pitchFamily="2" charset="2"/>
            </a:endParaRPr>
          </a:p>
        </p:txBody>
      </p:sp>
      <p:sp>
        <p:nvSpPr>
          <p:cNvPr id="71" name="Textfeld 70">
            <a:extLst>
              <a:ext uri="{FF2B5EF4-FFF2-40B4-BE49-F238E27FC236}">
                <a16:creationId xmlns:a16="http://schemas.microsoft.com/office/drawing/2014/main" id="{527C0ECF-6D39-46F7-BF0A-368D31E34D5D}"/>
              </a:ext>
            </a:extLst>
          </p:cNvPr>
          <p:cNvSpPr txBox="1"/>
          <p:nvPr/>
        </p:nvSpPr>
        <p:spPr>
          <a:xfrm>
            <a:off x="5335525" y="6382921"/>
            <a:ext cx="5791200" cy="338554"/>
          </a:xfrm>
          <a:prstGeom prst="rect">
            <a:avLst/>
          </a:prstGeom>
          <a:noFill/>
        </p:spPr>
        <p:txBody>
          <a:bodyPr wrap="square">
            <a:spAutoFit/>
          </a:bodyPr>
          <a:lstStyle/>
          <a:p>
            <a:r>
              <a:rPr lang="en-US" sz="1600" dirty="0">
                <a:solidFill>
                  <a:schemeClr val="bg1">
                    <a:lumMod val="50000"/>
                  </a:schemeClr>
                </a:solidFill>
                <a:latin typeface="+mj-lt"/>
                <a:cs typeface="Arial" panose="020B0604020202020204" pitchFamily="34" charset="0"/>
              </a:rPr>
              <a:t>(National Academies of Sciences, Engineering, and Medicine, 2020)</a:t>
            </a:r>
            <a:endParaRPr lang="en-GB" sz="1600" dirty="0">
              <a:solidFill>
                <a:schemeClr val="bg1">
                  <a:lumMod val="50000"/>
                </a:schemeClr>
              </a:solidFill>
              <a:latin typeface="+mj-lt"/>
              <a:cs typeface="Arial" panose="020B0604020202020204" pitchFamily="34" charset="0"/>
            </a:endParaRPr>
          </a:p>
        </p:txBody>
      </p:sp>
      <p:sp>
        <p:nvSpPr>
          <p:cNvPr id="8" name="Rechteck: diagonal liegende Ecken abgerundet 7">
            <a:extLst>
              <a:ext uri="{FF2B5EF4-FFF2-40B4-BE49-F238E27FC236}">
                <a16:creationId xmlns:a16="http://schemas.microsoft.com/office/drawing/2014/main" id="{3E4B3355-CA4C-4937-B128-05E77E2528BE}"/>
              </a:ext>
            </a:extLst>
          </p:cNvPr>
          <p:cNvSpPr/>
          <p:nvPr/>
        </p:nvSpPr>
        <p:spPr>
          <a:xfrm>
            <a:off x="4558553" y="3429000"/>
            <a:ext cx="3074894" cy="1030942"/>
          </a:xfrm>
          <a:prstGeom prst="round2DiagRect">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GB" sz="2400" b="1" dirty="0" err="1">
                <a:latin typeface="Minion-Regular"/>
              </a:rPr>
              <a:t>Altersschwäche</a:t>
            </a:r>
            <a:r>
              <a:rPr lang="en-GB" sz="2400" b="1" dirty="0">
                <a:latin typeface="Minion-Regular"/>
              </a:rPr>
              <a:t> Syndrome und Beeinträchtigungen</a:t>
            </a:r>
          </a:p>
        </p:txBody>
      </p:sp>
      <p:pic>
        <p:nvPicPr>
          <p:cNvPr id="9" name="Picture 2" descr="Elder people icon Royalty Free Vector Image - VectorStock">
            <a:extLst>
              <a:ext uri="{FF2B5EF4-FFF2-40B4-BE49-F238E27FC236}">
                <a16:creationId xmlns:a16="http://schemas.microsoft.com/office/drawing/2014/main" id="{D1D48F45-BA43-4C5C-8D3E-A28CDDF190E9}"/>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8844"/>
          <a:stretch/>
        </p:blipFill>
        <p:spPr bwMode="auto">
          <a:xfrm>
            <a:off x="900508" y="1819022"/>
            <a:ext cx="1586784" cy="1562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579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F7028-6A9A-4DCF-B457-796941B3CC98}"/>
              </a:ext>
            </a:extLst>
          </p:cNvPr>
          <p:cNvSpPr>
            <a:spLocks noGrp="1"/>
          </p:cNvSpPr>
          <p:nvPr>
            <p:ph type="title"/>
          </p:nvPr>
        </p:nvSpPr>
        <p:spPr>
          <a:xfrm>
            <a:off x="739534" y="429550"/>
            <a:ext cx="10836322" cy="1009424"/>
          </a:xfrm>
        </p:spPr>
        <p:txBody>
          <a:bodyPr>
            <a:normAutofit/>
          </a:bodyPr>
          <a:lstStyle/>
          <a:p>
            <a:r>
              <a:rPr lang="en-US" sz="4000" dirty="0"/>
              <a:t>Risikofaktoren für Einsamkeit</a:t>
            </a:r>
            <a:br>
              <a:rPr lang="en-US" sz="4000" dirty="0"/>
            </a:br>
            <a:r>
              <a:rPr lang="en-US" sz="2200" b="1" dirty="0">
                <a:solidFill>
                  <a:schemeClr val="bg1">
                    <a:lumMod val="50000"/>
                  </a:schemeClr>
                </a:solidFill>
                <a:highlight>
                  <a:srgbClr val="FFD85B"/>
                </a:highlight>
                <a:ea typeface="+mn-ea"/>
                <a:cs typeface="Arial" panose="020B0604020202020204" pitchFamily="34" charset="0"/>
              </a:rPr>
              <a:t>Was aus der Forschung bekannt ist - Einige Beispiele</a:t>
            </a:r>
            <a:endParaRPr lang="en-GB" sz="2200" b="1" dirty="0">
              <a:solidFill>
                <a:schemeClr val="bg1">
                  <a:lumMod val="50000"/>
                </a:schemeClr>
              </a:solidFill>
              <a:highlight>
                <a:srgbClr val="FFD85B"/>
              </a:highlight>
              <a:ea typeface="+mn-ea"/>
              <a:cs typeface="Arial" panose="020B0604020202020204" pitchFamily="34" charset="0"/>
            </a:endParaRPr>
          </a:p>
        </p:txBody>
      </p:sp>
      <p:sp>
        <p:nvSpPr>
          <p:cNvPr id="4" name="Foliennummernplatzhalter 3">
            <a:extLst>
              <a:ext uri="{FF2B5EF4-FFF2-40B4-BE49-F238E27FC236}">
                <a16:creationId xmlns:a16="http://schemas.microsoft.com/office/drawing/2014/main" id="{77D1011A-BCB4-46E8-83B9-97921148B4BC}"/>
              </a:ext>
            </a:extLst>
          </p:cNvPr>
          <p:cNvSpPr>
            <a:spLocks noGrp="1"/>
          </p:cNvSpPr>
          <p:nvPr>
            <p:ph type="sldNum" sz="quarter" idx="12"/>
          </p:nvPr>
        </p:nvSpPr>
        <p:spPr/>
        <p:txBody>
          <a:bodyPr/>
          <a:lstStyle/>
          <a:p>
            <a:fld id="{02BC1E56-CB2E-4B87-AB42-32EA6AB80835}" type="slidenum">
              <a:rPr lang="hu-HU" sz="1400" smtClean="0"/>
              <a:t>7</a:t>
            </a:fld>
            <a:endParaRPr lang="hu-HU" sz="1400" dirty="0"/>
          </a:p>
        </p:txBody>
      </p:sp>
      <p:sp>
        <p:nvSpPr>
          <p:cNvPr id="5" name="Inhaltsplatzhalter 2">
            <a:extLst>
              <a:ext uri="{FF2B5EF4-FFF2-40B4-BE49-F238E27FC236}">
                <a16:creationId xmlns:a16="http://schemas.microsoft.com/office/drawing/2014/main" id="{8C34CF25-4181-451D-83F8-C246D6344587}"/>
              </a:ext>
            </a:extLst>
          </p:cNvPr>
          <p:cNvSpPr txBox="1">
            <a:spLocks/>
          </p:cNvSpPr>
          <p:nvPr/>
        </p:nvSpPr>
        <p:spPr>
          <a:xfrm>
            <a:off x="739533" y="1604683"/>
            <a:ext cx="9858173" cy="4823768"/>
          </a:xfrm>
          <a:prstGeom prst="rect">
            <a:avLst/>
          </a:prstGeom>
        </p:spPr>
        <p:txBody>
          <a:bodyPr vert="horz" lIns="91440" tIns="45720" rIns="91440" bIns="45720" rtlCol="0">
            <a:normAutofit/>
          </a:bodyPr>
          <a:lstStyle>
            <a:lvl1pPr marL="271463" indent="-271463" algn="l" defTabSz="914400" rtl="0" eaLnBrk="1" latinLnBrk="0" hangingPunct="1">
              <a:lnSpc>
                <a:spcPct val="90000"/>
              </a:lnSpc>
              <a:spcBef>
                <a:spcPts val="1000"/>
              </a:spcBef>
              <a:buClr>
                <a:schemeClr val="accent2"/>
              </a:buClr>
              <a:buSzPct val="75000"/>
              <a:buFont typeface="Wingdings" panose="05000000000000000000" pitchFamily="2" charset="2"/>
              <a:buNone/>
              <a:defRPr sz="2400" kern="1200">
                <a:solidFill>
                  <a:schemeClr val="bg1">
                    <a:lumMod val="50000"/>
                  </a:schemeClr>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2000" kern="1200">
                <a:solidFill>
                  <a:schemeClr val="bg1">
                    <a:lumMod val="50000"/>
                  </a:schemeClr>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800" kern="1200">
                <a:solidFill>
                  <a:schemeClr val="bg1">
                    <a:lumMod val="50000"/>
                  </a:schemeClr>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600" kern="1200">
                <a:solidFill>
                  <a:schemeClr val="bg1">
                    <a:lumMod val="50000"/>
                  </a:schemeClr>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600" kern="1200">
                <a:solidFill>
                  <a:schemeClr val="bg1">
                    <a:lumMod val="50000"/>
                  </a:schemeClr>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FFC715"/>
              </a:buClr>
            </a:pPr>
            <a:endParaRPr lang="en-GB" sz="2700" dirty="0">
              <a:sym typeface="Wingdings" panose="05000000000000000000" pitchFamily="2" charset="2"/>
            </a:endParaRPr>
          </a:p>
        </p:txBody>
      </p:sp>
      <p:sp>
        <p:nvSpPr>
          <p:cNvPr id="6" name="Rechteck: diagonal liegende Ecken abgerundet 5">
            <a:extLst>
              <a:ext uri="{FF2B5EF4-FFF2-40B4-BE49-F238E27FC236}">
                <a16:creationId xmlns:a16="http://schemas.microsoft.com/office/drawing/2014/main" id="{C943C1AC-52FC-48BE-B40E-351DD80406D2}"/>
              </a:ext>
            </a:extLst>
          </p:cNvPr>
          <p:cNvSpPr/>
          <p:nvPr/>
        </p:nvSpPr>
        <p:spPr>
          <a:xfrm>
            <a:off x="4558553" y="3429000"/>
            <a:ext cx="3074894" cy="1030942"/>
          </a:xfrm>
          <a:prstGeom prst="round2DiagRect">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GB" sz="2400" b="1" dirty="0">
                <a:latin typeface="Minion-Regular"/>
              </a:rPr>
              <a:t>Geriatrische Syndrome und Beeinträchtigungen</a:t>
            </a:r>
          </a:p>
        </p:txBody>
      </p:sp>
      <p:sp>
        <p:nvSpPr>
          <p:cNvPr id="9" name="Rechteck: abgerundete Ecken 8">
            <a:extLst>
              <a:ext uri="{FF2B5EF4-FFF2-40B4-BE49-F238E27FC236}">
                <a16:creationId xmlns:a16="http://schemas.microsoft.com/office/drawing/2014/main" id="{A81D5952-BC68-471B-ACA5-03585C6E23D1}"/>
              </a:ext>
            </a:extLst>
          </p:cNvPr>
          <p:cNvSpPr/>
          <p:nvPr/>
        </p:nvSpPr>
        <p:spPr>
          <a:xfrm>
            <a:off x="1127481" y="3009974"/>
            <a:ext cx="2227785" cy="7440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err="1">
                <a:solidFill>
                  <a:schemeClr val="bg1">
                    <a:lumMod val="50000"/>
                  </a:schemeClr>
                </a:solidFill>
                <a:latin typeface="+mj-lt"/>
                <a:cs typeface="Arial" panose="020B0604020202020204" pitchFamily="34" charset="0"/>
              </a:rPr>
              <a:t>Langsame</a:t>
            </a:r>
            <a:r>
              <a:rPr lang="en-US" sz="1600" dirty="0">
                <a:solidFill>
                  <a:schemeClr val="bg1">
                    <a:lumMod val="50000"/>
                  </a:schemeClr>
                </a:solidFill>
                <a:latin typeface="+mj-lt"/>
                <a:cs typeface="Arial" panose="020B0604020202020204" pitchFamily="34" charset="0"/>
              </a:rPr>
              <a:t> &amp; </a:t>
            </a:r>
            <a:r>
              <a:rPr lang="en-US" sz="1600" dirty="0" err="1">
                <a:solidFill>
                  <a:schemeClr val="bg1">
                    <a:lumMod val="50000"/>
                  </a:schemeClr>
                </a:solidFill>
                <a:latin typeface="+mj-lt"/>
                <a:cs typeface="Arial" panose="020B0604020202020204" pitchFamily="34" charset="0"/>
              </a:rPr>
              <a:t>Eingeschränkte</a:t>
            </a:r>
            <a:r>
              <a:rPr lang="en-US" sz="1600" dirty="0">
                <a:solidFill>
                  <a:schemeClr val="bg1">
                    <a:lumMod val="50000"/>
                  </a:schemeClr>
                </a:solidFill>
                <a:latin typeface="+mj-lt"/>
                <a:cs typeface="Arial" panose="020B0604020202020204" pitchFamily="34" charset="0"/>
              </a:rPr>
              <a:t> </a:t>
            </a:r>
            <a:r>
              <a:rPr lang="en-US" sz="1600" dirty="0" err="1">
                <a:solidFill>
                  <a:schemeClr val="bg1">
                    <a:lumMod val="50000"/>
                  </a:schemeClr>
                </a:solidFill>
                <a:latin typeface="+mj-lt"/>
                <a:cs typeface="Arial" panose="020B0604020202020204" pitchFamily="34" charset="0"/>
              </a:rPr>
              <a:t>Beweglichkeit</a:t>
            </a:r>
            <a:endParaRPr lang="en-GB" sz="1600" dirty="0">
              <a:solidFill>
                <a:schemeClr val="bg1">
                  <a:lumMod val="50000"/>
                </a:schemeClr>
              </a:solidFill>
              <a:latin typeface="+mj-lt"/>
              <a:cs typeface="Arial" panose="020B0604020202020204" pitchFamily="34" charset="0"/>
            </a:endParaRPr>
          </a:p>
        </p:txBody>
      </p:sp>
      <p:sp>
        <p:nvSpPr>
          <p:cNvPr id="13" name="Rechteck: abgerundete Ecken 12">
            <a:extLst>
              <a:ext uri="{FF2B5EF4-FFF2-40B4-BE49-F238E27FC236}">
                <a16:creationId xmlns:a16="http://schemas.microsoft.com/office/drawing/2014/main" id="{70E1FA88-47E4-4FE6-BD8A-B10F632C7D5F}"/>
              </a:ext>
            </a:extLst>
          </p:cNvPr>
          <p:cNvSpPr/>
          <p:nvPr/>
        </p:nvSpPr>
        <p:spPr>
          <a:xfrm>
            <a:off x="1127480" y="4032720"/>
            <a:ext cx="2227785" cy="7440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000" dirty="0" err="1">
                <a:solidFill>
                  <a:schemeClr val="bg1">
                    <a:lumMod val="50000"/>
                  </a:schemeClr>
                </a:solidFill>
                <a:latin typeface="+mj-lt"/>
                <a:cs typeface="Arial" panose="020B0604020202020204" pitchFamily="34" charset="0"/>
              </a:rPr>
              <a:t>Schwierigkeiten</a:t>
            </a:r>
            <a:r>
              <a:rPr lang="en-GB" sz="2000" dirty="0">
                <a:solidFill>
                  <a:schemeClr val="bg1">
                    <a:lumMod val="50000"/>
                  </a:schemeClr>
                </a:solidFill>
                <a:latin typeface="+mj-lt"/>
                <a:cs typeface="Arial" panose="020B0604020202020204" pitchFamily="34" charset="0"/>
              </a:rPr>
              <a:t> </a:t>
            </a:r>
            <a:r>
              <a:rPr lang="en-GB" sz="2000" dirty="0" err="1">
                <a:solidFill>
                  <a:schemeClr val="bg1">
                    <a:lumMod val="50000"/>
                  </a:schemeClr>
                </a:solidFill>
                <a:latin typeface="+mj-lt"/>
                <a:cs typeface="Arial" panose="020B0604020202020204" pitchFamily="34" charset="0"/>
              </a:rPr>
              <a:t>beim</a:t>
            </a:r>
            <a:r>
              <a:rPr lang="en-GB" sz="2000" dirty="0">
                <a:solidFill>
                  <a:schemeClr val="bg1">
                    <a:lumMod val="50000"/>
                  </a:schemeClr>
                </a:solidFill>
                <a:latin typeface="+mj-lt"/>
                <a:cs typeface="Arial" panose="020B0604020202020204" pitchFamily="34" charset="0"/>
              </a:rPr>
              <a:t> </a:t>
            </a:r>
            <a:r>
              <a:rPr lang="en-GB" sz="2000" dirty="0" err="1">
                <a:solidFill>
                  <a:schemeClr val="bg1">
                    <a:lumMod val="50000"/>
                  </a:schemeClr>
                </a:solidFill>
                <a:latin typeface="+mj-lt"/>
                <a:cs typeface="Arial" panose="020B0604020202020204" pitchFamily="34" charset="0"/>
              </a:rPr>
              <a:t>Alltag</a:t>
            </a:r>
            <a:endParaRPr lang="en-GB" sz="2000" dirty="0">
              <a:solidFill>
                <a:schemeClr val="bg1">
                  <a:lumMod val="50000"/>
                </a:schemeClr>
              </a:solidFill>
              <a:latin typeface="+mj-lt"/>
              <a:cs typeface="Arial" panose="020B0604020202020204" pitchFamily="34" charset="0"/>
            </a:endParaRPr>
          </a:p>
        </p:txBody>
      </p:sp>
      <p:sp>
        <p:nvSpPr>
          <p:cNvPr id="16" name="Rechteck: abgerundete Ecken 15">
            <a:extLst>
              <a:ext uri="{FF2B5EF4-FFF2-40B4-BE49-F238E27FC236}">
                <a16:creationId xmlns:a16="http://schemas.microsoft.com/office/drawing/2014/main" id="{1528D88C-A266-46C8-8B9C-DF556C2AD87C}"/>
              </a:ext>
            </a:extLst>
          </p:cNvPr>
          <p:cNvSpPr/>
          <p:nvPr/>
        </p:nvSpPr>
        <p:spPr>
          <a:xfrm>
            <a:off x="5170443" y="1811009"/>
            <a:ext cx="1974504" cy="744070"/>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lumMod val="50000"/>
                  </a:schemeClr>
                </a:solidFill>
                <a:latin typeface="+mj-lt"/>
                <a:cs typeface="Arial" panose="020B0604020202020204" pitchFamily="34" charset="0"/>
              </a:rPr>
              <a:t>Inkontinenz</a:t>
            </a:r>
          </a:p>
        </p:txBody>
      </p:sp>
      <p:sp>
        <p:nvSpPr>
          <p:cNvPr id="19" name="Rechteck: abgerundete Ecken 18">
            <a:extLst>
              <a:ext uri="{FF2B5EF4-FFF2-40B4-BE49-F238E27FC236}">
                <a16:creationId xmlns:a16="http://schemas.microsoft.com/office/drawing/2014/main" id="{EF0D0E91-68B3-4424-BE66-8C8EED387A23}"/>
              </a:ext>
            </a:extLst>
          </p:cNvPr>
          <p:cNvSpPr/>
          <p:nvPr/>
        </p:nvSpPr>
        <p:spPr>
          <a:xfrm>
            <a:off x="8090705" y="1884024"/>
            <a:ext cx="2679486" cy="744070"/>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dirty="0">
                <a:solidFill>
                  <a:schemeClr val="bg1">
                    <a:lumMod val="50000"/>
                  </a:schemeClr>
                </a:solidFill>
                <a:latin typeface="+mj-lt"/>
                <a:cs typeface="Arial" panose="020B0604020202020204" pitchFamily="34" charset="0"/>
              </a:rPr>
              <a:t>Sinnesbeeinträchtigung</a:t>
            </a:r>
          </a:p>
        </p:txBody>
      </p:sp>
      <p:sp>
        <p:nvSpPr>
          <p:cNvPr id="22" name="Rechteck: abgerundete Ecken 21">
            <a:extLst>
              <a:ext uri="{FF2B5EF4-FFF2-40B4-BE49-F238E27FC236}">
                <a16:creationId xmlns:a16="http://schemas.microsoft.com/office/drawing/2014/main" id="{1416AE2C-8D19-427D-AD04-0B014ED51DF8}"/>
              </a:ext>
            </a:extLst>
          </p:cNvPr>
          <p:cNvSpPr/>
          <p:nvPr/>
        </p:nvSpPr>
        <p:spPr>
          <a:xfrm>
            <a:off x="8871687" y="2988055"/>
            <a:ext cx="1850238" cy="7440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solidFill>
                  <a:schemeClr val="bg1">
                    <a:lumMod val="50000"/>
                  </a:schemeClr>
                </a:solidFill>
                <a:latin typeface="+mj-lt"/>
                <a:cs typeface="Arial" panose="020B0604020202020204" pitchFamily="34" charset="0"/>
              </a:rPr>
              <a:t>Gehörverlust</a:t>
            </a:r>
            <a:endParaRPr lang="en-GB" sz="2000" dirty="0">
              <a:solidFill>
                <a:schemeClr val="bg1">
                  <a:lumMod val="50000"/>
                </a:schemeClr>
              </a:solidFill>
              <a:latin typeface="+mj-lt"/>
              <a:cs typeface="Arial" panose="020B0604020202020204" pitchFamily="34" charset="0"/>
            </a:endParaRPr>
          </a:p>
        </p:txBody>
      </p:sp>
      <p:sp>
        <p:nvSpPr>
          <p:cNvPr id="27" name="Rechteck: abgerundete Ecken 26">
            <a:extLst>
              <a:ext uri="{FF2B5EF4-FFF2-40B4-BE49-F238E27FC236}">
                <a16:creationId xmlns:a16="http://schemas.microsoft.com/office/drawing/2014/main" id="{5BA7D518-1D0F-445E-964C-E6D041BA0DBC}"/>
              </a:ext>
            </a:extLst>
          </p:cNvPr>
          <p:cNvSpPr/>
          <p:nvPr/>
        </p:nvSpPr>
        <p:spPr>
          <a:xfrm>
            <a:off x="902546" y="1884024"/>
            <a:ext cx="3866223" cy="744070"/>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lumMod val="50000"/>
                  </a:schemeClr>
                </a:solidFill>
                <a:latin typeface="+mj-lt"/>
                <a:cs typeface="Arial" panose="020B0604020202020204" pitchFamily="34" charset="0"/>
              </a:rPr>
              <a:t>Gebrechlichkeit &amp; </a:t>
            </a:r>
          </a:p>
          <a:p>
            <a:pPr algn="ctr"/>
            <a:r>
              <a:rPr lang="en-GB" sz="2400" dirty="0">
                <a:solidFill>
                  <a:schemeClr val="bg1">
                    <a:lumMod val="50000"/>
                  </a:schemeClr>
                </a:solidFill>
                <a:latin typeface="+mj-lt"/>
                <a:cs typeface="Arial" panose="020B0604020202020204" pitchFamily="34" charset="0"/>
              </a:rPr>
              <a:t>Funktionelle Einschränkung</a:t>
            </a:r>
          </a:p>
        </p:txBody>
      </p:sp>
      <p:cxnSp>
        <p:nvCxnSpPr>
          <p:cNvPr id="36" name="Gerade Verbindung mit Pfeil 35">
            <a:extLst>
              <a:ext uri="{FF2B5EF4-FFF2-40B4-BE49-F238E27FC236}">
                <a16:creationId xmlns:a16="http://schemas.microsoft.com/office/drawing/2014/main" id="{10DCC8F2-E432-46C2-BBDB-E7F8171B23C2}"/>
              </a:ext>
            </a:extLst>
          </p:cNvPr>
          <p:cNvCxnSpPr>
            <a:cxnSpLocks/>
          </p:cNvCxnSpPr>
          <p:nvPr/>
        </p:nvCxnSpPr>
        <p:spPr>
          <a:xfrm flipH="1" flipV="1">
            <a:off x="3260880" y="2716950"/>
            <a:ext cx="1297673" cy="75841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2" name="Gerade Verbindung mit Pfeil 41">
            <a:extLst>
              <a:ext uri="{FF2B5EF4-FFF2-40B4-BE49-F238E27FC236}">
                <a16:creationId xmlns:a16="http://schemas.microsoft.com/office/drawing/2014/main" id="{3281A6D5-0E28-458C-9DCE-DC4451F92E08}"/>
              </a:ext>
            </a:extLst>
          </p:cNvPr>
          <p:cNvCxnSpPr>
            <a:cxnSpLocks/>
          </p:cNvCxnSpPr>
          <p:nvPr/>
        </p:nvCxnSpPr>
        <p:spPr>
          <a:xfrm flipV="1">
            <a:off x="6160620" y="2657535"/>
            <a:ext cx="0" cy="70487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5" name="Gerade Verbindung mit Pfeil 44">
            <a:extLst>
              <a:ext uri="{FF2B5EF4-FFF2-40B4-BE49-F238E27FC236}">
                <a16:creationId xmlns:a16="http://schemas.microsoft.com/office/drawing/2014/main" id="{33400AF8-D118-46F3-A6E4-32FF76E579EB}"/>
              </a:ext>
            </a:extLst>
          </p:cNvPr>
          <p:cNvCxnSpPr>
            <a:cxnSpLocks/>
          </p:cNvCxnSpPr>
          <p:nvPr/>
        </p:nvCxnSpPr>
        <p:spPr>
          <a:xfrm flipV="1">
            <a:off x="7703789" y="2654295"/>
            <a:ext cx="1122986" cy="72771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3" name="Verbinder: gewinkelt 62">
            <a:extLst>
              <a:ext uri="{FF2B5EF4-FFF2-40B4-BE49-F238E27FC236}">
                <a16:creationId xmlns:a16="http://schemas.microsoft.com/office/drawing/2014/main" id="{9F4E823D-F105-45CE-9FC6-FEC9CD62AFBD}"/>
              </a:ext>
            </a:extLst>
          </p:cNvPr>
          <p:cNvCxnSpPr>
            <a:cxnSpLocks/>
            <a:stCxn id="27" idx="1"/>
            <a:endCxn id="9" idx="1"/>
          </p:cNvCxnSpPr>
          <p:nvPr/>
        </p:nvCxnSpPr>
        <p:spPr>
          <a:xfrm rot="10800000" flipH="1" flipV="1">
            <a:off x="902545" y="2256059"/>
            <a:ext cx="224935" cy="1125950"/>
          </a:xfrm>
          <a:prstGeom prst="bentConnector3">
            <a:avLst>
              <a:gd name="adj1" fmla="val -101629"/>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5" name="Verbinder: gewinkelt 64">
            <a:extLst>
              <a:ext uri="{FF2B5EF4-FFF2-40B4-BE49-F238E27FC236}">
                <a16:creationId xmlns:a16="http://schemas.microsoft.com/office/drawing/2014/main" id="{406E09AA-516A-40AD-97E9-12F839737114}"/>
              </a:ext>
            </a:extLst>
          </p:cNvPr>
          <p:cNvCxnSpPr>
            <a:cxnSpLocks/>
            <a:stCxn id="27" idx="1"/>
            <a:endCxn id="13" idx="1"/>
          </p:cNvCxnSpPr>
          <p:nvPr/>
        </p:nvCxnSpPr>
        <p:spPr>
          <a:xfrm rot="10800000" flipH="1" flipV="1">
            <a:off x="902546" y="2256059"/>
            <a:ext cx="224934" cy="2148696"/>
          </a:xfrm>
          <a:prstGeom prst="bentConnector3">
            <a:avLst>
              <a:gd name="adj1" fmla="val -101630"/>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8" name="Verbinder: gewinkelt 67">
            <a:extLst>
              <a:ext uri="{FF2B5EF4-FFF2-40B4-BE49-F238E27FC236}">
                <a16:creationId xmlns:a16="http://schemas.microsoft.com/office/drawing/2014/main" id="{55C7ACB0-1FFE-4AF5-A118-94FFEED0EA41}"/>
              </a:ext>
            </a:extLst>
          </p:cNvPr>
          <p:cNvCxnSpPr>
            <a:cxnSpLocks/>
            <a:stCxn id="19" idx="3"/>
            <a:endCxn id="22" idx="3"/>
          </p:cNvCxnSpPr>
          <p:nvPr/>
        </p:nvCxnSpPr>
        <p:spPr>
          <a:xfrm flipH="1">
            <a:off x="10721925" y="2256059"/>
            <a:ext cx="48266" cy="1104031"/>
          </a:xfrm>
          <a:prstGeom prst="bentConnector3">
            <a:avLst>
              <a:gd name="adj1" fmla="val -473625"/>
            </a:avLst>
          </a:prstGeom>
          <a:ln>
            <a:tailEnd type="triangle"/>
          </a:ln>
        </p:spPr>
        <p:style>
          <a:lnRef idx="3">
            <a:schemeClr val="accent1"/>
          </a:lnRef>
          <a:fillRef idx="0">
            <a:schemeClr val="accent1"/>
          </a:fillRef>
          <a:effectRef idx="2">
            <a:schemeClr val="accent1"/>
          </a:effectRef>
          <a:fontRef idx="minor">
            <a:schemeClr val="tx1"/>
          </a:fontRef>
        </p:style>
      </p:cxnSp>
      <p:sp>
        <p:nvSpPr>
          <p:cNvPr id="71" name="Textfeld 70">
            <a:extLst>
              <a:ext uri="{FF2B5EF4-FFF2-40B4-BE49-F238E27FC236}">
                <a16:creationId xmlns:a16="http://schemas.microsoft.com/office/drawing/2014/main" id="{527C0ECF-6D39-46F7-BF0A-368D31E34D5D}"/>
              </a:ext>
            </a:extLst>
          </p:cNvPr>
          <p:cNvSpPr txBox="1"/>
          <p:nvPr/>
        </p:nvSpPr>
        <p:spPr>
          <a:xfrm>
            <a:off x="8336233" y="5478551"/>
            <a:ext cx="3074894" cy="584775"/>
          </a:xfrm>
          <a:prstGeom prst="rect">
            <a:avLst/>
          </a:prstGeom>
          <a:noFill/>
        </p:spPr>
        <p:txBody>
          <a:bodyPr wrap="square">
            <a:spAutoFit/>
          </a:bodyPr>
          <a:lstStyle/>
          <a:p>
            <a:r>
              <a:rPr lang="en-US" sz="1600" dirty="0">
                <a:solidFill>
                  <a:schemeClr val="bg1">
                    <a:lumMod val="50000"/>
                  </a:schemeClr>
                </a:solidFill>
                <a:cs typeface="Arial" panose="020B0604020202020204" pitchFamily="34" charset="0"/>
              </a:rPr>
              <a:t>(National Academies of Sciences,</a:t>
            </a:r>
          </a:p>
          <a:p>
            <a:r>
              <a:rPr lang="en-US" sz="1600" dirty="0">
                <a:solidFill>
                  <a:schemeClr val="bg1">
                    <a:lumMod val="50000"/>
                  </a:schemeClr>
                </a:solidFill>
                <a:cs typeface="Arial" panose="020B0604020202020204" pitchFamily="34" charset="0"/>
              </a:rPr>
              <a:t>Engineering, and Medicine, 2020)</a:t>
            </a:r>
            <a:endParaRPr lang="en-GB" sz="1600" dirty="0">
              <a:solidFill>
                <a:schemeClr val="bg1">
                  <a:lumMod val="50000"/>
                </a:schemeClr>
              </a:solidFill>
              <a:latin typeface="+mj-lt"/>
              <a:cs typeface="Arial" panose="020B0604020202020204" pitchFamily="34" charset="0"/>
            </a:endParaRPr>
          </a:p>
        </p:txBody>
      </p:sp>
      <p:sp>
        <p:nvSpPr>
          <p:cNvPr id="35" name="Rechteck: abgerundete Ecken 34">
            <a:extLst>
              <a:ext uri="{FF2B5EF4-FFF2-40B4-BE49-F238E27FC236}">
                <a16:creationId xmlns:a16="http://schemas.microsoft.com/office/drawing/2014/main" id="{BBC0F6FD-AB3E-44B0-91AD-8DB25D2EE7A7}"/>
              </a:ext>
            </a:extLst>
          </p:cNvPr>
          <p:cNvSpPr/>
          <p:nvPr/>
        </p:nvSpPr>
        <p:spPr>
          <a:xfrm>
            <a:off x="1127481" y="5049396"/>
            <a:ext cx="2227785" cy="7440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000" dirty="0">
                <a:solidFill>
                  <a:schemeClr val="bg1">
                    <a:lumMod val="50000"/>
                  </a:schemeClr>
                </a:solidFill>
                <a:latin typeface="+mj-lt"/>
                <a:cs typeface="Arial" panose="020B0604020202020204" pitchFamily="34" charset="0"/>
              </a:rPr>
              <a:t>Angst vor dem Fallen</a:t>
            </a:r>
          </a:p>
        </p:txBody>
      </p:sp>
      <p:cxnSp>
        <p:nvCxnSpPr>
          <p:cNvPr id="38" name="Verbinder: gewinkelt 37">
            <a:extLst>
              <a:ext uri="{FF2B5EF4-FFF2-40B4-BE49-F238E27FC236}">
                <a16:creationId xmlns:a16="http://schemas.microsoft.com/office/drawing/2014/main" id="{EB3A5913-72D0-4FAE-8B6F-5CEF81D187E8}"/>
              </a:ext>
            </a:extLst>
          </p:cNvPr>
          <p:cNvCxnSpPr>
            <a:cxnSpLocks/>
            <a:stCxn id="27" idx="1"/>
            <a:endCxn id="35" idx="1"/>
          </p:cNvCxnSpPr>
          <p:nvPr/>
        </p:nvCxnSpPr>
        <p:spPr>
          <a:xfrm rot="10800000" flipH="1" flipV="1">
            <a:off x="902545" y="2256059"/>
            <a:ext cx="224935" cy="3165372"/>
          </a:xfrm>
          <a:prstGeom prst="bentConnector3">
            <a:avLst>
              <a:gd name="adj1" fmla="val -101629"/>
            </a:avLst>
          </a:prstGeom>
          <a:ln>
            <a:tailEnd type="triangle"/>
          </a:ln>
        </p:spPr>
        <p:style>
          <a:lnRef idx="3">
            <a:schemeClr val="accent1"/>
          </a:lnRef>
          <a:fillRef idx="0">
            <a:schemeClr val="accent1"/>
          </a:fillRef>
          <a:effectRef idx="2">
            <a:schemeClr val="accent1"/>
          </a:effectRef>
          <a:fontRef idx="minor">
            <a:schemeClr val="tx1"/>
          </a:fontRef>
        </p:style>
      </p:cxnSp>
      <p:sp>
        <p:nvSpPr>
          <p:cNvPr id="43" name="Rechteck: abgerundete Ecken 42">
            <a:extLst>
              <a:ext uri="{FF2B5EF4-FFF2-40B4-BE49-F238E27FC236}">
                <a16:creationId xmlns:a16="http://schemas.microsoft.com/office/drawing/2014/main" id="{FAD7BBA3-21E9-4112-9E4C-7947601ED373}"/>
              </a:ext>
            </a:extLst>
          </p:cNvPr>
          <p:cNvSpPr/>
          <p:nvPr/>
        </p:nvSpPr>
        <p:spPr>
          <a:xfrm>
            <a:off x="4982107" y="5049396"/>
            <a:ext cx="2721682" cy="7440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000" dirty="0">
                <a:solidFill>
                  <a:schemeClr val="bg1">
                    <a:lumMod val="50000"/>
                  </a:schemeClr>
                </a:solidFill>
                <a:latin typeface="+mj-lt"/>
                <a:cs typeface="Arial" panose="020B0604020202020204" pitchFamily="34" charset="0"/>
              </a:rPr>
              <a:t>... </a:t>
            </a:r>
            <a:r>
              <a:rPr lang="en-GB" dirty="0">
                <a:solidFill>
                  <a:schemeClr val="bg1">
                    <a:lumMod val="50000"/>
                  </a:schemeClr>
                </a:solidFill>
                <a:latin typeface="+mj-lt"/>
                <a:cs typeface="Arial" panose="020B0604020202020204" pitchFamily="34" charset="0"/>
              </a:rPr>
              <a:t>vermeiden es, ihre Wohnung zu verlassen</a:t>
            </a:r>
          </a:p>
        </p:txBody>
      </p:sp>
      <p:sp>
        <p:nvSpPr>
          <p:cNvPr id="49" name="Rechteck: abgerundete Ecken 48">
            <a:extLst>
              <a:ext uri="{FF2B5EF4-FFF2-40B4-BE49-F238E27FC236}">
                <a16:creationId xmlns:a16="http://schemas.microsoft.com/office/drawing/2014/main" id="{4812E749-0E3C-49C0-8D7E-3BD4A097282E}"/>
              </a:ext>
            </a:extLst>
          </p:cNvPr>
          <p:cNvSpPr/>
          <p:nvPr/>
        </p:nvSpPr>
        <p:spPr>
          <a:xfrm>
            <a:off x="8880652" y="4004493"/>
            <a:ext cx="1850238" cy="7440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err="1">
                <a:solidFill>
                  <a:schemeClr val="bg1">
                    <a:lumMod val="50000"/>
                  </a:schemeClr>
                </a:solidFill>
                <a:latin typeface="+mj-lt"/>
                <a:cs typeface="Arial" panose="020B0604020202020204" pitchFamily="34" charset="0"/>
              </a:rPr>
              <a:t>Sehschwäche</a:t>
            </a:r>
            <a:endParaRPr lang="en-GB" sz="2000" dirty="0">
              <a:solidFill>
                <a:schemeClr val="bg1">
                  <a:lumMod val="50000"/>
                </a:schemeClr>
              </a:solidFill>
              <a:latin typeface="+mj-lt"/>
              <a:cs typeface="Arial" panose="020B0604020202020204" pitchFamily="34" charset="0"/>
            </a:endParaRPr>
          </a:p>
        </p:txBody>
      </p:sp>
      <p:cxnSp>
        <p:nvCxnSpPr>
          <p:cNvPr id="50" name="Verbinder: gewinkelt 49">
            <a:extLst>
              <a:ext uri="{FF2B5EF4-FFF2-40B4-BE49-F238E27FC236}">
                <a16:creationId xmlns:a16="http://schemas.microsoft.com/office/drawing/2014/main" id="{2D1F4D47-E53E-4743-A414-A7949FE403C1}"/>
              </a:ext>
            </a:extLst>
          </p:cNvPr>
          <p:cNvCxnSpPr>
            <a:cxnSpLocks/>
            <a:stCxn id="19" idx="3"/>
            <a:endCxn id="49" idx="3"/>
          </p:cNvCxnSpPr>
          <p:nvPr/>
        </p:nvCxnSpPr>
        <p:spPr>
          <a:xfrm flipH="1">
            <a:off x="10730890" y="2256059"/>
            <a:ext cx="39301" cy="2120469"/>
          </a:xfrm>
          <a:prstGeom prst="bentConnector3">
            <a:avLst>
              <a:gd name="adj1" fmla="val -581665"/>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1" name="Gerade Verbindung mit Pfeil 60">
            <a:extLst>
              <a:ext uri="{FF2B5EF4-FFF2-40B4-BE49-F238E27FC236}">
                <a16:creationId xmlns:a16="http://schemas.microsoft.com/office/drawing/2014/main" id="{01F3C0D5-7892-4CE2-A46D-D2ACD282B33E}"/>
              </a:ext>
            </a:extLst>
          </p:cNvPr>
          <p:cNvCxnSpPr>
            <a:cxnSpLocks/>
            <a:stCxn id="35" idx="3"/>
            <a:endCxn id="43" idx="1"/>
          </p:cNvCxnSpPr>
          <p:nvPr/>
        </p:nvCxnSpPr>
        <p:spPr>
          <a:xfrm>
            <a:off x="3355266" y="5421431"/>
            <a:ext cx="1626841"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25" name="Picture 2" descr="Elder people icon Royalty Free Vector Image - VectorStock">
            <a:extLst>
              <a:ext uri="{FF2B5EF4-FFF2-40B4-BE49-F238E27FC236}">
                <a16:creationId xmlns:a16="http://schemas.microsoft.com/office/drawing/2014/main" id="{3AFBC262-75F8-47CB-A7A3-0B649D0E22C2}"/>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8844"/>
          <a:stretch/>
        </p:blipFill>
        <p:spPr bwMode="auto">
          <a:xfrm>
            <a:off x="7859504" y="372990"/>
            <a:ext cx="953457" cy="938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112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F7028-6A9A-4DCF-B457-796941B3CC98}"/>
              </a:ext>
            </a:extLst>
          </p:cNvPr>
          <p:cNvSpPr>
            <a:spLocks noGrp="1"/>
          </p:cNvSpPr>
          <p:nvPr>
            <p:ph type="title"/>
          </p:nvPr>
        </p:nvSpPr>
        <p:spPr>
          <a:xfrm>
            <a:off x="739534" y="429550"/>
            <a:ext cx="10836322" cy="1009424"/>
          </a:xfrm>
        </p:spPr>
        <p:txBody>
          <a:bodyPr>
            <a:normAutofit/>
          </a:bodyPr>
          <a:lstStyle/>
          <a:p>
            <a:r>
              <a:rPr lang="en-US" sz="4000" dirty="0"/>
              <a:t>Risikofaktoren für Einsamkeit</a:t>
            </a:r>
            <a:endParaRPr lang="en-GB" sz="2200" b="1" dirty="0">
              <a:solidFill>
                <a:schemeClr val="bg1">
                  <a:lumMod val="50000"/>
                </a:schemeClr>
              </a:solidFill>
              <a:highlight>
                <a:srgbClr val="FFD85B"/>
              </a:highlight>
              <a:ea typeface="+mn-ea"/>
              <a:cs typeface="Arial" panose="020B0604020202020204" pitchFamily="34" charset="0"/>
            </a:endParaRPr>
          </a:p>
        </p:txBody>
      </p:sp>
      <p:sp>
        <p:nvSpPr>
          <p:cNvPr id="4" name="Foliennummernplatzhalter 3">
            <a:extLst>
              <a:ext uri="{FF2B5EF4-FFF2-40B4-BE49-F238E27FC236}">
                <a16:creationId xmlns:a16="http://schemas.microsoft.com/office/drawing/2014/main" id="{77D1011A-BCB4-46E8-83B9-97921148B4BC}"/>
              </a:ext>
            </a:extLst>
          </p:cNvPr>
          <p:cNvSpPr>
            <a:spLocks noGrp="1"/>
          </p:cNvSpPr>
          <p:nvPr>
            <p:ph type="sldNum" sz="quarter" idx="12"/>
          </p:nvPr>
        </p:nvSpPr>
        <p:spPr/>
        <p:txBody>
          <a:bodyPr/>
          <a:lstStyle/>
          <a:p>
            <a:fld id="{02BC1E56-CB2E-4B87-AB42-32EA6AB80835}" type="slidenum">
              <a:rPr lang="hu-HU" sz="1400" smtClean="0"/>
              <a:t>8</a:t>
            </a:fld>
            <a:endParaRPr lang="hu-HU" sz="1400" dirty="0"/>
          </a:p>
        </p:txBody>
      </p:sp>
      <p:sp>
        <p:nvSpPr>
          <p:cNvPr id="5" name="Inhaltsplatzhalter 2">
            <a:extLst>
              <a:ext uri="{FF2B5EF4-FFF2-40B4-BE49-F238E27FC236}">
                <a16:creationId xmlns:a16="http://schemas.microsoft.com/office/drawing/2014/main" id="{8C34CF25-4181-451D-83F8-C246D6344587}"/>
              </a:ext>
            </a:extLst>
          </p:cNvPr>
          <p:cNvSpPr txBox="1">
            <a:spLocks/>
          </p:cNvSpPr>
          <p:nvPr/>
        </p:nvSpPr>
        <p:spPr>
          <a:xfrm>
            <a:off x="739533" y="1604683"/>
            <a:ext cx="9858173" cy="4823768"/>
          </a:xfrm>
          <a:prstGeom prst="rect">
            <a:avLst/>
          </a:prstGeom>
        </p:spPr>
        <p:txBody>
          <a:bodyPr vert="horz" lIns="91440" tIns="45720" rIns="91440" bIns="45720" rtlCol="0">
            <a:normAutofit/>
          </a:bodyPr>
          <a:lstStyle>
            <a:lvl1pPr marL="271463" indent="-271463" algn="l" defTabSz="914400" rtl="0" eaLnBrk="1" latinLnBrk="0" hangingPunct="1">
              <a:lnSpc>
                <a:spcPct val="90000"/>
              </a:lnSpc>
              <a:spcBef>
                <a:spcPts val="1000"/>
              </a:spcBef>
              <a:buClr>
                <a:schemeClr val="accent2"/>
              </a:buClr>
              <a:buSzPct val="75000"/>
              <a:buFont typeface="Wingdings" panose="05000000000000000000" pitchFamily="2" charset="2"/>
              <a:buNone/>
              <a:defRPr sz="2400" kern="1200">
                <a:solidFill>
                  <a:schemeClr val="bg1">
                    <a:lumMod val="50000"/>
                  </a:schemeClr>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2000" kern="1200">
                <a:solidFill>
                  <a:schemeClr val="bg1">
                    <a:lumMod val="50000"/>
                  </a:schemeClr>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800" kern="1200">
                <a:solidFill>
                  <a:schemeClr val="bg1">
                    <a:lumMod val="50000"/>
                  </a:schemeClr>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600" kern="1200">
                <a:solidFill>
                  <a:schemeClr val="bg1">
                    <a:lumMod val="50000"/>
                  </a:schemeClr>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600" kern="1200">
                <a:solidFill>
                  <a:schemeClr val="bg1">
                    <a:lumMod val="50000"/>
                  </a:schemeClr>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FFC715"/>
              </a:buClr>
            </a:pPr>
            <a:endParaRPr lang="en-GB" sz="2700" dirty="0">
              <a:sym typeface="Wingdings" panose="05000000000000000000" pitchFamily="2" charset="2"/>
            </a:endParaRPr>
          </a:p>
        </p:txBody>
      </p:sp>
      <p:sp>
        <p:nvSpPr>
          <p:cNvPr id="71" name="Textfeld 70">
            <a:extLst>
              <a:ext uri="{FF2B5EF4-FFF2-40B4-BE49-F238E27FC236}">
                <a16:creationId xmlns:a16="http://schemas.microsoft.com/office/drawing/2014/main" id="{527C0ECF-6D39-46F7-BF0A-368D31E34D5D}"/>
              </a:ext>
            </a:extLst>
          </p:cNvPr>
          <p:cNvSpPr txBox="1"/>
          <p:nvPr/>
        </p:nvSpPr>
        <p:spPr>
          <a:xfrm>
            <a:off x="5335525" y="6382921"/>
            <a:ext cx="5791200" cy="338554"/>
          </a:xfrm>
          <a:prstGeom prst="rect">
            <a:avLst/>
          </a:prstGeom>
          <a:noFill/>
        </p:spPr>
        <p:txBody>
          <a:bodyPr wrap="square">
            <a:spAutoFit/>
          </a:bodyPr>
          <a:lstStyle/>
          <a:p>
            <a:r>
              <a:rPr lang="en-US" sz="1600" dirty="0">
                <a:solidFill>
                  <a:schemeClr val="bg1">
                    <a:lumMod val="50000"/>
                  </a:schemeClr>
                </a:solidFill>
                <a:latin typeface="+mj-lt"/>
                <a:cs typeface="Arial" panose="020B0604020202020204" pitchFamily="34" charset="0"/>
              </a:rPr>
              <a:t>(National Academies of Sciences, Engineering, and Medicine, 2020)</a:t>
            </a:r>
            <a:endParaRPr lang="en-GB" sz="1600" dirty="0">
              <a:solidFill>
                <a:schemeClr val="bg1">
                  <a:lumMod val="50000"/>
                </a:schemeClr>
              </a:solidFill>
              <a:latin typeface="+mj-lt"/>
              <a:cs typeface="Arial" panose="020B0604020202020204" pitchFamily="34" charset="0"/>
            </a:endParaRPr>
          </a:p>
        </p:txBody>
      </p:sp>
      <p:sp>
        <p:nvSpPr>
          <p:cNvPr id="8" name="Rechteck: diagonal liegende Ecken abgerundet 7">
            <a:extLst>
              <a:ext uri="{FF2B5EF4-FFF2-40B4-BE49-F238E27FC236}">
                <a16:creationId xmlns:a16="http://schemas.microsoft.com/office/drawing/2014/main" id="{5A97FB9C-CD67-4013-9C7F-5102293D9C24}"/>
              </a:ext>
            </a:extLst>
          </p:cNvPr>
          <p:cNvSpPr/>
          <p:nvPr/>
        </p:nvSpPr>
        <p:spPr>
          <a:xfrm>
            <a:off x="4558553" y="3428999"/>
            <a:ext cx="3074894" cy="1160929"/>
          </a:xfrm>
          <a:prstGeom prst="round2DiagRect">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dirty="0">
                <a:latin typeface="Minion-Regular"/>
              </a:rPr>
              <a:t>Psychologische</a:t>
            </a:r>
            <a:r>
              <a:rPr lang="en-US" sz="2400" b="1">
                <a:latin typeface="Minion-Regular"/>
              </a:rPr>
              <a:t>, psychiatrische </a:t>
            </a:r>
            <a:r>
              <a:rPr lang="en-US" sz="2400" b="1" dirty="0">
                <a:latin typeface="Minion-Regular"/>
              </a:rPr>
              <a:t>und kognitive Faktoren</a:t>
            </a:r>
            <a:endParaRPr lang="en-GB" sz="2400" b="1" dirty="0">
              <a:latin typeface="Minion-Regular"/>
            </a:endParaRPr>
          </a:p>
        </p:txBody>
      </p:sp>
      <p:pic>
        <p:nvPicPr>
          <p:cNvPr id="10" name="Picture 2" descr="Transparent Dictionary Icon Png - Transparent Psychology Icon, Png Download  - kindpng">
            <a:extLst>
              <a:ext uri="{FF2B5EF4-FFF2-40B4-BE49-F238E27FC236}">
                <a16:creationId xmlns:a16="http://schemas.microsoft.com/office/drawing/2014/main" id="{BBF3F690-BAAE-4699-8785-9F3C5F1F43E9}"/>
              </a:ext>
            </a:extLst>
          </p:cNvPr>
          <p:cNvPicPr>
            <a:picLocks noChangeAspect="1" noChangeArrowheads="1"/>
          </p:cNvPicPr>
          <p:nvPr/>
        </p:nvPicPr>
        <p:blipFill>
          <a:blip r:embed="rId2">
            <a:clrChange>
              <a:clrFrom>
                <a:srgbClr val="F7F7F7"/>
              </a:clrFrom>
              <a:clrTo>
                <a:srgbClr val="F7F7F7">
                  <a:alpha val="0"/>
                </a:srgbClr>
              </a:clrTo>
            </a:clrChange>
            <a:biLevel thresh="75000"/>
            <a:extLst>
              <a:ext uri="{28A0092B-C50C-407E-A947-70E740481C1C}">
                <a14:useLocalDpi xmlns:a14="http://schemas.microsoft.com/office/drawing/2010/main" val="0"/>
              </a:ext>
            </a:extLst>
          </a:blip>
          <a:srcRect/>
          <a:stretch>
            <a:fillRect/>
          </a:stretch>
        </p:blipFill>
        <p:spPr bwMode="auto">
          <a:xfrm>
            <a:off x="878378" y="1715054"/>
            <a:ext cx="1431832" cy="1455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169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F7028-6A9A-4DCF-B457-796941B3CC98}"/>
              </a:ext>
            </a:extLst>
          </p:cNvPr>
          <p:cNvSpPr>
            <a:spLocks noGrp="1"/>
          </p:cNvSpPr>
          <p:nvPr>
            <p:ph type="title"/>
          </p:nvPr>
        </p:nvSpPr>
        <p:spPr>
          <a:xfrm>
            <a:off x="739534" y="429550"/>
            <a:ext cx="10836322" cy="1009424"/>
          </a:xfrm>
        </p:spPr>
        <p:txBody>
          <a:bodyPr>
            <a:normAutofit/>
          </a:bodyPr>
          <a:lstStyle/>
          <a:p>
            <a:r>
              <a:rPr lang="en-US" sz="4000" dirty="0"/>
              <a:t>Risikofaktoren für Einsamkeit</a:t>
            </a:r>
            <a:br>
              <a:rPr lang="en-US" sz="4000" dirty="0"/>
            </a:br>
            <a:r>
              <a:rPr lang="en-US" sz="2200" b="1" dirty="0">
                <a:solidFill>
                  <a:schemeClr val="bg1">
                    <a:lumMod val="50000"/>
                  </a:schemeClr>
                </a:solidFill>
                <a:highlight>
                  <a:srgbClr val="FFD85B"/>
                </a:highlight>
                <a:ea typeface="+mn-ea"/>
                <a:cs typeface="Arial" panose="020B0604020202020204" pitchFamily="34" charset="0"/>
              </a:rPr>
              <a:t>Was aus der Forschung bekannt ist - Einige Beispiele</a:t>
            </a:r>
            <a:endParaRPr lang="en-GB" sz="2200" b="1" dirty="0">
              <a:solidFill>
                <a:schemeClr val="bg1">
                  <a:lumMod val="50000"/>
                </a:schemeClr>
              </a:solidFill>
              <a:highlight>
                <a:srgbClr val="FFD85B"/>
              </a:highlight>
              <a:ea typeface="+mn-ea"/>
              <a:cs typeface="Arial" panose="020B0604020202020204" pitchFamily="34" charset="0"/>
            </a:endParaRPr>
          </a:p>
        </p:txBody>
      </p:sp>
      <p:sp>
        <p:nvSpPr>
          <p:cNvPr id="4" name="Foliennummernplatzhalter 3">
            <a:extLst>
              <a:ext uri="{FF2B5EF4-FFF2-40B4-BE49-F238E27FC236}">
                <a16:creationId xmlns:a16="http://schemas.microsoft.com/office/drawing/2014/main" id="{77D1011A-BCB4-46E8-83B9-97921148B4BC}"/>
              </a:ext>
            </a:extLst>
          </p:cNvPr>
          <p:cNvSpPr>
            <a:spLocks noGrp="1"/>
          </p:cNvSpPr>
          <p:nvPr>
            <p:ph type="sldNum" sz="quarter" idx="12"/>
          </p:nvPr>
        </p:nvSpPr>
        <p:spPr/>
        <p:txBody>
          <a:bodyPr/>
          <a:lstStyle/>
          <a:p>
            <a:fld id="{02BC1E56-CB2E-4B87-AB42-32EA6AB80835}" type="slidenum">
              <a:rPr lang="hu-HU" sz="1400" smtClean="0"/>
              <a:t>9</a:t>
            </a:fld>
            <a:endParaRPr lang="hu-HU" sz="1400" dirty="0"/>
          </a:p>
        </p:txBody>
      </p:sp>
      <p:sp>
        <p:nvSpPr>
          <p:cNvPr id="6" name="Rechteck: diagonal liegende Ecken abgerundet 5">
            <a:extLst>
              <a:ext uri="{FF2B5EF4-FFF2-40B4-BE49-F238E27FC236}">
                <a16:creationId xmlns:a16="http://schemas.microsoft.com/office/drawing/2014/main" id="{C943C1AC-52FC-48BE-B40E-351DD80406D2}"/>
              </a:ext>
            </a:extLst>
          </p:cNvPr>
          <p:cNvSpPr/>
          <p:nvPr/>
        </p:nvSpPr>
        <p:spPr>
          <a:xfrm>
            <a:off x="4558553" y="3428999"/>
            <a:ext cx="3074894" cy="1160929"/>
          </a:xfrm>
          <a:prstGeom prst="round2DiagRect">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dirty="0">
                <a:latin typeface="Minion-Regular"/>
              </a:rPr>
              <a:t>Psychologische, </a:t>
            </a:r>
            <a:r>
              <a:rPr lang="en-US" sz="2400" b="1" dirty="0" err="1">
                <a:latin typeface="Minion-Regular"/>
              </a:rPr>
              <a:t>psychiatrische</a:t>
            </a:r>
            <a:r>
              <a:rPr lang="en-US" sz="2400" b="1" dirty="0">
                <a:latin typeface="Minion-Regular"/>
              </a:rPr>
              <a:t> und kognitive Faktoren</a:t>
            </a:r>
            <a:endParaRPr lang="en-GB" sz="2400" b="1" dirty="0">
              <a:latin typeface="Minion-Regular"/>
            </a:endParaRPr>
          </a:p>
        </p:txBody>
      </p:sp>
      <p:sp>
        <p:nvSpPr>
          <p:cNvPr id="16" name="Rechteck: abgerundete Ecken 15">
            <a:extLst>
              <a:ext uri="{FF2B5EF4-FFF2-40B4-BE49-F238E27FC236}">
                <a16:creationId xmlns:a16="http://schemas.microsoft.com/office/drawing/2014/main" id="{1528D88C-A266-46C8-8B9C-DF556C2AD87C}"/>
              </a:ext>
            </a:extLst>
          </p:cNvPr>
          <p:cNvSpPr/>
          <p:nvPr/>
        </p:nvSpPr>
        <p:spPr>
          <a:xfrm>
            <a:off x="8336233" y="1884024"/>
            <a:ext cx="2691604" cy="744070"/>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lumMod val="50000"/>
                  </a:schemeClr>
                </a:solidFill>
                <a:latin typeface="+mj-lt"/>
                <a:cs typeface="Arial" panose="020B0604020202020204" pitchFamily="34" charset="0"/>
              </a:rPr>
              <a:t>Kognitive Kernbereiche</a:t>
            </a:r>
          </a:p>
        </p:txBody>
      </p:sp>
      <p:sp>
        <p:nvSpPr>
          <p:cNvPr id="27" name="Rechteck: abgerundete Ecken 26">
            <a:extLst>
              <a:ext uri="{FF2B5EF4-FFF2-40B4-BE49-F238E27FC236}">
                <a16:creationId xmlns:a16="http://schemas.microsoft.com/office/drawing/2014/main" id="{5BA7D518-1D0F-445E-964C-E6D041BA0DBC}"/>
              </a:ext>
            </a:extLst>
          </p:cNvPr>
          <p:cNvSpPr/>
          <p:nvPr/>
        </p:nvSpPr>
        <p:spPr>
          <a:xfrm>
            <a:off x="884938" y="1884024"/>
            <a:ext cx="2441288" cy="744070"/>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lumMod val="50000"/>
                  </a:schemeClr>
                </a:solidFill>
                <a:latin typeface="+mj-lt"/>
                <a:cs typeface="Arial" panose="020B0604020202020204" pitchFamily="34" charset="0"/>
              </a:rPr>
              <a:t>Ängste</a:t>
            </a:r>
          </a:p>
        </p:txBody>
      </p:sp>
      <p:cxnSp>
        <p:nvCxnSpPr>
          <p:cNvPr id="36" name="Gerade Verbindung mit Pfeil 35">
            <a:extLst>
              <a:ext uri="{FF2B5EF4-FFF2-40B4-BE49-F238E27FC236}">
                <a16:creationId xmlns:a16="http://schemas.microsoft.com/office/drawing/2014/main" id="{10DCC8F2-E432-46C2-BBDB-E7F8171B23C2}"/>
              </a:ext>
            </a:extLst>
          </p:cNvPr>
          <p:cNvCxnSpPr>
            <a:cxnSpLocks/>
          </p:cNvCxnSpPr>
          <p:nvPr/>
        </p:nvCxnSpPr>
        <p:spPr>
          <a:xfrm flipH="1" flipV="1">
            <a:off x="3260880" y="2716950"/>
            <a:ext cx="1297673" cy="75841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2" name="Gerade Verbindung mit Pfeil 41">
            <a:extLst>
              <a:ext uri="{FF2B5EF4-FFF2-40B4-BE49-F238E27FC236}">
                <a16:creationId xmlns:a16="http://schemas.microsoft.com/office/drawing/2014/main" id="{3281A6D5-0E28-458C-9DCE-DC4451F92E08}"/>
              </a:ext>
            </a:extLst>
          </p:cNvPr>
          <p:cNvCxnSpPr>
            <a:cxnSpLocks/>
          </p:cNvCxnSpPr>
          <p:nvPr/>
        </p:nvCxnSpPr>
        <p:spPr>
          <a:xfrm flipV="1">
            <a:off x="6156425" y="2716950"/>
            <a:ext cx="0" cy="70487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5" name="Gerade Verbindung mit Pfeil 44">
            <a:extLst>
              <a:ext uri="{FF2B5EF4-FFF2-40B4-BE49-F238E27FC236}">
                <a16:creationId xmlns:a16="http://schemas.microsoft.com/office/drawing/2014/main" id="{33400AF8-D118-46F3-A6E4-32FF76E579EB}"/>
              </a:ext>
            </a:extLst>
          </p:cNvPr>
          <p:cNvCxnSpPr>
            <a:cxnSpLocks/>
          </p:cNvCxnSpPr>
          <p:nvPr/>
        </p:nvCxnSpPr>
        <p:spPr>
          <a:xfrm flipV="1">
            <a:off x="7680610" y="2716950"/>
            <a:ext cx="1122986" cy="72771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1" name="Textfeld 70">
            <a:extLst>
              <a:ext uri="{FF2B5EF4-FFF2-40B4-BE49-F238E27FC236}">
                <a16:creationId xmlns:a16="http://schemas.microsoft.com/office/drawing/2014/main" id="{527C0ECF-6D39-46F7-BF0A-368D31E34D5D}"/>
              </a:ext>
            </a:extLst>
          </p:cNvPr>
          <p:cNvSpPr txBox="1"/>
          <p:nvPr/>
        </p:nvSpPr>
        <p:spPr>
          <a:xfrm>
            <a:off x="7952943" y="6059036"/>
            <a:ext cx="3074894" cy="584775"/>
          </a:xfrm>
          <a:prstGeom prst="rect">
            <a:avLst/>
          </a:prstGeom>
          <a:noFill/>
        </p:spPr>
        <p:txBody>
          <a:bodyPr wrap="square">
            <a:spAutoFit/>
          </a:bodyPr>
          <a:lstStyle/>
          <a:p>
            <a:r>
              <a:rPr lang="en-US" sz="1600" dirty="0">
                <a:solidFill>
                  <a:schemeClr val="bg1">
                    <a:lumMod val="50000"/>
                  </a:schemeClr>
                </a:solidFill>
                <a:cs typeface="Arial" panose="020B0604020202020204" pitchFamily="34" charset="0"/>
              </a:rPr>
              <a:t>(National Academies of Sciences,</a:t>
            </a:r>
          </a:p>
          <a:p>
            <a:r>
              <a:rPr lang="en-US" sz="1600" dirty="0">
                <a:solidFill>
                  <a:schemeClr val="bg1">
                    <a:lumMod val="50000"/>
                  </a:schemeClr>
                </a:solidFill>
                <a:cs typeface="Arial" panose="020B0604020202020204" pitchFamily="34" charset="0"/>
              </a:rPr>
              <a:t>Engineering, and Medicine, 2020)</a:t>
            </a:r>
            <a:endParaRPr lang="en-GB" sz="1600" dirty="0">
              <a:solidFill>
                <a:schemeClr val="bg1">
                  <a:lumMod val="50000"/>
                </a:schemeClr>
              </a:solidFill>
              <a:latin typeface="+mj-lt"/>
              <a:cs typeface="Arial" panose="020B0604020202020204" pitchFamily="34" charset="0"/>
            </a:endParaRPr>
          </a:p>
        </p:txBody>
      </p:sp>
      <p:sp>
        <p:nvSpPr>
          <p:cNvPr id="28" name="Rechteck: abgerundete Ecken 27">
            <a:extLst>
              <a:ext uri="{FF2B5EF4-FFF2-40B4-BE49-F238E27FC236}">
                <a16:creationId xmlns:a16="http://schemas.microsoft.com/office/drawing/2014/main" id="{3E65EE4E-AF82-4311-B718-2C04324A21B6}"/>
              </a:ext>
            </a:extLst>
          </p:cNvPr>
          <p:cNvSpPr/>
          <p:nvPr/>
        </p:nvSpPr>
        <p:spPr>
          <a:xfrm>
            <a:off x="4935781" y="1884024"/>
            <a:ext cx="2441288" cy="744070"/>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lumMod val="50000"/>
                  </a:schemeClr>
                </a:solidFill>
                <a:latin typeface="+mj-lt"/>
                <a:cs typeface="Arial" panose="020B0604020202020204" pitchFamily="34" charset="0"/>
              </a:rPr>
              <a:t>Depression</a:t>
            </a:r>
          </a:p>
        </p:txBody>
      </p:sp>
      <p:sp>
        <p:nvSpPr>
          <p:cNvPr id="29" name="Rechteck: abgerundete Ecken 28">
            <a:extLst>
              <a:ext uri="{FF2B5EF4-FFF2-40B4-BE49-F238E27FC236}">
                <a16:creationId xmlns:a16="http://schemas.microsoft.com/office/drawing/2014/main" id="{3429F4AD-3399-4335-A0FD-EE6745A0467B}"/>
              </a:ext>
            </a:extLst>
          </p:cNvPr>
          <p:cNvSpPr/>
          <p:nvPr/>
        </p:nvSpPr>
        <p:spPr>
          <a:xfrm>
            <a:off x="879025" y="4009273"/>
            <a:ext cx="2441288" cy="744070"/>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lumMod val="50000"/>
                  </a:schemeClr>
                </a:solidFill>
                <a:latin typeface="+mj-lt"/>
                <a:cs typeface="Arial" panose="020B0604020202020204" pitchFamily="34" charset="0"/>
              </a:rPr>
              <a:t>Demenz</a:t>
            </a:r>
          </a:p>
        </p:txBody>
      </p:sp>
      <p:cxnSp>
        <p:nvCxnSpPr>
          <p:cNvPr id="30" name="Gerade Verbindung mit Pfeil 29">
            <a:extLst>
              <a:ext uri="{FF2B5EF4-FFF2-40B4-BE49-F238E27FC236}">
                <a16:creationId xmlns:a16="http://schemas.microsoft.com/office/drawing/2014/main" id="{C38472C0-325A-442D-876A-8BB4D1872F06}"/>
              </a:ext>
            </a:extLst>
          </p:cNvPr>
          <p:cNvCxnSpPr>
            <a:cxnSpLocks/>
          </p:cNvCxnSpPr>
          <p:nvPr/>
        </p:nvCxnSpPr>
        <p:spPr>
          <a:xfrm flipH="1">
            <a:off x="3364590" y="4160411"/>
            <a:ext cx="1146800" cy="22089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4" name="Rechteck: abgerundete Ecken 33">
            <a:extLst>
              <a:ext uri="{FF2B5EF4-FFF2-40B4-BE49-F238E27FC236}">
                <a16:creationId xmlns:a16="http://schemas.microsoft.com/office/drawing/2014/main" id="{FD0443D4-DED1-4D2C-A048-49116741DD74}"/>
              </a:ext>
            </a:extLst>
          </p:cNvPr>
          <p:cNvSpPr/>
          <p:nvPr/>
        </p:nvSpPr>
        <p:spPr>
          <a:xfrm>
            <a:off x="8871687" y="2988055"/>
            <a:ext cx="1850238" cy="7440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err="1">
                <a:solidFill>
                  <a:schemeClr val="bg1">
                    <a:lumMod val="50000"/>
                  </a:schemeClr>
                </a:solidFill>
                <a:latin typeface="+mj-lt"/>
                <a:cs typeface="Arial" panose="020B0604020202020204" pitchFamily="34" charset="0"/>
              </a:rPr>
              <a:t>Gedächtnis</a:t>
            </a:r>
            <a:endParaRPr lang="en-GB" sz="2000" dirty="0">
              <a:solidFill>
                <a:schemeClr val="bg1">
                  <a:lumMod val="50000"/>
                </a:schemeClr>
              </a:solidFill>
              <a:latin typeface="+mj-lt"/>
              <a:cs typeface="Arial" panose="020B0604020202020204" pitchFamily="34" charset="0"/>
            </a:endParaRPr>
          </a:p>
        </p:txBody>
      </p:sp>
      <p:sp>
        <p:nvSpPr>
          <p:cNvPr id="37" name="Rechteck: abgerundete Ecken 36">
            <a:extLst>
              <a:ext uri="{FF2B5EF4-FFF2-40B4-BE49-F238E27FC236}">
                <a16:creationId xmlns:a16="http://schemas.microsoft.com/office/drawing/2014/main" id="{608ABF8E-D045-4CF5-AC7E-CCD2D1DCC1DF}"/>
              </a:ext>
            </a:extLst>
          </p:cNvPr>
          <p:cNvSpPr/>
          <p:nvPr/>
        </p:nvSpPr>
        <p:spPr>
          <a:xfrm>
            <a:off x="8871687" y="3917396"/>
            <a:ext cx="1850238" cy="7440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solidFill>
                  <a:schemeClr val="bg1">
                    <a:lumMod val="50000"/>
                  </a:schemeClr>
                </a:solidFill>
                <a:latin typeface="+mj-lt"/>
                <a:cs typeface="Arial" panose="020B0604020202020204" pitchFamily="34" charset="0"/>
              </a:rPr>
              <a:t>Argumentation</a:t>
            </a:r>
            <a:endParaRPr lang="en-GB" sz="2000" dirty="0">
              <a:solidFill>
                <a:schemeClr val="bg1">
                  <a:lumMod val="50000"/>
                </a:schemeClr>
              </a:solidFill>
              <a:latin typeface="+mj-lt"/>
              <a:cs typeface="Arial" panose="020B0604020202020204" pitchFamily="34" charset="0"/>
            </a:endParaRPr>
          </a:p>
        </p:txBody>
      </p:sp>
      <p:sp>
        <p:nvSpPr>
          <p:cNvPr id="39" name="Rechteck: abgerundete Ecken 38">
            <a:extLst>
              <a:ext uri="{FF2B5EF4-FFF2-40B4-BE49-F238E27FC236}">
                <a16:creationId xmlns:a16="http://schemas.microsoft.com/office/drawing/2014/main" id="{1BC03856-1BDF-4BC9-8695-DD17A2FD02DF}"/>
              </a:ext>
            </a:extLst>
          </p:cNvPr>
          <p:cNvSpPr/>
          <p:nvPr/>
        </p:nvSpPr>
        <p:spPr>
          <a:xfrm>
            <a:off x="8871687" y="4846737"/>
            <a:ext cx="1850238" cy="7440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solidFill>
                  <a:schemeClr val="bg1">
                    <a:lumMod val="50000"/>
                  </a:schemeClr>
                </a:solidFill>
                <a:latin typeface="+mj-lt"/>
                <a:cs typeface="Arial" panose="020B0604020202020204" pitchFamily="34" charset="0"/>
              </a:rPr>
              <a:t>Sprachkenntnisse</a:t>
            </a:r>
            <a:endParaRPr lang="en-GB" sz="1600" dirty="0">
              <a:solidFill>
                <a:schemeClr val="bg1">
                  <a:lumMod val="50000"/>
                </a:schemeClr>
              </a:solidFill>
              <a:latin typeface="+mj-lt"/>
              <a:cs typeface="Arial" panose="020B0604020202020204" pitchFamily="34" charset="0"/>
            </a:endParaRPr>
          </a:p>
        </p:txBody>
      </p:sp>
      <p:cxnSp>
        <p:nvCxnSpPr>
          <p:cNvPr id="15" name="Verbinder: gewinkelt 14">
            <a:extLst>
              <a:ext uri="{FF2B5EF4-FFF2-40B4-BE49-F238E27FC236}">
                <a16:creationId xmlns:a16="http://schemas.microsoft.com/office/drawing/2014/main" id="{32DB5CEA-E286-4CB6-9E94-86C9E3559755}"/>
              </a:ext>
            </a:extLst>
          </p:cNvPr>
          <p:cNvCxnSpPr>
            <a:stCxn id="16" idx="3"/>
            <a:endCxn id="34" idx="3"/>
          </p:cNvCxnSpPr>
          <p:nvPr/>
        </p:nvCxnSpPr>
        <p:spPr>
          <a:xfrm flipH="1">
            <a:off x="10721925" y="2256059"/>
            <a:ext cx="305912" cy="1104031"/>
          </a:xfrm>
          <a:prstGeom prst="bentConnector3">
            <a:avLst>
              <a:gd name="adj1" fmla="val -74727"/>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0" name="Verbinder: gewinkelt 39">
            <a:extLst>
              <a:ext uri="{FF2B5EF4-FFF2-40B4-BE49-F238E27FC236}">
                <a16:creationId xmlns:a16="http://schemas.microsoft.com/office/drawing/2014/main" id="{60861306-7EFF-408C-AB25-E5A918851A8D}"/>
              </a:ext>
            </a:extLst>
          </p:cNvPr>
          <p:cNvCxnSpPr>
            <a:cxnSpLocks/>
            <a:stCxn id="16" idx="3"/>
            <a:endCxn id="37" idx="3"/>
          </p:cNvCxnSpPr>
          <p:nvPr/>
        </p:nvCxnSpPr>
        <p:spPr>
          <a:xfrm flipH="1">
            <a:off x="10721925" y="2256059"/>
            <a:ext cx="305912" cy="2033372"/>
          </a:xfrm>
          <a:prstGeom prst="bentConnector3">
            <a:avLst>
              <a:gd name="adj1" fmla="val -74727"/>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4" name="Verbinder: gewinkelt 43">
            <a:extLst>
              <a:ext uri="{FF2B5EF4-FFF2-40B4-BE49-F238E27FC236}">
                <a16:creationId xmlns:a16="http://schemas.microsoft.com/office/drawing/2014/main" id="{BCDF1F1F-1393-4CE6-A2B3-76E84640AB47}"/>
              </a:ext>
            </a:extLst>
          </p:cNvPr>
          <p:cNvCxnSpPr>
            <a:cxnSpLocks/>
            <a:stCxn id="16" idx="3"/>
            <a:endCxn id="39" idx="3"/>
          </p:cNvCxnSpPr>
          <p:nvPr/>
        </p:nvCxnSpPr>
        <p:spPr>
          <a:xfrm flipH="1">
            <a:off x="10721925" y="2256059"/>
            <a:ext cx="305912" cy="2962713"/>
          </a:xfrm>
          <a:prstGeom prst="bentConnector3">
            <a:avLst>
              <a:gd name="adj1" fmla="val -74727"/>
            </a:avLst>
          </a:prstGeom>
          <a:ln>
            <a:tailEnd type="triangle"/>
          </a:ln>
        </p:spPr>
        <p:style>
          <a:lnRef idx="3">
            <a:schemeClr val="accent1"/>
          </a:lnRef>
          <a:fillRef idx="0">
            <a:schemeClr val="accent1"/>
          </a:fillRef>
          <a:effectRef idx="2">
            <a:schemeClr val="accent1"/>
          </a:effectRef>
          <a:fontRef idx="minor">
            <a:schemeClr val="tx1"/>
          </a:fontRef>
        </p:style>
      </p:cxnSp>
      <p:sp>
        <p:nvSpPr>
          <p:cNvPr id="47" name="Rechteck: abgerundete Ecken 46">
            <a:extLst>
              <a:ext uri="{FF2B5EF4-FFF2-40B4-BE49-F238E27FC236}">
                <a16:creationId xmlns:a16="http://schemas.microsoft.com/office/drawing/2014/main" id="{2C27CB9D-0E03-4CF0-B3AA-3C7853759D77}"/>
              </a:ext>
            </a:extLst>
          </p:cNvPr>
          <p:cNvSpPr/>
          <p:nvPr/>
        </p:nvSpPr>
        <p:spPr>
          <a:xfrm>
            <a:off x="884815" y="4875548"/>
            <a:ext cx="5955256" cy="143051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GB" sz="2000" b="1" dirty="0">
                <a:solidFill>
                  <a:srgbClr val="7F7F7F"/>
                </a:solidFill>
                <a:latin typeface="Minion-Bold"/>
              </a:rPr>
              <a:t>Beispielstudie </a:t>
            </a:r>
            <a:r>
              <a:rPr lang="en-US" dirty="0">
                <a:solidFill>
                  <a:schemeClr val="bg1">
                    <a:lumMod val="50000"/>
                  </a:schemeClr>
                </a:solidFill>
                <a:latin typeface="+mj-lt"/>
                <a:cs typeface="Arial" panose="020B0604020202020204" pitchFamily="34" charset="0"/>
              </a:rPr>
              <a:t>(Cahill &amp; Diaz-Ponce, 2011):</a:t>
            </a:r>
          </a:p>
          <a:p>
            <a:r>
              <a:rPr lang="en-GB" sz="2000" dirty="0">
                <a:solidFill>
                  <a:schemeClr val="bg1">
                    <a:lumMod val="50000"/>
                  </a:schemeClr>
                </a:solidFill>
                <a:latin typeface="+mj-lt"/>
                <a:cs typeface="Arial" panose="020B0604020202020204" pitchFamily="34" charset="0"/>
              </a:rPr>
              <a:t>Demenzkranke Pflegeheimbewohner </a:t>
            </a:r>
            <a:r>
              <a:rPr lang="en-US" sz="2000" dirty="0">
                <a:solidFill>
                  <a:schemeClr val="bg1">
                    <a:lumMod val="50000"/>
                  </a:schemeClr>
                </a:solidFill>
                <a:latin typeface="+mj-lt"/>
                <a:cs typeface="Arial" panose="020B0604020202020204" pitchFamily="34" charset="0"/>
              </a:rPr>
              <a:t>glaubten fälschlicherweise, dass ihre Angehörigen sie nicht besucht hätten, obwohl dies der Fall war.</a:t>
            </a:r>
            <a:endParaRPr lang="en-GB" sz="2000" dirty="0">
              <a:solidFill>
                <a:schemeClr val="bg1">
                  <a:lumMod val="50000"/>
                </a:schemeClr>
              </a:solidFill>
              <a:latin typeface="+mj-lt"/>
              <a:cs typeface="Arial" panose="020B0604020202020204" pitchFamily="34" charset="0"/>
            </a:endParaRPr>
          </a:p>
        </p:txBody>
      </p:sp>
      <p:cxnSp>
        <p:nvCxnSpPr>
          <p:cNvPr id="32" name="Verbinder: gewinkelt 31">
            <a:extLst>
              <a:ext uri="{FF2B5EF4-FFF2-40B4-BE49-F238E27FC236}">
                <a16:creationId xmlns:a16="http://schemas.microsoft.com/office/drawing/2014/main" id="{FB12674A-817D-4642-89F5-46DAB0490F84}"/>
              </a:ext>
            </a:extLst>
          </p:cNvPr>
          <p:cNvCxnSpPr>
            <a:stCxn id="29" idx="1"/>
            <a:endCxn id="47" idx="1"/>
          </p:cNvCxnSpPr>
          <p:nvPr/>
        </p:nvCxnSpPr>
        <p:spPr>
          <a:xfrm rot="10800000" flipH="1" flipV="1">
            <a:off x="879025" y="4381307"/>
            <a:ext cx="5790" cy="1209499"/>
          </a:xfrm>
          <a:prstGeom prst="bentConnector3">
            <a:avLst>
              <a:gd name="adj1" fmla="val -3948187"/>
            </a:avLst>
          </a:prstGeom>
          <a:ln>
            <a:tailEnd type="triangle"/>
          </a:ln>
        </p:spPr>
        <p:style>
          <a:lnRef idx="3">
            <a:schemeClr val="accent1"/>
          </a:lnRef>
          <a:fillRef idx="0">
            <a:schemeClr val="accent1"/>
          </a:fillRef>
          <a:effectRef idx="2">
            <a:schemeClr val="accent1"/>
          </a:effectRef>
          <a:fontRef idx="minor">
            <a:schemeClr val="tx1"/>
          </a:fontRef>
        </p:style>
      </p:cxnSp>
      <p:pic>
        <p:nvPicPr>
          <p:cNvPr id="22" name="Picture 2" descr="Transparent Dictionary Icon Png - Transparent Psychology Icon, Png Download  - kindpng">
            <a:extLst>
              <a:ext uri="{FF2B5EF4-FFF2-40B4-BE49-F238E27FC236}">
                <a16:creationId xmlns:a16="http://schemas.microsoft.com/office/drawing/2014/main" id="{F02ABF24-512F-4172-907E-781DF1119D87}"/>
              </a:ext>
            </a:extLst>
          </p:cNvPr>
          <p:cNvPicPr>
            <a:picLocks noChangeAspect="1" noChangeArrowheads="1"/>
          </p:cNvPicPr>
          <p:nvPr/>
        </p:nvPicPr>
        <p:blipFill>
          <a:blip r:embed="rId2">
            <a:clrChange>
              <a:clrFrom>
                <a:srgbClr val="F7F7F7"/>
              </a:clrFrom>
              <a:clrTo>
                <a:srgbClr val="F7F7F7">
                  <a:alpha val="0"/>
                </a:srgbClr>
              </a:clrTo>
            </a:clrChange>
            <a:biLevel thresh="75000"/>
            <a:extLst>
              <a:ext uri="{28A0092B-C50C-407E-A947-70E740481C1C}">
                <a14:useLocalDpi xmlns:a14="http://schemas.microsoft.com/office/drawing/2010/main" val="0"/>
              </a:ext>
            </a:extLst>
          </a:blip>
          <a:srcRect/>
          <a:stretch>
            <a:fillRect/>
          </a:stretch>
        </p:blipFill>
        <p:spPr bwMode="auto">
          <a:xfrm>
            <a:off x="7952943" y="379093"/>
            <a:ext cx="899468" cy="914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354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be92b41bfaa5196d19e19cfe7274bf14a2fe2"/>
</p:tagLst>
</file>

<file path=ppt/theme/theme1.xml><?xml version="1.0" encoding="utf-8"?>
<a:theme xmlns:a="http://schemas.openxmlformats.org/drawingml/2006/main" name="AISAB">
  <a:themeElements>
    <a:clrScheme name="AISAB">
      <a:dk1>
        <a:srgbClr val="404040"/>
      </a:dk1>
      <a:lt1>
        <a:sysClr val="window" lastClr="FFFFFF"/>
      </a:lt1>
      <a:dk2>
        <a:srgbClr val="767671"/>
      </a:dk2>
      <a:lt2>
        <a:srgbClr val="E7E6E6"/>
      </a:lt2>
      <a:accent1>
        <a:srgbClr val="FFAC06"/>
      </a:accent1>
      <a:accent2>
        <a:srgbClr val="F39019"/>
      </a:accent2>
      <a:accent3>
        <a:srgbClr val="F5D328"/>
      </a:accent3>
      <a:accent4>
        <a:srgbClr val="555663"/>
      </a:accent4>
      <a:accent5>
        <a:srgbClr val="45454F"/>
      </a:accent5>
      <a:accent6>
        <a:srgbClr val="76798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ISAB.potx" id="{C69199D7-3253-43E0-955C-E2B329FAE43D}" vid="{381D6F52-7CE5-4C8B-9148-1189D992C784}"/>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D4084E9B6AF59458FA93B53DF5F3643" ma:contentTypeVersion="11" ma:contentTypeDescription="Ein neues Dokument erstellen." ma:contentTypeScope="" ma:versionID="72830521301027c8a03631a7cc9c8ba1">
  <xsd:schema xmlns:xsd="http://www.w3.org/2001/XMLSchema" xmlns:xs="http://www.w3.org/2001/XMLSchema" xmlns:p="http://schemas.microsoft.com/office/2006/metadata/properties" xmlns:ns3="d149c542-9fb5-4a28-aa79-226d1b6e6feb" targetNamespace="http://schemas.microsoft.com/office/2006/metadata/properties" ma:root="true" ma:fieldsID="ac62ccbdad090a9c22fbb1ca17240cba" ns3:_="">
    <xsd:import namespace="d149c542-9fb5-4a28-aa79-226d1b6e6fe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49c542-9fb5-4a28-aa79-226d1b6e6f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D5E589-34CB-4C6B-9472-421D0043BA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49c542-9fb5-4a28-aa79-226d1b6e6f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CF73B4-9FDE-41C1-BA9B-5AAA0AD289F4}">
  <ds:schemaRefs>
    <ds:schemaRef ds:uri="http://schemas.microsoft.com/office/infopath/2007/PartnerControls"/>
    <ds:schemaRef ds:uri="http://schemas.microsoft.com/office/2006/documentManagement/types"/>
    <ds:schemaRef ds:uri="d149c542-9fb5-4a28-aa79-226d1b6e6feb"/>
    <ds:schemaRef ds:uri="http://purl.org/dc/elements/1.1/"/>
    <ds:schemaRef ds:uri="http://schemas.microsoft.com/office/2006/metadata/properties"/>
    <ds:schemaRef ds:uri="http://schemas.openxmlformats.org/package/2006/metadata/core-propertie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D7167F8D-21B9-4A94-9EE0-2385B0CACC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AISAB</Template>
  <TotalTime>0</TotalTime>
  <Words>993</Words>
  <Application>Microsoft Office PowerPoint</Application>
  <PresentationFormat>Breitbild</PresentationFormat>
  <Paragraphs>171</Paragraphs>
  <Slides>19</Slides>
  <Notes>1</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19</vt:i4>
      </vt:variant>
    </vt:vector>
  </HeadingPairs>
  <TitlesOfParts>
    <vt:vector size="30" baseType="lpstr">
      <vt:lpstr>Arial</vt:lpstr>
      <vt:lpstr>Arial Black</vt:lpstr>
      <vt:lpstr>Calibri</vt:lpstr>
      <vt:lpstr>Calibri Light</vt:lpstr>
      <vt:lpstr>Century Gothic</vt:lpstr>
      <vt:lpstr>Minion-Bold</vt:lpstr>
      <vt:lpstr>Minion-Regular</vt:lpstr>
      <vt:lpstr>Moon Bold</vt:lpstr>
      <vt:lpstr>Moon Light</vt:lpstr>
      <vt:lpstr>Wingdings</vt:lpstr>
      <vt:lpstr>AISAB</vt:lpstr>
      <vt:lpstr>PowerPoint-Präsentation</vt:lpstr>
      <vt:lpstr>RISIKOFAKTOREN</vt:lpstr>
      <vt:lpstr>Risikodimensionen für Einsamkeit Brainstorming &amp; Mindmap</vt:lpstr>
      <vt:lpstr>Risikofaktoren für Einsamkeit</vt:lpstr>
      <vt:lpstr>Risikofaktoren für Einsamkeit Was aus der Forschung bekannt ist - Einige Beispiele</vt:lpstr>
      <vt:lpstr>Risikofaktoren für Einsamkeit</vt:lpstr>
      <vt:lpstr>Risikofaktoren für Einsamkeit Was aus der Forschung bekannt ist - Einige Beispiele</vt:lpstr>
      <vt:lpstr>Risikofaktoren für Einsamkeit</vt:lpstr>
      <vt:lpstr>Risikofaktoren für Einsamkeit Was aus der Forschung bekannt ist - Einige Beispiele</vt:lpstr>
      <vt:lpstr>Risikofaktoren für Einsamkeit</vt:lpstr>
      <vt:lpstr>Risikofaktoren für Einsamkeit Was aus der Forschung bekannt ist - Einige Beispiele</vt:lpstr>
      <vt:lpstr>Risikofaktoren für Einsamkeit</vt:lpstr>
      <vt:lpstr>Risikofaktoren für Einsamkeit Was aus der Forschung bekannt ist - Einige Beispiele</vt:lpstr>
      <vt:lpstr>Einsamkeits Schnellcheck</vt:lpstr>
      <vt:lpstr>Einsamkeits Schnellcheck - EQC</vt:lpstr>
      <vt:lpstr>Feldforschung (2021) Ergebnisse aus qualitativen Interviews</vt:lpstr>
      <vt:lpstr>Feldforschung (2021) Ergebnisse aus qualitativen Interviews</vt:lpstr>
      <vt:lpstr>Feldforschung (2021) Ergebnisse aus qualitativen Interviews</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Schober</dc:creator>
  <cp:keywords>, docId:331A709B82FC6A82EACB7461121B0E0C</cp:keywords>
  <cp:lastModifiedBy>Rohringer Matthias</cp:lastModifiedBy>
  <cp:revision>91</cp:revision>
  <dcterms:created xsi:type="dcterms:W3CDTF">2018-06-02T16:08:36Z</dcterms:created>
  <dcterms:modified xsi:type="dcterms:W3CDTF">2023-06-01T08:57:11Z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0x0101000D4084E9B6AF59458FA93B53DF5F3643</vt:lpwstr>
  </property>
</Properties>
</file>