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99" r:id="rId2"/>
    <p:sldId id="256" r:id="rId3"/>
    <p:sldId id="257" r:id="rId4"/>
    <p:sldId id="258" r:id="rId5"/>
    <p:sldId id="259" r:id="rId6"/>
    <p:sldId id="260" r:id="rId7"/>
    <p:sldId id="39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42561-B2C9-4FC7-B5E7-9949B6DBE086}" type="datetimeFigureOut">
              <a:rPr lang="en-GB" smtClean="0"/>
              <a:t>01/06/2023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D013E-24F6-44CD-A4C2-353CB88FE568}" type="slidenum">
              <a:rPr lang="en-GB" smtClean="0"/>
              <a:t>‹Nr.›</a:t>
            </a:fld>
            <a:endParaRPr lang="en-GB"/>
          </a:p>
        </p:txBody>
      </p:sp>
    </p:spTree>
    <p:extLst>
      <p:ext uri="{BB962C8B-B14F-4D97-AF65-F5344CB8AC3E}">
        <p14:creationId xmlns:p14="http://schemas.microsoft.com/office/powerpoint/2010/main" val="3924359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endParaRPr lang="hu-HU" dirty="0"/>
          </a:p>
        </p:txBody>
      </p:sp>
    </p:spTree>
    <p:extLst>
      <p:ext uri="{BB962C8B-B14F-4D97-AF65-F5344CB8AC3E}">
        <p14:creationId xmlns:p14="http://schemas.microsoft.com/office/powerpoint/2010/main" val="1427625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2D6DA-8106-4F5F-90C3-DA6D8913D75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92E5B47F-33D7-4534-BCDC-7FCD1813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B4C6127C-9A74-4D52-B1C9-847115E7688E}"/>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699E5D50-9C8D-4B20-B139-41F926ADC2E3}"/>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E30837A-A5AE-4024-99EA-2061A7FE231C}"/>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706970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38D26-7A79-49C7-92C6-12C0047789C6}"/>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43BACD7E-A861-46A7-AED5-0B03643E9A7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DDF405C-DEF6-480C-BE1F-08F14D8B99D2}"/>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5FBA2847-5613-4EA6-A452-6F6913776B16}"/>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0D81192C-D02A-45A4-8C32-D2340E8B9630}"/>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7970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A3054A4-2D13-4C4F-A458-1DB3EF8C709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CBB5538C-D969-4A41-9D71-AA9DD9D7642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781EB2C4-94E3-4CDD-B9D9-2BAFBD803159}"/>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6C8C6970-0C2F-4E60-8BF3-DC78D3171A9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781B9EDB-F120-4069-977C-407A797EDD16}"/>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89896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ABFC1-243C-4E68-8476-3A4BCCF8A289}"/>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A3201F6-5BE9-45FF-B72F-FF4FA9A6A21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3F59532-BCF5-4547-8A0D-976D6E0CA4BE}"/>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993A8343-6E5E-4450-A532-6424025EEB9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5B2042C6-02DA-4A4C-9961-F254921CEDE7}"/>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446322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770B9-7E2E-45FC-A19F-09F7156A898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B312AA91-7E14-4964-A3C6-FBB5BC7AAE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50DCFA3-121C-483B-BDA5-84E6C2A295D0}"/>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C408A85A-C450-4DE4-B63C-3DADCEB7184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CBA453A6-2D86-4C44-AA41-C2850F7F4CB8}"/>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81005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DB94F-1566-4268-89EE-2BA0AD2E0191}"/>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4E972C79-7BDC-4AFF-BDE8-D8435828B9F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0293E63B-C23E-48F1-B5C1-8E2A95DD7BD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41DBFFBF-F49E-4941-A704-250EC92C6FA5}"/>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6" name="Fußzeilenplatzhalter 5">
            <a:extLst>
              <a:ext uri="{FF2B5EF4-FFF2-40B4-BE49-F238E27FC236}">
                <a16:creationId xmlns:a16="http://schemas.microsoft.com/office/drawing/2014/main" id="{E8F67108-D0C3-458D-A502-A17E74A129FA}"/>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CAD0ED8E-53CC-4D1C-BF85-7DB5D4DC8FE7}"/>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26981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A4D510-C53A-4EF5-B2D7-F112CF376B8E}"/>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E54BF071-149D-48D8-93AF-5E3E34BAB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875B192-8CFB-4DC5-A37F-BDD8240E04C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947BF8D7-B65B-4B28-A87F-5912249D25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6200AE8-5589-4F61-829B-32BA8D8A359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83C154E5-8737-4321-A5FC-5E2251FCA9F4}"/>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8" name="Fußzeilenplatzhalter 7">
            <a:extLst>
              <a:ext uri="{FF2B5EF4-FFF2-40B4-BE49-F238E27FC236}">
                <a16:creationId xmlns:a16="http://schemas.microsoft.com/office/drawing/2014/main" id="{91C86DC3-52E8-49D0-8C5B-F3E4B94CCEF5}"/>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46CAD61F-9490-4CAA-B675-B0C233AD08C0}"/>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64819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2D34D-13C4-41BD-9C3A-10D33C5BFE0B}"/>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D6AC75B1-3E94-495D-9189-693FD1638492}"/>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4" name="Fußzeilenplatzhalter 3">
            <a:extLst>
              <a:ext uri="{FF2B5EF4-FFF2-40B4-BE49-F238E27FC236}">
                <a16:creationId xmlns:a16="http://schemas.microsoft.com/office/drawing/2014/main" id="{9B6002CE-D94E-4537-BD61-2986E17193C5}"/>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B77F4409-4610-4D4E-8EB8-03BC19594D12}"/>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69812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007642F-DC4E-4021-B356-6C92C43F0F66}"/>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3" name="Fußzeilenplatzhalter 2">
            <a:extLst>
              <a:ext uri="{FF2B5EF4-FFF2-40B4-BE49-F238E27FC236}">
                <a16:creationId xmlns:a16="http://schemas.microsoft.com/office/drawing/2014/main" id="{D9C87E89-D926-4157-BC24-112F9A36974C}"/>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6955BB4F-7774-4655-85DD-87DF294547F5}"/>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829242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5BEB76-556A-4B56-81F3-FB185FC61E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9F4DFAD9-F0B3-48F4-9459-475701EB2C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A05D0D67-36AC-49E8-9C1C-E470F9722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1D483D4-D552-4A1F-949E-6526EF79B8F8}"/>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6" name="Fußzeilenplatzhalter 5">
            <a:extLst>
              <a:ext uri="{FF2B5EF4-FFF2-40B4-BE49-F238E27FC236}">
                <a16:creationId xmlns:a16="http://schemas.microsoft.com/office/drawing/2014/main" id="{C4459608-DDBE-41EA-A38C-0104E7A08A88}"/>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B54AC261-E97C-44D9-A40A-8E5819CA55A1}"/>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328314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7FD3A6-FD30-4C30-8DCA-CD0CFBB9FE9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6D5E9378-6A51-4244-B2AD-F3D22A16C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C261B39C-A5DD-4D09-B99C-71C726CA4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E9C16C6-1164-4C01-B953-B41B46DF48D9}"/>
              </a:ext>
            </a:extLst>
          </p:cNvPr>
          <p:cNvSpPr>
            <a:spLocks noGrp="1"/>
          </p:cNvSpPr>
          <p:nvPr>
            <p:ph type="dt" sz="half" idx="10"/>
          </p:nvPr>
        </p:nvSpPr>
        <p:spPr/>
        <p:txBody>
          <a:bodyPr/>
          <a:lstStyle/>
          <a:p>
            <a:fld id="{CCAB49F0-75E2-48A9-B3F5-3C41246B9E25}" type="datetimeFigureOut">
              <a:rPr lang="en-GB" smtClean="0"/>
              <a:t>01/06/2023</a:t>
            </a:fld>
            <a:endParaRPr lang="en-GB"/>
          </a:p>
        </p:txBody>
      </p:sp>
      <p:sp>
        <p:nvSpPr>
          <p:cNvPr id="6" name="Fußzeilenplatzhalter 5">
            <a:extLst>
              <a:ext uri="{FF2B5EF4-FFF2-40B4-BE49-F238E27FC236}">
                <a16:creationId xmlns:a16="http://schemas.microsoft.com/office/drawing/2014/main" id="{2CA81940-922E-4055-AC24-A0BD4AAAA40D}"/>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21F4F9E5-A63E-4994-8B0E-B704B0591973}"/>
              </a:ext>
            </a:extLst>
          </p:cNvPr>
          <p:cNvSpPr>
            <a:spLocks noGrp="1"/>
          </p:cNvSpPr>
          <p:nvPr>
            <p:ph type="sldNum" sz="quarter" idx="12"/>
          </p:nvPr>
        </p:nvSpPr>
        <p:spPr/>
        <p:txBody>
          <a:bodyPr/>
          <a:lstStyle/>
          <a:p>
            <a:fld id="{62E747FE-B502-49CC-B5C5-A763FB42EECE}" type="slidenum">
              <a:rPr lang="en-GB" smtClean="0"/>
              <a:t>‹Nr.›</a:t>
            </a:fld>
            <a:endParaRPr lang="en-GB"/>
          </a:p>
        </p:txBody>
      </p:sp>
    </p:spTree>
    <p:extLst>
      <p:ext uri="{BB962C8B-B14F-4D97-AF65-F5344CB8AC3E}">
        <p14:creationId xmlns:p14="http://schemas.microsoft.com/office/powerpoint/2010/main" val="230837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B6692EA-AD8A-4A37-BA10-9AE323914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FC4930BD-FC68-4FDD-B998-BF48094FFB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5B336E81-F4CE-43D8-BB35-5269706F7D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B49F0-75E2-48A9-B3F5-3C41246B9E25}" type="datetimeFigureOut">
              <a:rPr lang="en-GB" smtClean="0"/>
              <a:t>01/06/2023</a:t>
            </a:fld>
            <a:endParaRPr lang="en-GB"/>
          </a:p>
        </p:txBody>
      </p:sp>
      <p:sp>
        <p:nvSpPr>
          <p:cNvPr id="5" name="Fußzeilenplatzhalter 4">
            <a:extLst>
              <a:ext uri="{FF2B5EF4-FFF2-40B4-BE49-F238E27FC236}">
                <a16:creationId xmlns:a16="http://schemas.microsoft.com/office/drawing/2014/main" id="{356713A8-539E-4BEF-B168-66F5924960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a:extLst>
              <a:ext uri="{FF2B5EF4-FFF2-40B4-BE49-F238E27FC236}">
                <a16:creationId xmlns:a16="http://schemas.microsoft.com/office/drawing/2014/main" id="{266D145C-F915-4DEC-9DE4-4BB99866C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747FE-B502-49CC-B5C5-A763FB42EECE}" type="slidenum">
              <a:rPr lang="en-GB" smtClean="0"/>
              <a:t>‹Nr.›</a:t>
            </a:fld>
            <a:endParaRPr lang="en-GB"/>
          </a:p>
        </p:txBody>
      </p:sp>
    </p:spTree>
    <p:extLst>
      <p:ext uri="{BB962C8B-B14F-4D97-AF65-F5344CB8AC3E}">
        <p14:creationId xmlns:p14="http://schemas.microsoft.com/office/powerpoint/2010/main" val="2009998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mruni.eu/" TargetMode="External"/><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www.asoccaminos.org/" TargetMode="External"/><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materia.com.cy/" TargetMode="External"/><Relationship Id="rId11" Type="http://schemas.openxmlformats.org/officeDocument/2006/relationships/image" Target="../media/image11.png"/><Relationship Id="rId5" Type="http://schemas.openxmlformats.org/officeDocument/2006/relationships/hyperlink" Target="http://www.ucy.ac.cy/" TargetMode="External"/><Relationship Id="rId15" Type="http://schemas.openxmlformats.org/officeDocument/2006/relationships/image" Target="../media/image15.jpg"/><Relationship Id="rId10" Type="http://schemas.openxmlformats.org/officeDocument/2006/relationships/image" Target="../media/image10.jpeg"/><Relationship Id="rId4" Type="http://schemas.openxmlformats.org/officeDocument/2006/relationships/hyperlink" Target="http://www.umit-tirol.at/" TargetMode="External"/><Relationship Id="rId9" Type="http://schemas.openxmlformats.org/officeDocument/2006/relationships/image" Target="../media/image9.png"/><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3442706" y="2794906"/>
            <a:ext cx="72200" cy="2041906"/>
          </a:xfrm>
          <a:prstGeom prst="rect">
            <a:avLst/>
          </a:prstGeom>
          <a:noFill/>
          <a:ln w="12700" cap="flat">
            <a:noFill/>
            <a:miter lim="400000"/>
          </a:ln>
          <a:effectLst/>
          <a:extLst>
            <a:ext uri="{C572A759-6A51-4108-AA02-DFA0A04FC94B}">
              <ma14:wrappingTextBoxFlag xmlns:ma14="http://schemas.microsoft.com/office/mac/drawingml/2011/main" xmlns:mc="http://schemas.openxmlformats.org/markup-compatibility/2006" xmlns:p14="http://schemas.microsoft.com/office/powerpoint/2010/main" xmlns:a14="http://schemas.microsoft.com/office/drawing/2010/main" xmlns:a16="http://schemas.microsoft.com/office/drawing/2014/main" xmlns="" val="1"/>
            </a:ext>
          </a:extLst>
        </p:spPr>
        <p:txBody>
          <a:bodyPr wrap="none" lIns="35719" tIns="35719" rIns="35719" bIns="35719" numCol="1" anchor="ctr">
            <a:spAutoFit/>
          </a:bodyPr>
          <a:lstStyle>
            <a:lvl1pPr algn="l">
              <a:lnSpc>
                <a:spcPct val="80000"/>
              </a:lnSpc>
              <a:defRPr sz="32000">
                <a:solidFill>
                  <a:srgbClr val="FFFFFF"/>
                </a:solidFill>
                <a:latin typeface="Moon Light"/>
                <a:ea typeface="Moon Light"/>
                <a:cs typeface="Moon Light"/>
                <a:sym typeface="Moon Light"/>
              </a:defRPr>
            </a:lvl1pPr>
          </a:lstStyle>
          <a:p>
            <a:pPr lvl="0">
              <a:defRPr sz="1800">
                <a:solidFill>
                  <a:srgbClr val="000000"/>
                </a:solidFill>
              </a:defRPr>
            </a:pPr>
            <a:endParaRPr sz="16000" dirty="0"/>
          </a:p>
        </p:txBody>
      </p:sp>
      <p:sp>
        <p:nvSpPr>
          <p:cNvPr id="14" name="Shape 16"/>
          <p:cNvSpPr/>
          <p:nvPr/>
        </p:nvSpPr>
        <p:spPr>
          <a:xfrm>
            <a:off x="0" y="3182726"/>
            <a:ext cx="12192000" cy="1101914"/>
          </a:xfrm>
          <a:prstGeom prst="rect">
            <a:avLst/>
          </a:prstGeom>
          <a:solidFill>
            <a:srgbClr val="F0CF2C"/>
          </a:solidFill>
          <a:ln w="12700">
            <a:miter lim="400000"/>
          </a:ln>
        </p:spPr>
        <p:txBody>
          <a:bodyPr lIns="0" tIns="0" rIns="0" bIns="0" anchor="ctr" anchorCtr="1"/>
          <a:lstStyle/>
          <a:p>
            <a:pPr lvl="0">
              <a:lnSpc>
                <a:spcPct val="80000"/>
              </a:lnSpc>
              <a:defRPr sz="2700">
                <a:solidFill>
                  <a:srgbClr val="FFFFFF"/>
                </a:solidFill>
                <a:latin typeface="Moon Bold"/>
                <a:ea typeface="Moon Bold"/>
                <a:cs typeface="Moon Bold"/>
                <a:sym typeface="Moon Bold"/>
              </a:defRPr>
            </a:pPr>
            <a:endParaRPr sz="1350">
              <a:noFill/>
            </a:endParaRPr>
          </a:p>
        </p:txBody>
      </p:sp>
      <p:sp>
        <p:nvSpPr>
          <p:cNvPr id="6" name="Rechteck 5">
            <a:extLst>
              <a:ext uri="{FF2B5EF4-FFF2-40B4-BE49-F238E27FC236}">
                <a16:creationId xmlns:a16="http://schemas.microsoft.com/office/drawing/2014/main" id="{0063A965-ED6D-4240-8605-822EC256CB42}"/>
              </a:ext>
            </a:extLst>
          </p:cNvPr>
          <p:cNvSpPr/>
          <p:nvPr/>
        </p:nvSpPr>
        <p:spPr>
          <a:xfrm>
            <a:off x="4232786" y="3309992"/>
            <a:ext cx="7790404" cy="830997"/>
          </a:xfrm>
          <a:prstGeom prst="rect">
            <a:avLst/>
          </a:prstGeom>
        </p:spPr>
        <p:txBody>
          <a:bodyPr wrap="square">
            <a:spAutoFit/>
          </a:bodyPr>
          <a:lstStyle/>
          <a:p>
            <a:pPr algn="ctr"/>
            <a:r>
              <a:rPr lang="en-GB" sz="4800" dirty="0">
                <a:solidFill>
                  <a:schemeClr val="bg2">
                    <a:lumMod val="50000"/>
                  </a:schemeClr>
                </a:solidFill>
                <a:cs typeface="Calibri" panose="020F0502020204030204" pitchFamily="34" charset="0"/>
              </a:rPr>
              <a:t>Karten zur Risikodimension</a:t>
            </a:r>
          </a:p>
        </p:txBody>
      </p:sp>
      <p:pic>
        <p:nvPicPr>
          <p:cNvPr id="12" name="image05.png">
            <a:extLst>
              <a:ext uri="{FF2B5EF4-FFF2-40B4-BE49-F238E27FC236}">
                <a16:creationId xmlns:a16="http://schemas.microsoft.com/office/drawing/2014/main" id="{1C86743F-63BD-46DB-A74C-563DCA86FAB6}"/>
              </a:ext>
            </a:extLst>
          </p:cNvPr>
          <p:cNvPicPr/>
          <p:nvPr/>
        </p:nvPicPr>
        <p:blipFill>
          <a:blip r:embed="rId2"/>
          <a:srcRect/>
          <a:stretch>
            <a:fillRect/>
          </a:stretch>
        </p:blipFill>
        <p:spPr>
          <a:xfrm>
            <a:off x="426495" y="6178468"/>
            <a:ext cx="1769110" cy="388620"/>
          </a:xfrm>
          <a:prstGeom prst="rect">
            <a:avLst/>
          </a:prstGeom>
          <a:ln/>
        </p:spPr>
      </p:pic>
      <p:pic>
        <p:nvPicPr>
          <p:cNvPr id="8" name="Grafik 7" descr="Ein Bild, das Text enthält.&#10;&#10;Automatisch generierte Beschreibung">
            <a:extLst>
              <a:ext uri="{FF2B5EF4-FFF2-40B4-BE49-F238E27FC236}">
                <a16:creationId xmlns:a16="http://schemas.microsoft.com/office/drawing/2014/main" id="{F9F82BBA-02C1-0019-8F30-1C26C9B21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42" y="479828"/>
            <a:ext cx="4828828" cy="2145080"/>
          </a:xfrm>
          <a:prstGeom prst="rect">
            <a:avLst/>
          </a:prstGeom>
        </p:spPr>
      </p:pic>
      <p:sp>
        <p:nvSpPr>
          <p:cNvPr id="3" name="Rechteck 2">
            <a:extLst>
              <a:ext uri="{FF2B5EF4-FFF2-40B4-BE49-F238E27FC236}">
                <a16:creationId xmlns:a16="http://schemas.microsoft.com/office/drawing/2014/main" id="{C7EF378B-485B-2699-6741-217D3D346226}"/>
              </a:ext>
            </a:extLst>
          </p:cNvPr>
          <p:cNvSpPr/>
          <p:nvPr/>
        </p:nvSpPr>
        <p:spPr>
          <a:xfrm>
            <a:off x="8396869" y="618887"/>
            <a:ext cx="3077736" cy="1077218"/>
          </a:xfrm>
          <a:prstGeom prst="rect">
            <a:avLst/>
          </a:prstGeom>
        </p:spPr>
        <p:txBody>
          <a:bodyPr wrap="square">
            <a:spAutoFit/>
          </a:bodyPr>
          <a:lstStyle/>
          <a:p>
            <a:pPr algn="ctr"/>
            <a:r>
              <a:rPr lang="en-GB" sz="3200" dirty="0">
                <a:solidFill>
                  <a:schemeClr val="bg2">
                    <a:lumMod val="50000"/>
                  </a:schemeClr>
                </a:solidFill>
                <a:cs typeface="Calibri" panose="020F0502020204030204" pitchFamily="34" charset="0"/>
              </a:rPr>
              <a:t>Legen Sie Ihr </a:t>
            </a:r>
          </a:p>
          <a:p>
            <a:pPr algn="ctr"/>
            <a:r>
              <a:rPr lang="en-GB" sz="3200" dirty="0">
                <a:solidFill>
                  <a:schemeClr val="bg2">
                    <a:lumMod val="50000"/>
                  </a:schemeClr>
                </a:solidFill>
                <a:cs typeface="Calibri" panose="020F0502020204030204" pitchFamily="34" charset="0"/>
              </a:rPr>
              <a:t>Logo hier</a:t>
            </a:r>
            <a:endParaRPr lang="en-GB" sz="3200" dirty="0">
              <a:solidFill>
                <a:schemeClr val="bg2">
                  <a:lumMod val="50000"/>
                </a:schemeClr>
              </a:solidFill>
              <a:latin typeface="Calibri" panose="020F0502020204030204" pitchFamily="34" charset="0"/>
              <a:cs typeface="Calibri" panose="020F0502020204030204" pitchFamily="34" charset="0"/>
            </a:endParaRPr>
          </a:p>
        </p:txBody>
      </p:sp>
      <p:pic>
        <p:nvPicPr>
          <p:cNvPr id="2" name="Grafik 1" descr="Ein Bild, das Text, ClipArt enthält.&#10;&#10;Automatisch generierte Beschreibung">
            <a:extLst>
              <a:ext uri="{FF2B5EF4-FFF2-40B4-BE49-F238E27FC236}">
                <a16:creationId xmlns:a16="http://schemas.microsoft.com/office/drawing/2014/main" id="{4F34626F-8A1D-38AA-6395-D8F0DAAE0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869" y="693335"/>
            <a:ext cx="3307815" cy="928322"/>
          </a:xfrm>
          <a:prstGeom prst="rect">
            <a:avLst/>
          </a:prstGeom>
        </p:spPr>
      </p:pic>
      <p:sp>
        <p:nvSpPr>
          <p:cNvPr id="5" name="Textfeld 4">
            <a:extLst>
              <a:ext uri="{FF2B5EF4-FFF2-40B4-BE49-F238E27FC236}">
                <a16:creationId xmlns:a16="http://schemas.microsoft.com/office/drawing/2014/main" id="{36A9E97F-B39A-A8CE-27CB-D167418964C8}"/>
              </a:ext>
            </a:extLst>
          </p:cNvPr>
          <p:cNvSpPr txBox="1"/>
          <p:nvPr/>
        </p:nvSpPr>
        <p:spPr>
          <a:xfrm>
            <a:off x="2347333" y="5771261"/>
            <a:ext cx="9731614" cy="938719"/>
          </a:xfrm>
          <a:prstGeom prst="rect">
            <a:avLst/>
          </a:prstGeom>
          <a:noFill/>
        </p:spPr>
        <p:txBody>
          <a:bodyPr wrap="square">
            <a:spAutoFit/>
          </a:bodyPr>
          <a:lstStyle/>
          <a:p>
            <a:pPr algn="l"/>
            <a:r>
              <a:rPr lang="en-US" sz="1100" dirty="0">
                <a:solidFill>
                  <a:schemeClr val="tx1"/>
                </a:solidFill>
              </a:rPr>
              <a:t>												</a:t>
            </a:r>
          </a:p>
          <a:p>
            <a:pPr algn="l"/>
            <a:r>
              <a:rPr lang="en-US" sz="1100" dirty="0">
                <a:solidFill>
                  <a:schemeClr val="tx1"/>
                </a:solidFill>
              </a:rPr>
              <a:t>Die </a:t>
            </a:r>
            <a:r>
              <a:rPr lang="en-US" sz="1100" dirty="0" err="1">
                <a:solidFill>
                  <a:schemeClr val="tx1"/>
                </a:solidFill>
              </a:rPr>
              <a:t>Unterstützung</a:t>
            </a:r>
            <a:r>
              <a:rPr lang="en-US" sz="1100" dirty="0">
                <a:solidFill>
                  <a:schemeClr val="tx1"/>
                </a:solidFill>
              </a:rPr>
              <a:t> der </a:t>
            </a:r>
            <a:r>
              <a:rPr lang="en-US" sz="1100" dirty="0" err="1">
                <a:solidFill>
                  <a:schemeClr val="tx1"/>
                </a:solidFill>
              </a:rPr>
              <a:t>Europäischen</a:t>
            </a:r>
            <a:r>
              <a:rPr lang="en-US" sz="1100" dirty="0">
                <a:solidFill>
                  <a:schemeClr val="tx1"/>
                </a:solidFill>
              </a:rPr>
              <a:t> </a:t>
            </a:r>
            <a:r>
              <a:rPr lang="en-US" sz="1100" dirty="0" err="1">
                <a:solidFill>
                  <a:schemeClr val="tx1"/>
                </a:solidFill>
              </a:rPr>
              <a:t>Kommission</a:t>
            </a:r>
            <a:r>
              <a:rPr lang="en-US" sz="1100" dirty="0">
                <a:solidFill>
                  <a:schemeClr val="tx1"/>
                </a:solidFill>
              </a:rPr>
              <a:t> für die </a:t>
            </a:r>
            <a:r>
              <a:rPr lang="en-US" sz="1100" dirty="0" err="1">
                <a:solidFill>
                  <a:schemeClr val="tx1"/>
                </a:solidFill>
              </a:rPr>
              <a:t>Erstellung</a:t>
            </a:r>
            <a:r>
              <a:rPr lang="en-US" sz="1100" dirty="0">
                <a:solidFill>
                  <a:schemeClr val="tx1"/>
                </a:solidFill>
              </a:rPr>
              <a:t> </a:t>
            </a:r>
            <a:r>
              <a:rPr lang="en-US" sz="1100" dirty="0" err="1">
                <a:solidFill>
                  <a:schemeClr val="tx1"/>
                </a:solidFill>
              </a:rPr>
              <a:t>dieser</a:t>
            </a:r>
            <a:r>
              <a:rPr lang="en-US" sz="1100" dirty="0">
                <a:solidFill>
                  <a:schemeClr val="tx1"/>
                </a:solidFill>
              </a:rPr>
              <a:t> </a:t>
            </a:r>
            <a:r>
              <a:rPr lang="en-US" sz="1100" dirty="0" err="1">
                <a:solidFill>
                  <a:schemeClr val="tx1"/>
                </a:solidFill>
              </a:rPr>
              <a:t>Veröffentlichung</a:t>
            </a:r>
            <a:r>
              <a:rPr lang="en-US" sz="1100" dirty="0">
                <a:solidFill>
                  <a:schemeClr val="tx1"/>
                </a:solidFill>
              </a:rPr>
              <a:t> </a:t>
            </a:r>
            <a:r>
              <a:rPr lang="en-US" sz="1100" dirty="0" err="1">
                <a:solidFill>
                  <a:schemeClr val="tx1"/>
                </a:solidFill>
              </a:rPr>
              <a:t>stellt</a:t>
            </a:r>
            <a:r>
              <a:rPr lang="en-US" sz="1100" dirty="0">
                <a:solidFill>
                  <a:schemeClr val="tx1"/>
                </a:solidFill>
              </a:rPr>
              <a:t> </a:t>
            </a:r>
            <a:r>
              <a:rPr lang="en-US" sz="1100" dirty="0" err="1">
                <a:solidFill>
                  <a:schemeClr val="tx1"/>
                </a:solidFill>
              </a:rPr>
              <a:t>keine</a:t>
            </a:r>
            <a:r>
              <a:rPr lang="en-US" sz="1100" dirty="0">
                <a:solidFill>
                  <a:schemeClr val="tx1"/>
                </a:solidFill>
              </a:rPr>
              <a:t> </a:t>
            </a:r>
            <a:r>
              <a:rPr lang="en-US" sz="1100" dirty="0" err="1">
                <a:solidFill>
                  <a:schemeClr val="tx1"/>
                </a:solidFill>
              </a:rPr>
              <a:t>Billigung</a:t>
            </a:r>
            <a:r>
              <a:rPr lang="en-US" sz="1100" dirty="0">
                <a:solidFill>
                  <a:schemeClr val="tx1"/>
                </a:solidFill>
              </a:rPr>
              <a:t> des </a:t>
            </a:r>
            <a:r>
              <a:rPr lang="en-US" sz="1100" dirty="0" err="1">
                <a:solidFill>
                  <a:schemeClr val="tx1"/>
                </a:solidFill>
              </a:rPr>
              <a:t>Inhalts</a:t>
            </a:r>
            <a:r>
              <a:rPr lang="en-US" sz="1100" dirty="0">
                <a:solidFill>
                  <a:schemeClr val="tx1"/>
                </a:solidFill>
              </a:rPr>
              <a:t> </a:t>
            </a:r>
            <a:r>
              <a:rPr lang="en-US" sz="1100" dirty="0" err="1">
                <a:solidFill>
                  <a:schemeClr val="tx1"/>
                </a:solidFill>
              </a:rPr>
              <a:t>dar</a:t>
            </a:r>
            <a:r>
              <a:rPr lang="en-US" sz="1100" dirty="0">
                <a:solidFill>
                  <a:schemeClr val="tx1"/>
                </a:solidFill>
              </a:rPr>
              <a:t>, der die </a:t>
            </a:r>
            <a:r>
              <a:rPr lang="en-US" sz="1100" dirty="0" err="1">
                <a:solidFill>
                  <a:schemeClr val="tx1"/>
                </a:solidFill>
              </a:rPr>
              <a:t>Ansichten</a:t>
            </a:r>
            <a:r>
              <a:rPr lang="en-US" sz="1100" dirty="0">
                <a:solidFill>
                  <a:schemeClr val="tx1"/>
                </a:solidFill>
              </a:rPr>
              <a:t> der </a:t>
            </a:r>
            <a:r>
              <a:rPr lang="en-US" sz="1100" dirty="0" err="1">
                <a:solidFill>
                  <a:schemeClr val="tx1"/>
                </a:solidFill>
              </a:rPr>
              <a:t>Autoren</a:t>
            </a:r>
            <a:r>
              <a:rPr lang="en-US" sz="1100" dirty="0">
                <a:solidFill>
                  <a:schemeClr val="tx1"/>
                </a:solidFill>
              </a:rPr>
              <a:t> </a:t>
            </a:r>
            <a:r>
              <a:rPr lang="en-US" sz="1100" dirty="0" err="1">
                <a:solidFill>
                  <a:schemeClr val="tx1"/>
                </a:solidFill>
              </a:rPr>
              <a:t>widerspiegelt</a:t>
            </a:r>
            <a:r>
              <a:rPr lang="en-US" sz="1100" dirty="0">
                <a:solidFill>
                  <a:schemeClr val="tx1"/>
                </a:solidFill>
              </a:rPr>
              <a:t>. Die </a:t>
            </a:r>
            <a:r>
              <a:rPr lang="en-US" sz="1100" dirty="0" err="1">
                <a:solidFill>
                  <a:schemeClr val="tx1"/>
                </a:solidFill>
              </a:rPr>
              <a:t>Verantwortung</a:t>
            </a:r>
            <a:r>
              <a:rPr lang="en-US" sz="1100" dirty="0">
                <a:solidFill>
                  <a:schemeClr val="tx1"/>
                </a:solidFill>
              </a:rPr>
              <a:t> für den </a:t>
            </a:r>
            <a:r>
              <a:rPr lang="en-US" sz="1100" dirty="0" err="1">
                <a:solidFill>
                  <a:schemeClr val="tx1"/>
                </a:solidFill>
              </a:rPr>
              <a:t>Inhalt</a:t>
            </a:r>
            <a:r>
              <a:rPr lang="en-US" sz="1100" dirty="0">
                <a:solidFill>
                  <a:schemeClr val="tx1"/>
                </a:solidFill>
              </a:rPr>
              <a:t> </a:t>
            </a:r>
            <a:r>
              <a:rPr lang="en-US" sz="1100" dirty="0" err="1">
                <a:solidFill>
                  <a:schemeClr val="tx1"/>
                </a:solidFill>
              </a:rPr>
              <a:t>dieser</a:t>
            </a:r>
            <a:r>
              <a:rPr lang="en-US" sz="1100" dirty="0">
                <a:solidFill>
                  <a:schemeClr val="tx1"/>
                </a:solidFill>
              </a:rPr>
              <a:t> </a:t>
            </a:r>
            <a:r>
              <a:rPr lang="en-US" sz="1100" dirty="0" err="1">
                <a:solidFill>
                  <a:schemeClr val="tx1"/>
                </a:solidFill>
              </a:rPr>
              <a:t>Veröffentlichung</a:t>
            </a:r>
            <a:r>
              <a:rPr lang="en-US" sz="1100" dirty="0">
                <a:solidFill>
                  <a:schemeClr val="tx1"/>
                </a:solidFill>
              </a:rPr>
              <a:t> </a:t>
            </a:r>
            <a:r>
              <a:rPr lang="en-US" sz="1100" dirty="0" err="1">
                <a:solidFill>
                  <a:schemeClr val="tx1"/>
                </a:solidFill>
              </a:rPr>
              <a:t>trägt</a:t>
            </a:r>
            <a:r>
              <a:rPr lang="en-US" sz="1100" dirty="0">
                <a:solidFill>
                  <a:schemeClr val="tx1"/>
                </a:solidFill>
              </a:rPr>
              <a:t> </a:t>
            </a:r>
            <a:r>
              <a:rPr lang="en-US" sz="1100" dirty="0" err="1">
                <a:solidFill>
                  <a:schemeClr val="tx1"/>
                </a:solidFill>
              </a:rPr>
              <a:t>allein</a:t>
            </a:r>
            <a:r>
              <a:rPr lang="en-US" sz="1100" dirty="0">
                <a:solidFill>
                  <a:schemeClr val="tx1"/>
                </a:solidFill>
              </a:rPr>
              <a:t> der </a:t>
            </a:r>
            <a:r>
              <a:rPr lang="en-US" sz="1100" dirty="0" err="1">
                <a:solidFill>
                  <a:schemeClr val="tx1"/>
                </a:solidFill>
              </a:rPr>
              <a:t>Verfasser</a:t>
            </a:r>
            <a:r>
              <a:rPr lang="en-US" sz="1100" dirty="0">
                <a:solidFill>
                  <a:schemeClr val="tx1"/>
                </a:solidFill>
              </a:rPr>
              <a:t>; die </a:t>
            </a:r>
            <a:r>
              <a:rPr lang="en-US" sz="1100" dirty="0" err="1">
                <a:solidFill>
                  <a:schemeClr val="tx1"/>
                </a:solidFill>
              </a:rPr>
              <a:t>Kommission</a:t>
            </a:r>
            <a:r>
              <a:rPr lang="en-US" sz="1100" dirty="0">
                <a:solidFill>
                  <a:schemeClr val="tx1"/>
                </a:solidFill>
              </a:rPr>
              <a:t> </a:t>
            </a:r>
            <a:r>
              <a:rPr lang="en-US" sz="1100" dirty="0" err="1">
                <a:solidFill>
                  <a:schemeClr val="tx1"/>
                </a:solidFill>
              </a:rPr>
              <a:t>haftet</a:t>
            </a:r>
            <a:r>
              <a:rPr lang="en-US" sz="1100" dirty="0">
                <a:solidFill>
                  <a:schemeClr val="tx1"/>
                </a:solidFill>
              </a:rPr>
              <a:t> </a:t>
            </a:r>
            <a:r>
              <a:rPr lang="en-US" sz="1100" dirty="0" err="1">
                <a:solidFill>
                  <a:schemeClr val="tx1"/>
                </a:solidFill>
              </a:rPr>
              <a:t>nicht</a:t>
            </a:r>
            <a:r>
              <a:rPr lang="en-US" sz="1100" dirty="0">
                <a:solidFill>
                  <a:schemeClr val="tx1"/>
                </a:solidFill>
              </a:rPr>
              <a:t> für die </a:t>
            </a:r>
            <a:r>
              <a:rPr lang="en-US" sz="1100" dirty="0" err="1">
                <a:solidFill>
                  <a:schemeClr val="tx1"/>
                </a:solidFill>
              </a:rPr>
              <a:t>weitere</a:t>
            </a:r>
            <a:r>
              <a:rPr lang="en-US" sz="1100" dirty="0">
                <a:solidFill>
                  <a:schemeClr val="tx1"/>
                </a:solidFill>
              </a:rPr>
              <a:t> </a:t>
            </a:r>
            <a:r>
              <a:rPr lang="en-US" sz="1100" dirty="0" err="1"/>
              <a:t>V</a:t>
            </a:r>
            <a:r>
              <a:rPr lang="en-US" sz="1100" dirty="0" err="1">
                <a:solidFill>
                  <a:schemeClr val="tx1"/>
                </a:solidFill>
              </a:rPr>
              <a:t>erwendung</a:t>
            </a:r>
            <a:r>
              <a:rPr lang="en-US" sz="1100" dirty="0">
                <a:solidFill>
                  <a:schemeClr val="tx1"/>
                </a:solidFill>
              </a:rPr>
              <a:t> der </a:t>
            </a:r>
            <a:r>
              <a:rPr lang="en-US" sz="1100" dirty="0" err="1">
                <a:solidFill>
                  <a:schemeClr val="tx1"/>
                </a:solidFill>
              </a:rPr>
              <a:t>darin</a:t>
            </a:r>
            <a:r>
              <a:rPr lang="en-US" sz="1100" dirty="0">
                <a:solidFill>
                  <a:schemeClr val="tx1"/>
                </a:solidFill>
              </a:rPr>
              <a:t> </a:t>
            </a:r>
            <a:r>
              <a:rPr lang="en-US" sz="1100" dirty="0" err="1">
                <a:solidFill>
                  <a:schemeClr val="tx1"/>
                </a:solidFill>
              </a:rPr>
              <a:t>enthaltenen</a:t>
            </a:r>
            <a:r>
              <a:rPr lang="en-US" sz="1100" dirty="0">
                <a:solidFill>
                  <a:schemeClr val="tx1"/>
                </a:solidFill>
              </a:rPr>
              <a:t> </a:t>
            </a:r>
            <a:r>
              <a:rPr lang="en-US" sz="1100" dirty="0" err="1">
                <a:solidFill>
                  <a:schemeClr val="tx1"/>
                </a:solidFill>
              </a:rPr>
              <a:t>Angaben</a:t>
            </a:r>
            <a:r>
              <a:rPr lang="en-US" sz="1100" dirty="0">
                <a:solidFill>
                  <a:schemeClr val="tx1"/>
                </a:solidFill>
              </a:rPr>
              <a:t>.</a:t>
            </a:r>
            <a:endParaRPr lang="de-AT" sz="1100" dirty="0">
              <a:solidFill>
                <a:schemeClr val="tx1"/>
              </a:solidFill>
            </a:endParaRPr>
          </a:p>
        </p:txBody>
      </p:sp>
    </p:spTree>
    <p:extLst>
      <p:ext uri="{BB962C8B-B14F-4D97-AF65-F5344CB8AC3E}">
        <p14:creationId xmlns:p14="http://schemas.microsoft.com/office/powerpoint/2010/main" val="501869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a16="http://schemas.microsoft.com/office/drawing/2014/main" xmlns:ma14="http://schemas.microsoft.com/office/mac/drawingml/2011/main"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GB" sz="6000" b="1" dirty="0">
                <a:solidFill>
                  <a:schemeClr val="tx1"/>
                </a:solidFill>
              </a:rPr>
              <a:t>Körperliche Gesundheit</a:t>
            </a:r>
          </a:p>
        </p:txBody>
      </p:sp>
      <p:pic>
        <p:nvPicPr>
          <p:cNvPr id="1026" name="Picture 2" descr="Human body icon isolated on white background Vector Image">
            <a:extLst>
              <a:ext uri="{FF2B5EF4-FFF2-40B4-BE49-F238E27FC236}">
                <a16:creationId xmlns:a16="http://schemas.microsoft.com/office/drawing/2014/main" id="{6EE2646B-C997-47A2-9EF5-3C54E448CCCA}"/>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619"/>
          <a:stretch/>
        </p:blipFill>
        <p:spPr bwMode="auto">
          <a:xfrm>
            <a:off x="10456196" y="318781"/>
            <a:ext cx="1361795" cy="134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818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GB" sz="5400" b="1" dirty="0">
                <a:solidFill>
                  <a:schemeClr val="tx1"/>
                </a:solidFill>
              </a:rPr>
              <a:t>Geriatrische Krankheitsbilder</a:t>
            </a:r>
          </a:p>
          <a:p>
            <a:pPr algn="ctr"/>
            <a:r>
              <a:rPr lang="en-GB" sz="5400" b="1" dirty="0">
                <a:solidFill>
                  <a:schemeClr val="tx1"/>
                </a:solidFill>
              </a:rPr>
              <a:t>&amp; Beeinträchtigungen</a:t>
            </a:r>
          </a:p>
        </p:txBody>
      </p:sp>
      <p:pic>
        <p:nvPicPr>
          <p:cNvPr id="2050" name="Picture 2" descr="Elder people icon Royalty Free Vector Image - VectorStock">
            <a:extLst>
              <a:ext uri="{FF2B5EF4-FFF2-40B4-BE49-F238E27FC236}">
                <a16:creationId xmlns:a16="http://schemas.microsoft.com/office/drawing/2014/main" id="{8792E0B5-ECD9-4F7B-9C32-29F25B0936B1}"/>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8844"/>
          <a:stretch/>
        </p:blipFill>
        <p:spPr bwMode="auto">
          <a:xfrm>
            <a:off x="10587898" y="139467"/>
            <a:ext cx="1426228" cy="14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4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4800" b="1" dirty="0">
                <a:solidFill>
                  <a:schemeClr val="tx1"/>
                </a:solidFill>
              </a:rPr>
              <a:t>Psychologie, Psychiatrie und Kognition</a:t>
            </a:r>
            <a:endParaRPr lang="en-GB" sz="4800" b="1" dirty="0">
              <a:solidFill>
                <a:schemeClr val="tx1"/>
              </a:solidFill>
            </a:endParaRPr>
          </a:p>
        </p:txBody>
      </p:sp>
      <p:pic>
        <p:nvPicPr>
          <p:cNvPr id="5122" name="Picture 2" descr="Transparent Dictionary Icon Png - Transparent Psychology Icon, Png Download  - kindpng">
            <a:extLst>
              <a:ext uri="{FF2B5EF4-FFF2-40B4-BE49-F238E27FC236}">
                <a16:creationId xmlns:a16="http://schemas.microsoft.com/office/drawing/2014/main" id="{F1FD3B41-4C5C-49F4-8A8D-3AF5C0477991}"/>
              </a:ext>
            </a:extLst>
          </p:cNvPr>
          <p:cNvPicPr>
            <a:picLocks noChangeAspect="1" noChangeArrowheads="1"/>
          </p:cNvPicPr>
          <p:nvPr/>
        </p:nvPicPr>
        <p:blipFill>
          <a:blip r:embed="rId2">
            <a:clrChange>
              <a:clrFrom>
                <a:srgbClr val="F7F7F7"/>
              </a:clrFrom>
              <a:clrTo>
                <a:srgbClr val="F7F7F7">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581461" y="243279"/>
            <a:ext cx="1283652" cy="130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922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6000" b="1" dirty="0">
                <a:solidFill>
                  <a:schemeClr val="tx1"/>
                </a:solidFill>
              </a:rPr>
              <a:t>Soziale Gesundheit</a:t>
            </a:r>
            <a:endParaRPr lang="en-GB" sz="6000" b="1" dirty="0">
              <a:solidFill>
                <a:schemeClr val="tx1"/>
              </a:solidFill>
            </a:endParaRPr>
          </a:p>
        </p:txBody>
      </p:sp>
      <p:pic>
        <p:nvPicPr>
          <p:cNvPr id="3076" name="Picture 4" descr="Social Network Icon,collaboration Icon,social Icon - Social Network  Transparent PNG - 1280x1280 - Free Download on NicePNG">
            <a:extLst>
              <a:ext uri="{FF2B5EF4-FFF2-40B4-BE49-F238E27FC236}">
                <a16:creationId xmlns:a16="http://schemas.microsoft.com/office/drawing/2014/main" id="{E7E1C993-8B71-4B0A-B8A2-B0B266AC26DE}"/>
              </a:ext>
            </a:extLst>
          </p:cNvPr>
          <p:cNvPicPr>
            <a:picLocks noChangeAspect="1" noChangeArrowheads="1"/>
          </p:cNvPicPr>
          <p:nvPr/>
        </p:nvPicPr>
        <p:blipFill>
          <a:blip r:embed="rId2">
            <a:clrChange>
              <a:clrFrom>
                <a:srgbClr val="F6F6F6"/>
              </a:clrFrom>
              <a:clrTo>
                <a:srgbClr val="F6F6F6">
                  <a:alpha val="0"/>
                </a:srgbClr>
              </a:clrTo>
            </a:clrChange>
            <a:biLevel thresh="75000"/>
            <a:extLst>
              <a:ext uri="{28A0092B-C50C-407E-A947-70E740481C1C}">
                <a14:useLocalDpi xmlns:a14="http://schemas.microsoft.com/office/drawing/2010/main" val="0"/>
              </a:ext>
            </a:extLst>
          </a:blip>
          <a:srcRect/>
          <a:stretch>
            <a:fillRect/>
          </a:stretch>
        </p:blipFill>
        <p:spPr bwMode="auto">
          <a:xfrm>
            <a:off x="10645630" y="243281"/>
            <a:ext cx="1169492" cy="122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99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B7130F-CE9D-46D8-AE08-34D8E1783F0C}"/>
              </a:ext>
            </a:extLst>
          </p:cNvPr>
          <p:cNvSpPr/>
          <p:nvPr/>
        </p:nvSpPr>
        <p:spPr>
          <a:xfrm>
            <a:off x="2632745" y="1861307"/>
            <a:ext cx="6926511" cy="3135386"/>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DIMENSION</a:t>
            </a:r>
            <a:endParaRPr lang="en-GB" sz="6000" b="1" dirty="0">
              <a:solidFill>
                <a:schemeClr val="tx1"/>
              </a:solidFill>
            </a:endParaRPr>
          </a:p>
          <a:p>
            <a:pPr algn="ctr"/>
            <a:r>
              <a:rPr lang="en-US" sz="6000" b="1" dirty="0">
                <a:solidFill>
                  <a:schemeClr val="tx1"/>
                </a:solidFill>
              </a:rPr>
              <a:t>Umwelt</a:t>
            </a:r>
            <a:endParaRPr lang="en-GB" sz="6000" b="1" dirty="0">
              <a:solidFill>
                <a:schemeClr val="tx1"/>
              </a:solidFill>
            </a:endParaRPr>
          </a:p>
        </p:txBody>
      </p:sp>
      <p:pic>
        <p:nvPicPr>
          <p:cNvPr id="4098" name="Picture 2" descr="Work Environment Icon Png Transparent PNG - 801x772 - Free Download on  NicePNG">
            <a:extLst>
              <a:ext uri="{FF2B5EF4-FFF2-40B4-BE49-F238E27FC236}">
                <a16:creationId xmlns:a16="http://schemas.microsoft.com/office/drawing/2014/main" id="{87053FCB-A728-4C09-90D1-B94A3993F511}"/>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620051" y="237406"/>
            <a:ext cx="1216815" cy="126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6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D41386D2-6C20-4A09-940C-B6A8F2592970}"/>
              </a:ext>
            </a:extLst>
          </p:cNvPr>
          <p:cNvSpPr/>
          <p:nvPr/>
        </p:nvSpPr>
        <p:spPr>
          <a:xfrm>
            <a:off x="-130615" y="0"/>
            <a:ext cx="4050793" cy="6858000"/>
          </a:xfrm>
          <a:prstGeom prst="rect">
            <a:avLst/>
          </a:prstGeom>
          <a:solidFill>
            <a:srgbClr val="FFC715"/>
          </a:solidFill>
          <a:ln w="12700">
            <a:solidFill>
              <a:srgbClr val="FFC715"/>
            </a:solidFill>
            <a:miter lim="400000"/>
          </a:ln>
        </p:spPr>
        <p:txBody>
          <a:bodyPr lIns="45719" rIns="45719"/>
          <a:lstStyle/>
          <a:p>
            <a:endParaRPr sz="5000"/>
          </a:p>
        </p:txBody>
      </p:sp>
      <p:pic>
        <p:nvPicPr>
          <p:cNvPr id="3" name="image05.png">
            <a:extLst>
              <a:ext uri="{FF2B5EF4-FFF2-40B4-BE49-F238E27FC236}">
                <a16:creationId xmlns:a16="http://schemas.microsoft.com/office/drawing/2014/main" id="{0239E7AD-6AB7-4CE3-87A9-1792C2D1F9AD}"/>
              </a:ext>
            </a:extLst>
          </p:cNvPr>
          <p:cNvPicPr/>
          <p:nvPr/>
        </p:nvPicPr>
        <p:blipFill>
          <a:blip r:embed="rId3"/>
          <a:srcRect/>
          <a:stretch>
            <a:fillRect/>
          </a:stretch>
        </p:blipFill>
        <p:spPr>
          <a:xfrm>
            <a:off x="3977272" y="6148971"/>
            <a:ext cx="1769110" cy="388620"/>
          </a:xfrm>
          <a:prstGeom prst="rect">
            <a:avLst/>
          </a:prstGeom>
          <a:ln/>
        </p:spPr>
      </p:pic>
      <p:sp>
        <p:nvSpPr>
          <p:cNvPr id="19" name="Textfeld 18">
            <a:extLst>
              <a:ext uri="{FF2B5EF4-FFF2-40B4-BE49-F238E27FC236}">
                <a16:creationId xmlns:a16="http://schemas.microsoft.com/office/drawing/2014/main" id="{A8C6002D-735F-4D25-8162-63F544756BF8}"/>
              </a:ext>
            </a:extLst>
          </p:cNvPr>
          <p:cNvSpPr txBox="1"/>
          <p:nvPr/>
        </p:nvSpPr>
        <p:spPr>
          <a:xfrm>
            <a:off x="5837775" y="6043199"/>
            <a:ext cx="6065158" cy="600164"/>
          </a:xfrm>
          <a:prstGeom prst="rect">
            <a:avLst/>
          </a:prstGeom>
          <a:noFill/>
        </p:spPr>
        <p:txBody>
          <a:bodyPr wrap="square">
            <a:spAutoFit/>
          </a:bodyPr>
          <a:lstStyle/>
          <a:p>
            <a:r>
              <a:rPr lang="en-US" sz="1100" dirty="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solidFill>
                <a:schemeClr val="tx1"/>
              </a:solidFill>
            </a:endParaRPr>
          </a:p>
        </p:txBody>
      </p:sp>
      <p:sp>
        <p:nvSpPr>
          <p:cNvPr id="24" name="Textfeld 5">
            <a:extLst>
              <a:ext uri="{FF2B5EF4-FFF2-40B4-BE49-F238E27FC236}">
                <a16:creationId xmlns:a16="http://schemas.microsoft.com/office/drawing/2014/main" id="{7CF01B74-4B2F-4483-926C-A453BCF07BB1}"/>
              </a:ext>
            </a:extLst>
          </p:cNvPr>
          <p:cNvSpPr txBox="1"/>
          <p:nvPr/>
        </p:nvSpPr>
        <p:spPr>
          <a:xfrm>
            <a:off x="289068" y="224174"/>
            <a:ext cx="3285993" cy="66338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000" b="1" dirty="0">
                <a:effectLst/>
                <a:latin typeface="Calibri" panose="020F0502020204030204" pitchFamily="34" charset="0"/>
                <a:ea typeface="Calibri" panose="020F0502020204030204" pitchFamily="34" charset="0"/>
                <a:cs typeface="Times New Roman" panose="02020603050405020304" pitchFamily="18" charset="0"/>
              </a:rPr>
              <a:t>TITLE</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000" b="1" dirty="0">
                <a:effectLst/>
                <a:latin typeface="Calibri" panose="020F0502020204030204" pitchFamily="34" charset="0"/>
                <a:ea typeface="Calibri" panose="020F0502020204030204" pitchFamily="34" charset="0"/>
                <a:cs typeface="Times New Roman" panose="02020603050405020304" pitchFamily="18" charset="0"/>
              </a:rPr>
              <a:t>DIGI-AGEING – overcoming loneliness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PROJECT ID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Calibri" panose="020F0502020204030204" pitchFamily="34" charset="0"/>
              </a:rPr>
              <a:t>2020-1-</a:t>
            </a:r>
            <a:r>
              <a:rPr lang="en-US" sz="1000" dirty="0" err="1">
                <a:effectLst/>
                <a:latin typeface="Calibri" panose="020F0502020204030204" pitchFamily="34" charset="0"/>
                <a:ea typeface="Calibri" panose="020F0502020204030204" pitchFamily="34" charset="0"/>
                <a:cs typeface="Calibri" panose="020F0502020204030204" pitchFamily="34" charset="0"/>
              </a:rPr>
              <a:t>AT01</a:t>
            </a:r>
            <a:r>
              <a:rPr lang="en-US" sz="1000" dirty="0">
                <a:effectLst/>
                <a:latin typeface="Calibri" panose="020F0502020204030204" pitchFamily="34" charset="0"/>
                <a:ea typeface="Calibri" panose="020F0502020204030204" pitchFamily="34" charset="0"/>
                <a:cs typeface="Calibri" panose="020F0502020204030204" pitchFamily="34" charset="0"/>
              </a:rPr>
              <a:t>-</a:t>
            </a:r>
            <a:r>
              <a:rPr lang="en-US" sz="1000" dirty="0" err="1">
                <a:effectLst/>
                <a:latin typeface="Calibri" panose="020F0502020204030204" pitchFamily="34" charset="0"/>
                <a:ea typeface="Calibri" panose="020F0502020204030204" pitchFamily="34" charset="0"/>
                <a:cs typeface="Calibri" panose="020F0502020204030204" pitchFamily="34" charset="0"/>
              </a:rPr>
              <a:t>KA202</a:t>
            </a:r>
            <a:r>
              <a:rPr lang="en-US" sz="1000" dirty="0">
                <a:effectLst/>
                <a:latin typeface="Calibri" panose="020F0502020204030204" pitchFamily="34" charset="0"/>
                <a:ea typeface="Calibri" panose="020F0502020204030204" pitchFamily="34" charset="0"/>
                <a:cs typeface="Calibri" panose="020F0502020204030204" pitchFamily="34" charset="0"/>
              </a:rPr>
              <a:t>-078084</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err="1">
                <a:effectLst/>
                <a:latin typeface="Calibri" panose="020F0502020204030204" pitchFamily="34" charset="0"/>
                <a:ea typeface="Calibri" panose="020F0502020204030204" pitchFamily="34" charset="0"/>
                <a:cs typeface="Times New Roman" panose="02020603050405020304" pitchFamily="18" charset="0"/>
              </a:rPr>
              <a:t>PROGRAMM</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Erasmus+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KA2</a:t>
            </a:r>
            <a:r>
              <a:rPr lang="en-US" sz="1000" dirty="0">
                <a:effectLst/>
                <a:latin typeface="Calibri" panose="020F0502020204030204" pitchFamily="34" charset="0"/>
                <a:ea typeface="Calibri" panose="020F0502020204030204" pitchFamily="34" charset="0"/>
                <a:cs typeface="Times New Roman" panose="02020603050405020304" pitchFamily="18" charset="0"/>
              </a:rPr>
              <a:t> Strategic Partnerships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START DATE	01-10-2020</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DURATION	34 </a:t>
            </a:r>
            <a:r>
              <a:rPr lang="de-AT" sz="1000" dirty="0" err="1">
                <a:effectLst/>
                <a:latin typeface="Calibri" panose="020F0502020204030204" pitchFamily="34" charset="0"/>
                <a:ea typeface="Calibri" panose="020F0502020204030204" pitchFamily="34" charset="0"/>
                <a:cs typeface="Times New Roman" panose="02020603050405020304" pitchFamily="18" charset="0"/>
              </a:rPr>
              <a:t>months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b="1" dirty="0" err="1">
                <a:effectLst/>
                <a:latin typeface="Calibri" panose="020F0502020204030204" pitchFamily="34" charset="0"/>
                <a:ea typeface="Calibri" panose="020F0502020204030204" pitchFamily="34" charset="0"/>
                <a:cs typeface="Times New Roman" panose="02020603050405020304" pitchFamily="18" charset="0"/>
              </a:rPr>
              <a:t>COORDINATING</a:t>
            </a:r>
            <a:r>
              <a:rPr lang="de-AT" sz="1000" b="1" dirty="0">
                <a:effectLst/>
                <a:latin typeface="Calibri" panose="020F0502020204030204" pitchFamily="34" charset="0"/>
                <a:ea typeface="Calibri" panose="020F0502020204030204" pitchFamily="34" charset="0"/>
                <a:cs typeface="Times New Roman" panose="02020603050405020304" pitchFamily="18" charset="0"/>
              </a:rPr>
              <a:t> </a:t>
            </a:r>
            <a:r>
              <a:rPr lang="de-AT" sz="1000" b="1" dirty="0" err="1">
                <a:effectLst/>
                <a:latin typeface="Calibri" panose="020F0502020204030204" pitchFamily="34" charset="0"/>
                <a:ea typeface="Calibri" panose="020F0502020204030204" pitchFamily="34" charset="0"/>
                <a:cs typeface="Times New Roman" panose="02020603050405020304" pitchFamily="18" charset="0"/>
              </a:rPr>
              <a:t>ORGANIZATION</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Hafelekar Unternehmensberatung </a:t>
            </a:r>
          </a:p>
          <a:p>
            <a:r>
              <a:rPr lang="de-AT" sz="1000" dirty="0">
                <a:effectLst/>
                <a:latin typeface="Calibri" panose="020F0502020204030204" pitchFamily="34" charset="0"/>
                <a:ea typeface="Calibri" panose="020F0502020204030204" pitchFamily="34" charset="0"/>
                <a:cs typeface="Times New Roman" panose="02020603050405020304" pitchFamily="18" charset="0"/>
              </a:rPr>
              <a:t>Schober GmbH</a:t>
            </a:r>
          </a:p>
          <a:p>
            <a:r>
              <a:rPr lang="en-US" sz="1000" dirty="0">
                <a:effectLst/>
                <a:latin typeface="Calibri" panose="020F0502020204030204" pitchFamily="34" charset="0"/>
                <a:ea typeface="Calibri" panose="020F0502020204030204" pitchFamily="34" charset="0"/>
                <a:cs typeface="Times New Roman" panose="02020603050405020304" pitchFamily="18" charset="0"/>
              </a:rPr>
              <a:t>www.hafelekar.at</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PARTNER ORGANIZATIONS</a:t>
            </a:r>
            <a:endParaRPr lang="de-AT" sz="10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Times New Roman" panose="02020603050405020304" pitchFamily="18" charset="0"/>
                <a:cs typeface="Calibri" panose="020F0502020204030204" pitchFamily="34" charset="0"/>
              </a:rPr>
              <a:t>UMIT </a:t>
            </a:r>
            <a:r>
              <a:rPr lang="de-AT" sz="1000" dirty="0">
                <a:effectLst/>
                <a:latin typeface="Calibri" panose="020F0502020204030204" pitchFamily="34" charset="0"/>
                <a:ea typeface="Times New Roman" panose="02020603050405020304" pitchFamily="18" charset="0"/>
                <a:cs typeface="Calibri" panose="020F0502020204030204" pitchFamily="34" charset="0"/>
              </a:rPr>
              <a:t>Tirol</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www.umit-tirol.at</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000" dirty="0">
                <a:effectLst/>
                <a:latin typeface="Calibri" panose="020F0502020204030204" pitchFamily="34" charset="0"/>
                <a:ea typeface="Times New Roman" panose="02020603050405020304" pitchFamily="18" charset="0"/>
                <a:cs typeface="Calibri" panose="020F0502020204030204" pitchFamily="34" charset="0"/>
              </a:rPr>
              <a:t>University of Cyprus</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u="none" strike="noStrike"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www.ucy.ac.cy</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Calibri" panose="020F0502020204030204" pitchFamily="34" charset="0"/>
                <a:cs typeface="Times New Roman" panose="02020603050405020304" pitchFamily="18" charset="0"/>
              </a:rPr>
              <a:t> </a:t>
            </a:r>
          </a:p>
          <a:p>
            <a:r>
              <a:rPr lang="de-AT" sz="1000" dirty="0" err="1">
                <a:effectLst/>
                <a:latin typeface="Calibri" panose="020F0502020204030204" pitchFamily="34" charset="0"/>
                <a:ea typeface="Times New Roman" panose="02020603050405020304" pitchFamily="18" charset="0"/>
                <a:cs typeface="Calibri" panose="020F0502020204030204" pitchFamily="34" charset="0"/>
              </a:rPr>
              <a:t>AGECARE</a:t>
            </a:r>
            <a:r>
              <a:rPr lang="de-AT" sz="1000" dirty="0">
                <a:effectLst/>
                <a:latin typeface="Calibri" panose="020F0502020204030204" pitchFamily="34" charset="0"/>
                <a:ea typeface="Times New Roman" panose="02020603050405020304" pitchFamily="18" charset="0"/>
                <a:cs typeface="Calibri" panose="020F0502020204030204" pitchFamily="34" charset="0"/>
              </a:rPr>
              <a:t> (CYPRUS) LTD</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000" dirty="0">
                <a:effectLst/>
                <a:latin typeface="Calibri" panose="020F0502020204030204" pitchFamily="34"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www.materia.com.cy</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de-AT"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r>
              <a:rPr lang="de-AT" sz="1000" dirty="0" err="1">
                <a:effectLst/>
                <a:latin typeface="Calibri" panose="020F0502020204030204" pitchFamily="34" charset="0"/>
                <a:ea typeface="Times New Roman" panose="02020603050405020304" pitchFamily="18" charset="0"/>
                <a:cs typeface="Calibri" panose="020F0502020204030204" pitchFamily="34" charset="0"/>
              </a:rPr>
              <a:t>Consulenza</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err="1">
                <a:effectLst/>
                <a:latin typeface="Calibri" panose="020F0502020204030204" pitchFamily="34" charset="0"/>
                <a:ea typeface="Times New Roman" panose="02020603050405020304" pitchFamily="18" charset="0"/>
                <a:cs typeface="Calibri" panose="020F0502020204030204" pitchFamily="34" charset="0"/>
              </a:rPr>
              <a:t>Direzionale</a:t>
            </a:r>
            <a:r>
              <a:rPr lang="de-AT" sz="1000" dirty="0">
                <a:effectLst/>
                <a:latin typeface="Calibri" panose="020F0502020204030204" pitchFamily="34" charset="0"/>
                <a:ea typeface="Times New Roman" panose="02020603050405020304" pitchFamily="18" charset="0"/>
                <a:cs typeface="Calibri" panose="020F0502020204030204" pitchFamily="34" charset="0"/>
              </a:rPr>
              <a:t> </a:t>
            </a:r>
            <a:r>
              <a:rPr lang="de-AT" sz="1000" dirty="0">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rPr>
              <a:t>di Paolo Zaramella</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a:effectLst/>
                <a:latin typeface="Calibri" panose="020F0502020204030204" pitchFamily="34" charset="0"/>
                <a:ea typeface="Times New Roman" panose="02020603050405020304" pitchFamily="18" charset="0"/>
                <a:cs typeface="Calibri" panose="020F0502020204030204" pitchFamily="34" charset="0"/>
              </a:rPr>
              <a:t>Asociación Caminos                                                           </a:t>
            </a:r>
            <a:r>
              <a:rPr lang="en-US" sz="1000" u="none" strike="noStrike" dirty="0">
                <a:effectLst/>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www.asoccaminos.org</a:t>
            </a:r>
            <a:endParaRPr lang="de-AT"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dirty="0" err="1">
                <a:effectLst/>
                <a:latin typeface="Calibri" panose="020F0502020204030204" pitchFamily="34" charset="0"/>
                <a:ea typeface="Times New Roman" panose="02020603050405020304" pitchFamily="18" charset="0"/>
                <a:cs typeface="Calibri" panose="020F0502020204030204" pitchFamily="34" charset="0"/>
              </a:rPr>
              <a:t>Mykolas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Romerio</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err="1">
                <a:effectLst/>
                <a:latin typeface="Calibri" panose="020F0502020204030204" pitchFamily="34" charset="0"/>
                <a:ea typeface="Times New Roman" panose="02020603050405020304" pitchFamily="18" charset="0"/>
                <a:cs typeface="Calibri" panose="020F0502020204030204" pitchFamily="34" charset="0"/>
              </a:rPr>
              <a:t>Universitetas</a:t>
            </a:r>
            <a:r>
              <a:rPr lang="en-US" sz="1000" dirty="0">
                <a:effectLst/>
                <a:latin typeface="Calibri" panose="020F0502020204030204" pitchFamily="34" charset="0"/>
                <a:ea typeface="Times New Roman" panose="02020603050405020304" pitchFamily="18" charset="0"/>
                <a:cs typeface="Calibri" panose="020F0502020204030204" pitchFamily="34" charset="0"/>
              </a:rPr>
              <a:t>                                                        </a:t>
            </a:r>
            <a:r>
              <a:rPr lang="en-US" sz="1000" dirty="0">
                <a:effectLst/>
                <a:latin typeface="Calibri" panose="020F0502020204030204" pitchFamily="34" charset="0"/>
                <a:ea typeface="Times New Roman" panose="02020603050405020304" pitchFamily="18" charset="0"/>
                <a:cs typeface="Calibri" panose="020F0502020204030204" pitchFamily="34" charset="0"/>
                <a:hlinkClick r:id="rId8">
                  <a:extLst>
                    <a:ext uri="{A12FA001-AC4F-418D-AE19-62706E023703}">
                      <ahyp:hlinkClr xmlns:ahyp="http://schemas.microsoft.com/office/drawing/2018/hyperlinkcolor" val="tx"/>
                    </a:ext>
                  </a:extLst>
                </a:hlinkClick>
              </a:rPr>
              <a:t>www.mruni.eu</a:t>
            </a: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a:p>
            <a:pPr>
              <a:spcAft>
                <a:spcPts val="1000"/>
              </a:spcAft>
            </a:pPr>
            <a:endParaRPr lang="de-AT" sz="1000" b="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000" b="1"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PARTICIPATING COUNTRIES</a:t>
            </a:r>
            <a:r>
              <a:rPr lang="de-AT" sz="1000" b="1" dirty="0">
                <a:solidFill>
                  <a:schemeClr val="tx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chemeClr val="tx1">
                    <a:lumMod val="75000"/>
                  </a:schemeClr>
                </a:solidFill>
                <a:effectLst/>
                <a:latin typeface="Calibri" panose="020F0502020204030204" pitchFamily="34" charset="0"/>
                <a:ea typeface="Times New Roman" panose="02020603050405020304" pitchFamily="18" charset="0"/>
                <a:cs typeface="Calibri" panose="020F0502020204030204" pitchFamily="34" charset="0"/>
              </a:rPr>
              <a:t>AT / CY / IT / ES / LT</a:t>
            </a:r>
            <a:endParaRPr lang="de-AT" sz="1000"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fik 20">
            <a:extLst>
              <a:ext uri="{FF2B5EF4-FFF2-40B4-BE49-F238E27FC236}">
                <a16:creationId xmlns:a16="http://schemas.microsoft.com/office/drawing/2014/main" id="{86CABC8F-28BF-47C9-A458-B5BABEF5A9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1740" y="-31295"/>
            <a:ext cx="3571192" cy="3572381"/>
          </a:xfrm>
          <a:prstGeom prst="rect">
            <a:avLst/>
          </a:prstGeom>
        </p:spPr>
      </p:pic>
      <p:pic>
        <p:nvPicPr>
          <p:cNvPr id="10" name="Grafik 9">
            <a:extLst>
              <a:ext uri="{FF2B5EF4-FFF2-40B4-BE49-F238E27FC236}">
                <a16:creationId xmlns:a16="http://schemas.microsoft.com/office/drawing/2014/main" id="{E5EF89EC-BD4D-4BBE-8B11-5F1F5FD3A5C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806980" y="3358160"/>
            <a:ext cx="2110105" cy="909955"/>
          </a:xfrm>
          <a:prstGeom prst="rect">
            <a:avLst/>
          </a:prstGeom>
          <a:noFill/>
          <a:ln>
            <a:noFill/>
          </a:ln>
        </p:spPr>
      </p:pic>
      <p:pic>
        <p:nvPicPr>
          <p:cNvPr id="11" name="Grafik 10">
            <a:extLst>
              <a:ext uri="{FF2B5EF4-FFF2-40B4-BE49-F238E27FC236}">
                <a16:creationId xmlns:a16="http://schemas.microsoft.com/office/drawing/2014/main" id="{426A6AE5-CDD7-468A-A963-1DE3E1E7F0FB}"/>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687133" y="2886851"/>
            <a:ext cx="1532255" cy="1348105"/>
          </a:xfrm>
          <a:prstGeom prst="rect">
            <a:avLst/>
          </a:prstGeom>
          <a:noFill/>
          <a:ln>
            <a:noFill/>
          </a:ln>
        </p:spPr>
      </p:pic>
      <p:pic>
        <p:nvPicPr>
          <p:cNvPr id="13" name="Grafik 12">
            <a:extLst>
              <a:ext uri="{FF2B5EF4-FFF2-40B4-BE49-F238E27FC236}">
                <a16:creationId xmlns:a16="http://schemas.microsoft.com/office/drawing/2014/main" id="{A19B3613-2ED3-4568-A3FC-96DC2EC03045}"/>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966047" y="4465724"/>
            <a:ext cx="1791970" cy="1268095"/>
          </a:xfrm>
          <a:prstGeom prst="rect">
            <a:avLst/>
          </a:prstGeom>
          <a:noFill/>
          <a:ln>
            <a:noFill/>
          </a:ln>
        </p:spPr>
      </p:pic>
      <p:pic>
        <p:nvPicPr>
          <p:cNvPr id="15" name="Grafik 14">
            <a:extLst>
              <a:ext uri="{FF2B5EF4-FFF2-40B4-BE49-F238E27FC236}">
                <a16:creationId xmlns:a16="http://schemas.microsoft.com/office/drawing/2014/main" id="{8FB61EC6-16EB-4D25-B87A-C3F1BB813B32}"/>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4339861" y="1980630"/>
            <a:ext cx="3326321" cy="688424"/>
          </a:xfrm>
          <a:prstGeom prst="rect">
            <a:avLst/>
          </a:prstGeom>
          <a:noFill/>
          <a:ln>
            <a:noFill/>
          </a:ln>
        </p:spPr>
      </p:pic>
      <p:pic>
        <p:nvPicPr>
          <p:cNvPr id="4" name="Grafik 3" descr="Ein Bild, das Zeichnung, Uhr, Schild enthält.&#10;&#10;Automatisch generierte Beschreibung">
            <a:extLst>
              <a:ext uri="{FF2B5EF4-FFF2-40B4-BE49-F238E27FC236}">
                <a16:creationId xmlns:a16="http://schemas.microsoft.com/office/drawing/2014/main" id="{0BD5C526-F148-4C4A-BA77-8F3C41ED994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68573" y="3468925"/>
            <a:ext cx="2449484" cy="688424"/>
          </a:xfrm>
          <a:prstGeom prst="rect">
            <a:avLst/>
          </a:prstGeom>
        </p:spPr>
      </p:pic>
      <p:pic>
        <p:nvPicPr>
          <p:cNvPr id="5" name="Grafik 4">
            <a:extLst>
              <a:ext uri="{FF2B5EF4-FFF2-40B4-BE49-F238E27FC236}">
                <a16:creationId xmlns:a16="http://schemas.microsoft.com/office/drawing/2014/main" id="{82643A25-2E6A-42F0-B248-A518997EE2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6263" y="4465724"/>
            <a:ext cx="1594104" cy="1155192"/>
          </a:xfrm>
          <a:prstGeom prst="rect">
            <a:avLst/>
          </a:prstGeom>
        </p:spPr>
      </p:pic>
      <p:pic>
        <p:nvPicPr>
          <p:cNvPr id="2" name="Grafik 1">
            <a:extLst>
              <a:ext uri="{FF2B5EF4-FFF2-40B4-BE49-F238E27FC236}">
                <a16:creationId xmlns:a16="http://schemas.microsoft.com/office/drawing/2014/main" id="{5843A0F3-C445-9CAE-B8E5-1682A225DDF5}"/>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362018" y="4906805"/>
            <a:ext cx="2441868" cy="409365"/>
          </a:xfrm>
          <a:prstGeom prst="rect">
            <a:avLst/>
          </a:prstGeom>
          <a:noFill/>
          <a:ln>
            <a:noFill/>
          </a:ln>
        </p:spPr>
      </p:pic>
    </p:spTree>
    <p:extLst>
      <p:ext uri="{BB962C8B-B14F-4D97-AF65-F5344CB8AC3E}">
        <p14:creationId xmlns:p14="http://schemas.microsoft.com/office/powerpoint/2010/main" val="28803233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Breitbild</PresentationFormat>
  <Paragraphs>50</Paragraphs>
  <Slides>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Calibri Light</vt:lpstr>
      <vt:lpstr>Moon Bold</vt:lpstr>
      <vt:lpstr>Moon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Rohringer Matthias</dc:creator>
  <cp:keywords>, docId:598BC074D58E188DC229F4F6D3B91CB5</cp:keywords>
  <cp:lastModifiedBy>Rohringer Matthias</cp:lastModifiedBy>
  <cp:revision>8</cp:revision>
  <dcterms:created xsi:type="dcterms:W3CDTF">2022-05-04T07:24:53Z</dcterms:created>
  <dcterms:modified xsi:type="dcterms:W3CDTF">2023-06-01T08:53:10Z</dcterms:modified>
</cp:coreProperties>
</file>