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4"/>
  </p:sldMasterIdLst>
  <p:notesMasterIdLst>
    <p:notesMasterId r:id="rId39"/>
  </p:notesMasterIdLst>
  <p:handoutMasterIdLst>
    <p:handoutMasterId r:id="rId40"/>
  </p:handoutMasterIdLst>
  <p:sldIdLst>
    <p:sldId id="436" r:id="rId5"/>
    <p:sldId id="420" r:id="rId6"/>
    <p:sldId id="430" r:id="rId7"/>
    <p:sldId id="431" r:id="rId8"/>
    <p:sldId id="415" r:id="rId9"/>
    <p:sldId id="416" r:id="rId10"/>
    <p:sldId id="417" r:id="rId11"/>
    <p:sldId id="418" r:id="rId12"/>
    <p:sldId id="425" r:id="rId13"/>
    <p:sldId id="408" r:id="rId14"/>
    <p:sldId id="426" r:id="rId15"/>
    <p:sldId id="427" r:id="rId16"/>
    <p:sldId id="409" r:id="rId17"/>
    <p:sldId id="411" r:id="rId18"/>
    <p:sldId id="412" r:id="rId19"/>
    <p:sldId id="413" r:id="rId20"/>
    <p:sldId id="434" r:id="rId21"/>
    <p:sldId id="396" r:id="rId22"/>
    <p:sldId id="414" r:id="rId23"/>
    <p:sldId id="432" r:id="rId24"/>
    <p:sldId id="433" r:id="rId25"/>
    <p:sldId id="423" r:id="rId26"/>
    <p:sldId id="404" r:id="rId27"/>
    <p:sldId id="401" r:id="rId28"/>
    <p:sldId id="403" r:id="rId29"/>
    <p:sldId id="400" r:id="rId30"/>
    <p:sldId id="410" r:id="rId31"/>
    <p:sldId id="406" r:id="rId32"/>
    <p:sldId id="397" r:id="rId33"/>
    <p:sldId id="424" r:id="rId34"/>
    <p:sldId id="429" r:id="rId35"/>
    <p:sldId id="405" r:id="rId36"/>
    <p:sldId id="407" r:id="rId37"/>
    <p:sldId id="398" r:id="rId38"/>
  </p:sldIdLst>
  <p:sldSz cx="12192000" cy="6858000"/>
  <p:notesSz cx="6858000" cy="9144000"/>
  <p:custDataLst>
    <p:tags r:id="rId41"/>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a:srgbClr val="FFC715"/>
    <a:srgbClr val="7F7F7F"/>
    <a:srgbClr val="F39019"/>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118" autoAdjust="0"/>
  </p:normalViewPr>
  <p:slideViewPr>
    <p:cSldViewPr snapToGrid="0">
      <p:cViewPr varScale="1">
        <p:scale>
          <a:sx n="107" d="100"/>
          <a:sy n="107" d="100"/>
        </p:scale>
        <p:origin x="696" y="108"/>
      </p:cViewPr>
      <p:guideLst/>
    </p:cSldViewPr>
  </p:slideViewPr>
  <p:notesTextViewPr>
    <p:cViewPr>
      <p:scale>
        <a:sx n="1" d="1"/>
        <a:sy n="1" d="1"/>
      </p:scale>
      <p:origin x="0" y="0"/>
    </p:cViewPr>
  </p:notesTextViewPr>
  <p:notesViewPr>
    <p:cSldViewPr snapToGrid="0">
      <p:cViewPr varScale="1">
        <p:scale>
          <a:sx n="86" d="100"/>
          <a:sy n="86" d="100"/>
        </p:scale>
        <p:origin x="356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UK (Rotes Kreuz</c:v>
                </c:pt>
              </c:strCache>
            </c:strRef>
          </c:tx>
          <c:spPr>
            <a:effectLst>
              <a:outerShdw blurRad="50800" dist="38100" dir="2700000" algn="tl" rotWithShape="0">
                <a:prstClr val="black">
                  <a:alpha val="40000"/>
                </a:prstClr>
              </a:outerShdw>
            </a:effectLst>
          </c:spPr>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0800" dist="38100" dir="2700000" algn="tl" rotWithShape="0">
                  <a:prstClr val="black">
                    <a:alpha val="40000"/>
                  </a:prstClr>
                </a:outerShdw>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0BF-4C32-9042-31730E369952}"/>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0800" dist="38100" dir="2700000" algn="tl" rotWithShape="0">
                  <a:prstClr val="black">
                    <a:alpha val="40000"/>
                  </a:prstClr>
                </a:outerShdw>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0BF-4C32-9042-31730E369952}"/>
              </c:ext>
            </c:extLst>
          </c:dPt>
          <c:cat>
            <c:strRef>
              <c:f>Tabelle1!$A$2:$A$3</c:f>
              <c:strCache>
                <c:ptCount val="2"/>
                <c:pt idx="0">
                  <c:v>66 million</c:v>
                </c:pt>
                <c:pt idx="1">
                  <c:v>9 million</c:v>
                </c:pt>
              </c:strCache>
            </c:strRef>
          </c:cat>
          <c:val>
            <c:numRef>
              <c:f>Tabelle1!$B$2:$B$3</c:f>
              <c:numCache>
                <c:formatCode>0.00%</c:formatCode>
                <c:ptCount val="2"/>
                <c:pt idx="0">
                  <c:v>0.86360000000000003</c:v>
                </c:pt>
                <c:pt idx="1">
                  <c:v>0.13639999999999999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2C8-4353-8671-EC7818F127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7668D8AD-5A9F-4861-86EB-F3D4BC2E30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38F496FF-1F0D-47B5-B4CF-E2C84B18D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6AB22-7AAB-4F70-AC40-C23103677331}" type="datetimeFigureOut">
              <a:rPr lang="hu-HU" smtClean="0"/>
              <a:t>2023. 06. 01.</a:t>
            </a:fld>
            <a:endParaRPr lang="hu-HU"/>
          </a:p>
        </p:txBody>
      </p:sp>
      <p:sp>
        <p:nvSpPr>
          <p:cNvPr id="4" name="Élőláb helye 3">
            <a:extLst>
              <a:ext uri="{FF2B5EF4-FFF2-40B4-BE49-F238E27FC236}">
                <a16:creationId xmlns:a16="http://schemas.microsoft.com/office/drawing/2014/main" id="{F2456679-3A17-48A6-BCD8-8621C6D5AB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79EEF444-F916-4C2A-B12B-C4B82879B8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A53097-DA67-4CF8-863A-25AF136F541C}" type="slidenum">
              <a:rPr lang="hu-HU" smtClean="0"/>
              <a:t>‹Nr.›</a:t>
            </a:fld>
            <a:endParaRPr lang="hu-HU"/>
          </a:p>
        </p:txBody>
      </p:sp>
    </p:spTree>
    <p:extLst>
      <p:ext uri="{BB962C8B-B14F-4D97-AF65-F5344CB8AC3E}">
        <p14:creationId xmlns:p14="http://schemas.microsoft.com/office/powerpoint/2010/main" val="54400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6BB6F-9947-4711-9117-308AA3DF2931}" type="datetimeFigureOut">
              <a:rPr lang="hu-HU" smtClean="0"/>
              <a:t>2023. 06. 01.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10238-43BB-47F5-9AC7-BF7AE9365F4A}" type="slidenum">
              <a:rPr lang="hu-HU" smtClean="0"/>
              <a:t>‹Nr.›</a:t>
            </a:fld>
            <a:endParaRPr lang="hu-HU"/>
          </a:p>
        </p:txBody>
      </p:sp>
    </p:spTree>
    <p:extLst>
      <p:ext uri="{BB962C8B-B14F-4D97-AF65-F5344CB8AC3E}">
        <p14:creationId xmlns:p14="http://schemas.microsoft.com/office/powerpoint/2010/main" val="92698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Diese Fragen werden nach dem Kurzfilm in Kleingruppen diskutiert.</a:t>
            </a:r>
            <a:endParaRPr lang="en-GB" dirty="0"/>
          </a:p>
        </p:txBody>
      </p:sp>
      <p:sp>
        <p:nvSpPr>
          <p:cNvPr id="4" name="Foliennummernplatzhalter 3"/>
          <p:cNvSpPr>
            <a:spLocks noGrp="1"/>
          </p:cNvSpPr>
          <p:nvPr>
            <p:ph type="sldNum" sz="quarter" idx="5"/>
          </p:nvPr>
        </p:nvSpPr>
        <p:spPr/>
        <p:txBody>
          <a:bodyPr/>
          <a:lstStyle/>
          <a:p>
            <a:fld id="{81210238-43BB-47F5-9AC7-BF7AE9365F4A}" type="slidenum">
              <a:rPr lang="hu-HU" smtClean="0"/>
              <a:t>2</a:t>
            </a:fld>
            <a:endParaRPr lang="hu-HU"/>
          </a:p>
        </p:txBody>
      </p:sp>
    </p:spTree>
    <p:extLst>
      <p:ext uri="{BB962C8B-B14F-4D97-AF65-F5344CB8AC3E}">
        <p14:creationId xmlns:p14="http://schemas.microsoft.com/office/powerpoint/2010/main" val="257236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210238-43BB-47F5-9AC7-BF7AE9365F4A}" type="slidenum">
              <a:rPr lang="hu-HU" smtClean="0"/>
              <a:t>10</a:t>
            </a:fld>
            <a:endParaRPr lang="hu-HU"/>
          </a:p>
        </p:txBody>
      </p:sp>
    </p:spTree>
    <p:extLst>
      <p:ext uri="{BB962C8B-B14F-4D97-AF65-F5344CB8AC3E}">
        <p14:creationId xmlns:p14="http://schemas.microsoft.com/office/powerpoint/2010/main" val="74036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210238-43BB-47F5-9AC7-BF7AE9365F4A}" type="slidenum">
              <a:rPr lang="hu-HU" smtClean="0"/>
              <a:t>11</a:t>
            </a:fld>
            <a:endParaRPr lang="hu-HU"/>
          </a:p>
        </p:txBody>
      </p:sp>
    </p:spTree>
    <p:extLst>
      <p:ext uri="{BB962C8B-B14F-4D97-AF65-F5344CB8AC3E}">
        <p14:creationId xmlns:p14="http://schemas.microsoft.com/office/powerpoint/2010/main" val="300126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210238-43BB-47F5-9AC7-BF7AE9365F4A}" type="slidenum">
              <a:rPr lang="hu-HU" smtClean="0"/>
              <a:t>12</a:t>
            </a:fld>
            <a:endParaRPr lang="hu-HU"/>
          </a:p>
        </p:txBody>
      </p:sp>
    </p:spTree>
    <p:extLst>
      <p:ext uri="{BB962C8B-B14F-4D97-AF65-F5344CB8AC3E}">
        <p14:creationId xmlns:p14="http://schemas.microsoft.com/office/powerpoint/2010/main" val="206552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Thematisches ENDE SI &amp; L </a:t>
            </a:r>
            <a:r>
              <a:rPr lang="de-AT" dirty="0">
                <a:sym typeface="Wingdings" panose="05000000000000000000" pitchFamily="2" charset="2"/>
              </a:rPr>
              <a:t>Zuordnung Kärtchen Faktoren (Film)</a:t>
            </a:r>
            <a:endParaRPr lang="de-AT" dirty="0"/>
          </a:p>
        </p:txBody>
      </p:sp>
      <p:sp>
        <p:nvSpPr>
          <p:cNvPr id="4" name="Foliennummernplatzhalter 3"/>
          <p:cNvSpPr>
            <a:spLocks noGrp="1"/>
          </p:cNvSpPr>
          <p:nvPr>
            <p:ph type="sldNum" sz="quarter" idx="5"/>
          </p:nvPr>
        </p:nvSpPr>
        <p:spPr/>
        <p:txBody>
          <a:bodyPr/>
          <a:lstStyle/>
          <a:p>
            <a:fld id="{81210238-43BB-47F5-9AC7-BF7AE9365F4A}" type="slidenum">
              <a:rPr lang="hu-HU" smtClean="0"/>
              <a:t>29</a:t>
            </a:fld>
            <a:endParaRPr lang="hu-HU"/>
          </a:p>
        </p:txBody>
      </p:sp>
    </p:spTree>
    <p:extLst>
      <p:ext uri="{BB962C8B-B14F-4D97-AF65-F5344CB8AC3E}">
        <p14:creationId xmlns:p14="http://schemas.microsoft.com/office/powerpoint/2010/main" val="56576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142762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4507DC-DF2D-4B6E-9259-50ECFA2654CF}"/>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GB" noProof="0"/>
              <a:t>Click to add title</a:t>
            </a:r>
          </a:p>
        </p:txBody>
      </p:sp>
      <p:sp>
        <p:nvSpPr>
          <p:cNvPr id="3" name="Alcím 2">
            <a:extLst>
              <a:ext uri="{FF2B5EF4-FFF2-40B4-BE49-F238E27FC236}">
                <a16:creationId xmlns:a16="http://schemas.microsoft.com/office/drawing/2014/main" id="{5C98C4D8-44EE-4E84-A7EA-B9991D87260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u-HU" dirty="0"/>
          </a:p>
        </p:txBody>
      </p:sp>
      <p:sp>
        <p:nvSpPr>
          <p:cNvPr id="6" name="Dia számának helye 5">
            <a:extLst>
              <a:ext uri="{FF2B5EF4-FFF2-40B4-BE49-F238E27FC236}">
                <a16:creationId xmlns:a16="http://schemas.microsoft.com/office/drawing/2014/main" id="{ACADDE93-B799-4314-9B6B-1B3D1F5E1962}"/>
              </a:ext>
            </a:extLst>
          </p:cNvPr>
          <p:cNvSpPr>
            <a:spLocks noGrp="1"/>
          </p:cNvSpPr>
          <p:nvPr>
            <p:ph type="sldNum" sz="quarter" idx="12"/>
          </p:nvPr>
        </p:nvSpPr>
        <p:spPr/>
        <p:txBody>
          <a:bodyPr/>
          <a:lstStyle/>
          <a:p>
            <a:fld id="{E85B506E-48CA-4BB4-AE18-8574845C9E67}" type="slidenum">
              <a:rPr lang="hu-HU" smtClean="0"/>
              <a:t>‹Nr.›</a:t>
            </a:fld>
            <a:endParaRPr lang="hu-HU"/>
          </a:p>
        </p:txBody>
      </p:sp>
      <p:cxnSp>
        <p:nvCxnSpPr>
          <p:cNvPr id="5" name="Straight Connector 4">
            <a:extLst>
              <a:ext uri="{FF2B5EF4-FFF2-40B4-BE49-F238E27FC236}">
                <a16:creationId xmlns:a16="http://schemas.microsoft.com/office/drawing/2014/main" id="{39EC7597-9F48-4F14-A807-556B09DC4FA1}"/>
              </a:ext>
            </a:extLst>
          </p:cNvPr>
          <p:cNvCxnSpPr>
            <a:cxnSpLocks/>
          </p:cNvCxnSpPr>
          <p:nvPr/>
        </p:nvCxnSpPr>
        <p:spPr>
          <a:xfrm>
            <a:off x="1524000" y="350996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2ED311-0C3B-4971-B1E6-CD904E2A0F48}"/>
              </a:ext>
            </a:extLst>
          </p:cNvPr>
          <p:cNvSpPr>
            <a:spLocks noGrp="1"/>
          </p:cNvSpPr>
          <p:nvPr>
            <p:ph type="title" hasCustomPrompt="1"/>
          </p:nvPr>
        </p:nvSpPr>
        <p:spPr/>
        <p:txBody>
          <a:bodyPr/>
          <a:lstStyle>
            <a:lvl1pPr>
              <a:defRPr/>
            </a:lvl1pPr>
          </a:lstStyle>
          <a:p>
            <a:r>
              <a:rPr lang="en-GB" noProof="0"/>
              <a:t>Click to add title</a:t>
            </a:r>
          </a:p>
        </p:txBody>
      </p:sp>
      <p:sp>
        <p:nvSpPr>
          <p:cNvPr id="3" name="Függőleges szöveg helye 2">
            <a:extLst>
              <a:ext uri="{FF2B5EF4-FFF2-40B4-BE49-F238E27FC236}">
                <a16:creationId xmlns:a16="http://schemas.microsoft.com/office/drawing/2014/main" id="{33AC9F24-1487-4395-BE3A-1B5C9DE59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Dia számának helye 5">
            <a:extLst>
              <a:ext uri="{FF2B5EF4-FFF2-40B4-BE49-F238E27FC236}">
                <a16:creationId xmlns:a16="http://schemas.microsoft.com/office/drawing/2014/main" id="{CB182F8B-9C25-4689-9FBD-8000E33C4FB0}"/>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7" name="Shape 3">
            <a:extLst>
              <a:ext uri="{FF2B5EF4-FFF2-40B4-BE49-F238E27FC236}">
                <a16:creationId xmlns:a16="http://schemas.microsoft.com/office/drawing/2014/main" id="{0889435A-3024-47F8-AD70-92B52CAAEB44}"/>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8" name="Straight Connector 7">
            <a:extLst>
              <a:ext uri="{FF2B5EF4-FFF2-40B4-BE49-F238E27FC236}">
                <a16:creationId xmlns:a16="http://schemas.microsoft.com/office/drawing/2014/main" id="{837ADEFF-7F05-42BA-B301-0102E70F6E89}"/>
              </a:ext>
            </a:extLst>
          </p:cNvPr>
          <p:cNvCxnSpPr>
            <a:cxnSpLocks/>
          </p:cNvCxnSpPr>
          <p:nvPr/>
        </p:nvCxnSpPr>
        <p:spPr>
          <a:xfrm>
            <a:off x="838200" y="1690688"/>
            <a:ext cx="10515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hape 3">
            <a:extLst>
              <a:ext uri="{FF2B5EF4-FFF2-40B4-BE49-F238E27FC236}">
                <a16:creationId xmlns:a16="http://schemas.microsoft.com/office/drawing/2014/main" id="{BE87A2B8-5E0F-40E2-8013-D903D905F48C}"/>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294694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E4593BB-FCB3-4C92-80DE-1D03E2CCCC78}"/>
              </a:ext>
            </a:extLst>
          </p:cNvPr>
          <p:cNvSpPr>
            <a:spLocks noGrp="1"/>
          </p:cNvSpPr>
          <p:nvPr>
            <p:ph type="title" orient="vert" hasCustomPrompt="1"/>
          </p:nvPr>
        </p:nvSpPr>
        <p:spPr>
          <a:xfrm>
            <a:off x="8724900" y="365125"/>
            <a:ext cx="2628900" cy="5811838"/>
          </a:xfrm>
        </p:spPr>
        <p:txBody>
          <a:bodyPr vert="eaVert"/>
          <a:lstStyle>
            <a:lvl1pPr>
              <a:defRPr/>
            </a:lvl1pPr>
          </a:lstStyle>
          <a:p>
            <a:r>
              <a:rPr lang="en-GB" noProof="0"/>
              <a:t>Click to add title</a:t>
            </a:r>
          </a:p>
        </p:txBody>
      </p:sp>
      <p:sp>
        <p:nvSpPr>
          <p:cNvPr id="3" name="Függőleges szöveg helye 2">
            <a:extLst>
              <a:ext uri="{FF2B5EF4-FFF2-40B4-BE49-F238E27FC236}">
                <a16:creationId xmlns:a16="http://schemas.microsoft.com/office/drawing/2014/main" id="{F5168AC4-51E4-4592-AE48-EEB975852C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Dia számának helye 5">
            <a:extLst>
              <a:ext uri="{FF2B5EF4-FFF2-40B4-BE49-F238E27FC236}">
                <a16:creationId xmlns:a16="http://schemas.microsoft.com/office/drawing/2014/main" id="{9D84E71F-9E0D-46F7-A274-D8E869A2D3D3}"/>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7" name="Shape 3">
            <a:extLst>
              <a:ext uri="{FF2B5EF4-FFF2-40B4-BE49-F238E27FC236}">
                <a16:creationId xmlns:a16="http://schemas.microsoft.com/office/drawing/2014/main" id="{67FE18AD-0DEB-4421-8877-09D22BB1520B}"/>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8" name="Straight Connector 7">
            <a:extLst>
              <a:ext uri="{FF2B5EF4-FFF2-40B4-BE49-F238E27FC236}">
                <a16:creationId xmlns:a16="http://schemas.microsoft.com/office/drawing/2014/main" id="{C2741C06-4E2F-4374-B0F5-5695C2BA0460}"/>
              </a:ext>
            </a:extLst>
          </p:cNvPr>
          <p:cNvCxnSpPr>
            <a:cxnSpLocks/>
          </p:cNvCxnSpPr>
          <p:nvPr/>
        </p:nvCxnSpPr>
        <p:spPr>
          <a:xfrm flipV="1">
            <a:off x="8724900" y="365125"/>
            <a:ext cx="0" cy="58118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hape 3">
            <a:extLst>
              <a:ext uri="{FF2B5EF4-FFF2-40B4-BE49-F238E27FC236}">
                <a16:creationId xmlns:a16="http://schemas.microsoft.com/office/drawing/2014/main" id="{8F2F5FE9-6080-44FB-AF47-94D01596A264}"/>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32692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EC9CCC-0774-4C7E-BF97-28340E629901}"/>
              </a:ext>
            </a:extLst>
          </p:cNvPr>
          <p:cNvSpPr>
            <a:spLocks noGrp="1"/>
          </p:cNvSpPr>
          <p:nvPr>
            <p:ph type="title" hasCustomPrompt="1"/>
          </p:nvPr>
        </p:nvSpPr>
        <p:spPr/>
        <p:txBody>
          <a:bodyPr/>
          <a:lstStyle>
            <a:lvl1pPr>
              <a:defRPr>
                <a:latin typeface="+mj-lt"/>
              </a:defRPr>
            </a:lvl1pPr>
          </a:lstStyle>
          <a:p>
            <a:r>
              <a:rPr lang="en-GB" noProof="0" dirty="0"/>
              <a:t>Click to add title</a:t>
            </a:r>
          </a:p>
        </p:txBody>
      </p:sp>
      <p:sp>
        <p:nvSpPr>
          <p:cNvPr id="3" name="Tartalom helye 2">
            <a:extLst>
              <a:ext uri="{FF2B5EF4-FFF2-40B4-BE49-F238E27FC236}">
                <a16:creationId xmlns:a16="http://schemas.microsoft.com/office/drawing/2014/main" id="{3D925C54-846C-4E2B-BB2E-97FEED9845B4}"/>
              </a:ext>
            </a:extLst>
          </p:cNvPr>
          <p:cNvSpPr>
            <a:spLocks noGrp="1"/>
          </p:cNvSpPr>
          <p:nvPr>
            <p:ph idx="1"/>
          </p:nvPr>
        </p:nvSpPr>
        <p:spPr/>
        <p:txBody>
          <a:bodyPr/>
          <a:lstStyle>
            <a:lvl1pPr>
              <a:buNone/>
              <a:defRPr/>
            </a:lvl1pPr>
          </a:lstStyle>
          <a:p>
            <a:pPr lvl="0"/>
            <a:endParaRPr lang="hu-HU" dirty="0"/>
          </a:p>
        </p:txBody>
      </p:sp>
      <p:sp>
        <p:nvSpPr>
          <p:cNvPr id="6" name="Dia számának helye 5">
            <a:extLst>
              <a:ext uri="{FF2B5EF4-FFF2-40B4-BE49-F238E27FC236}">
                <a16:creationId xmlns:a16="http://schemas.microsoft.com/office/drawing/2014/main" id="{84008CC6-3579-47C5-BEE9-733A7287D068}"/>
              </a:ext>
            </a:extLst>
          </p:cNvPr>
          <p:cNvSpPr>
            <a:spLocks noGrp="1"/>
          </p:cNvSpPr>
          <p:nvPr>
            <p:ph type="sldNum" sz="quarter" idx="12"/>
          </p:nvPr>
        </p:nvSpPr>
        <p:spPr/>
        <p:txBody>
          <a:bodyPr/>
          <a:lstStyle>
            <a:lvl1pPr>
              <a:defRPr>
                <a:solidFill>
                  <a:schemeClr val="tx1"/>
                </a:solidFill>
              </a:defRPr>
            </a:lvl1pPr>
          </a:lstStyle>
          <a:p>
            <a:fld id="{02BC1E56-CB2E-4B87-AB42-32EA6AB80835}" type="slidenum">
              <a:rPr lang="hu-HU" smtClean="0"/>
              <a:pPr/>
              <a:t>‹Nr.›</a:t>
            </a:fld>
            <a:endParaRPr lang="hu-HU" dirty="0">
              <a:solidFill>
                <a:schemeClr val="tx1"/>
              </a:solidFill>
            </a:endParaRPr>
          </a:p>
        </p:txBody>
      </p:sp>
      <p:cxnSp>
        <p:nvCxnSpPr>
          <p:cNvPr id="7" name="Straight Connector 6">
            <a:extLst>
              <a:ext uri="{FF2B5EF4-FFF2-40B4-BE49-F238E27FC236}">
                <a16:creationId xmlns:a16="http://schemas.microsoft.com/office/drawing/2014/main" id="{07F005FA-0218-4FCB-9E62-08D4FCB0BD96}"/>
              </a:ext>
            </a:extLst>
          </p:cNvPr>
          <p:cNvCxnSpPr>
            <a:cxnSpLocks/>
          </p:cNvCxnSpPr>
          <p:nvPr/>
        </p:nvCxnSpPr>
        <p:spPr>
          <a:xfrm>
            <a:off x="838200" y="1425217"/>
            <a:ext cx="10494465" cy="0"/>
          </a:xfrm>
          <a:prstGeom prst="line">
            <a:avLst/>
          </a:prstGeom>
          <a:ln w="38100">
            <a:solidFill>
              <a:srgbClr val="FFC715"/>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566A620E-F62D-43D6-9153-DF02DCB67FF0}"/>
              </a:ext>
            </a:extLst>
          </p:cNvPr>
          <p:cNvSpPr/>
          <p:nvPr userDrawn="1"/>
        </p:nvSpPr>
        <p:spPr>
          <a:xfrm>
            <a:off x="859335" y="6359054"/>
            <a:ext cx="6807946" cy="359713"/>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r>
              <a:rPr lang="en-US" sz="1400" dirty="0">
                <a:solidFill>
                  <a:srgbClr val="595959"/>
                </a:solidFill>
                <a:latin typeface="Calibri" panose="020F0502020204030204" pitchFamily="34" charset="0"/>
                <a:ea typeface="Calibri" panose="020F0502020204030204" pitchFamily="34" charset="0"/>
              </a:rPr>
              <a:t>DIGI-AGEING - overcoming loneliness </a:t>
            </a:r>
            <a:endParaRPr lang="de-AT" sz="1400" dirty="0"/>
          </a:p>
        </p:txBody>
      </p:sp>
    </p:spTree>
    <p:extLst>
      <p:ext uri="{BB962C8B-B14F-4D97-AF65-F5344CB8AC3E}">
        <p14:creationId xmlns:p14="http://schemas.microsoft.com/office/powerpoint/2010/main" val="173076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9DD8F7-9AC6-4691-9E8E-AC0E3A6E21E2}"/>
              </a:ext>
            </a:extLst>
          </p:cNvPr>
          <p:cNvSpPr>
            <a:spLocks noGrp="1"/>
          </p:cNvSpPr>
          <p:nvPr>
            <p:ph type="title" hasCustomPrompt="1"/>
          </p:nvPr>
        </p:nvSpPr>
        <p:spPr>
          <a:xfrm>
            <a:off x="831850" y="1709738"/>
            <a:ext cx="10515600" cy="2852737"/>
          </a:xfrm>
        </p:spPr>
        <p:txBody>
          <a:bodyPr anchor="b"/>
          <a:lstStyle>
            <a:lvl1pPr>
              <a:defRPr sz="6000"/>
            </a:lvl1pPr>
          </a:lstStyle>
          <a:p>
            <a:r>
              <a:rPr lang="en-GB" noProof="0"/>
              <a:t>Click to add title</a:t>
            </a:r>
          </a:p>
        </p:txBody>
      </p:sp>
      <p:sp>
        <p:nvSpPr>
          <p:cNvPr id="3" name="Szöveg helye 2">
            <a:extLst>
              <a:ext uri="{FF2B5EF4-FFF2-40B4-BE49-F238E27FC236}">
                <a16:creationId xmlns:a16="http://schemas.microsoft.com/office/drawing/2014/main" id="{0FC630BD-DE45-4C68-865E-4908D1C23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ia számának helye 5">
            <a:extLst>
              <a:ext uri="{FF2B5EF4-FFF2-40B4-BE49-F238E27FC236}">
                <a16:creationId xmlns:a16="http://schemas.microsoft.com/office/drawing/2014/main" id="{F3AB34BE-90B6-4ED4-AF08-C1B5BB49A0B4}"/>
              </a:ext>
            </a:extLst>
          </p:cNvPr>
          <p:cNvSpPr>
            <a:spLocks noGrp="1"/>
          </p:cNvSpPr>
          <p:nvPr>
            <p:ph type="sldNum" sz="quarter" idx="12"/>
          </p:nvPr>
        </p:nvSpPr>
        <p:spPr/>
        <p:txBody>
          <a:bodyPr/>
          <a:lstStyle/>
          <a:p>
            <a:fld id="{E85B506E-48CA-4BB4-AE18-8574845C9E67}" type="slidenum">
              <a:rPr lang="hu-HU" smtClean="0"/>
              <a:t>‹Nr.›</a:t>
            </a:fld>
            <a:endParaRPr lang="hu-HU"/>
          </a:p>
        </p:txBody>
      </p:sp>
      <p:cxnSp>
        <p:nvCxnSpPr>
          <p:cNvPr id="5" name="Straight Connector 4">
            <a:extLst>
              <a:ext uri="{FF2B5EF4-FFF2-40B4-BE49-F238E27FC236}">
                <a16:creationId xmlns:a16="http://schemas.microsoft.com/office/drawing/2014/main" id="{B6AC2FCE-E8C4-4E50-8688-5122E724979D}"/>
              </a:ext>
            </a:extLst>
          </p:cNvPr>
          <p:cNvCxnSpPr>
            <a:cxnSpLocks/>
          </p:cNvCxnSpPr>
          <p:nvPr/>
        </p:nvCxnSpPr>
        <p:spPr>
          <a:xfrm>
            <a:off x="831850" y="4562475"/>
            <a:ext cx="105219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9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EC361C-39A4-487D-A583-7F10A057C552}"/>
              </a:ext>
            </a:extLst>
          </p:cNvPr>
          <p:cNvSpPr>
            <a:spLocks noGrp="1"/>
          </p:cNvSpPr>
          <p:nvPr>
            <p:ph type="title" hasCustomPrompt="1"/>
          </p:nvPr>
        </p:nvSpPr>
        <p:spPr/>
        <p:txBody>
          <a:bodyPr/>
          <a:lstStyle>
            <a:lvl1pPr>
              <a:defRPr/>
            </a:lvl1pPr>
          </a:lstStyle>
          <a:p>
            <a:r>
              <a:rPr lang="en-GB" noProof="0"/>
              <a:t>Click to add title</a:t>
            </a:r>
          </a:p>
        </p:txBody>
      </p:sp>
      <p:sp>
        <p:nvSpPr>
          <p:cNvPr id="3" name="Tartalom helye 2">
            <a:extLst>
              <a:ext uri="{FF2B5EF4-FFF2-40B4-BE49-F238E27FC236}">
                <a16:creationId xmlns:a16="http://schemas.microsoft.com/office/drawing/2014/main" id="{ED061A03-E120-4B4C-A1E8-FF42AE2937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artalom helye 3">
            <a:extLst>
              <a:ext uri="{FF2B5EF4-FFF2-40B4-BE49-F238E27FC236}">
                <a16:creationId xmlns:a16="http://schemas.microsoft.com/office/drawing/2014/main" id="{186BB4E3-69B6-4613-ABD8-A7873B0319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ia számának helye 6">
            <a:extLst>
              <a:ext uri="{FF2B5EF4-FFF2-40B4-BE49-F238E27FC236}">
                <a16:creationId xmlns:a16="http://schemas.microsoft.com/office/drawing/2014/main" id="{398912B0-EADF-48F6-A032-6AE84C2959DD}"/>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8" name="Shape 3">
            <a:extLst>
              <a:ext uri="{FF2B5EF4-FFF2-40B4-BE49-F238E27FC236}">
                <a16:creationId xmlns:a16="http://schemas.microsoft.com/office/drawing/2014/main" id="{6CE95A9F-192D-47B9-BF80-CE089EEBB999}"/>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58F61B88-BAA4-4AE0-95D0-71A3B77DF5E2}"/>
              </a:ext>
            </a:extLst>
          </p:cNvPr>
          <p:cNvCxnSpPr>
            <a:cxnSpLocks/>
          </p:cNvCxnSpPr>
          <p:nvPr/>
        </p:nvCxnSpPr>
        <p:spPr>
          <a:xfrm>
            <a:off x="838200" y="1683094"/>
            <a:ext cx="10515600" cy="75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C557DC67-676E-4457-88FE-03C0A6151D3E}"/>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31619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2D3256-C530-4232-9B4A-12040B0DD7F6}"/>
              </a:ext>
            </a:extLst>
          </p:cNvPr>
          <p:cNvSpPr>
            <a:spLocks noGrp="1"/>
          </p:cNvSpPr>
          <p:nvPr>
            <p:ph type="title" hasCustomPrompt="1"/>
          </p:nvPr>
        </p:nvSpPr>
        <p:spPr>
          <a:xfrm>
            <a:off x="839788" y="365125"/>
            <a:ext cx="10515600" cy="1325563"/>
          </a:xfrm>
        </p:spPr>
        <p:txBody>
          <a:bodyPr/>
          <a:lstStyle>
            <a:lvl1pPr>
              <a:defRPr/>
            </a:lvl1pPr>
          </a:lstStyle>
          <a:p>
            <a:r>
              <a:rPr lang="en-GB" noProof="0"/>
              <a:t>Click to add title</a:t>
            </a:r>
          </a:p>
        </p:txBody>
      </p:sp>
      <p:sp>
        <p:nvSpPr>
          <p:cNvPr id="3" name="Szöveg helye 2">
            <a:extLst>
              <a:ext uri="{FF2B5EF4-FFF2-40B4-BE49-F238E27FC236}">
                <a16:creationId xmlns:a16="http://schemas.microsoft.com/office/drawing/2014/main" id="{F758654F-FA75-4593-B58F-2040A8283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artalom helye 3">
            <a:extLst>
              <a:ext uri="{FF2B5EF4-FFF2-40B4-BE49-F238E27FC236}">
                <a16:creationId xmlns:a16="http://schemas.microsoft.com/office/drawing/2014/main" id="{D216034D-F5AB-43A6-88AD-33FAE9F3D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Szöveg helye 4">
            <a:extLst>
              <a:ext uri="{FF2B5EF4-FFF2-40B4-BE49-F238E27FC236}">
                <a16:creationId xmlns:a16="http://schemas.microsoft.com/office/drawing/2014/main" id="{99EB268C-72A3-44A2-BCE2-160AAF9FA9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artalom helye 5">
            <a:extLst>
              <a:ext uri="{FF2B5EF4-FFF2-40B4-BE49-F238E27FC236}">
                <a16:creationId xmlns:a16="http://schemas.microsoft.com/office/drawing/2014/main" id="{64E65EB5-2F44-4C9E-916D-661EA411B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43F16BB2-6A3B-4502-8C37-6170C5005769}"/>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10" name="Shape 3">
            <a:extLst>
              <a:ext uri="{FF2B5EF4-FFF2-40B4-BE49-F238E27FC236}">
                <a16:creationId xmlns:a16="http://schemas.microsoft.com/office/drawing/2014/main" id="{89FA9800-79D8-43B3-ABC8-7156962D259B}"/>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11" name="Straight Connector 10">
            <a:extLst>
              <a:ext uri="{FF2B5EF4-FFF2-40B4-BE49-F238E27FC236}">
                <a16:creationId xmlns:a16="http://schemas.microsoft.com/office/drawing/2014/main" id="{97D21736-EF84-44EB-8924-63270A8BA0F5}"/>
              </a:ext>
            </a:extLst>
          </p:cNvPr>
          <p:cNvCxnSpPr>
            <a:cxnSpLocks/>
          </p:cNvCxnSpPr>
          <p:nvPr/>
        </p:nvCxnSpPr>
        <p:spPr>
          <a:xfrm>
            <a:off x="839788" y="1681163"/>
            <a:ext cx="105140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hape 3">
            <a:extLst>
              <a:ext uri="{FF2B5EF4-FFF2-40B4-BE49-F238E27FC236}">
                <a16:creationId xmlns:a16="http://schemas.microsoft.com/office/drawing/2014/main" id="{B5ECF7BB-9FF2-4E1D-9BC0-2EBCA1C9C165}"/>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348961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1E3535B-6731-4728-9897-3AC971DB80D8}"/>
              </a:ext>
            </a:extLst>
          </p:cNvPr>
          <p:cNvSpPr>
            <a:spLocks noGrp="1"/>
          </p:cNvSpPr>
          <p:nvPr>
            <p:ph type="title" hasCustomPrompt="1"/>
          </p:nvPr>
        </p:nvSpPr>
        <p:spPr/>
        <p:txBody>
          <a:bodyPr/>
          <a:lstStyle>
            <a:lvl1pPr>
              <a:defRPr/>
            </a:lvl1pPr>
          </a:lstStyle>
          <a:p>
            <a:r>
              <a:rPr lang="en-GB" noProof="0"/>
              <a:t>Click to add title</a:t>
            </a:r>
          </a:p>
        </p:txBody>
      </p:sp>
      <p:sp>
        <p:nvSpPr>
          <p:cNvPr id="5" name="Dia számának helye 4">
            <a:extLst>
              <a:ext uri="{FF2B5EF4-FFF2-40B4-BE49-F238E27FC236}">
                <a16:creationId xmlns:a16="http://schemas.microsoft.com/office/drawing/2014/main" id="{9FE2AB53-AAF0-4C17-9710-9468A41D8537}"/>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6" name="Shape 3">
            <a:extLst>
              <a:ext uri="{FF2B5EF4-FFF2-40B4-BE49-F238E27FC236}">
                <a16:creationId xmlns:a16="http://schemas.microsoft.com/office/drawing/2014/main" id="{561527DB-6835-47CA-ACDA-DA47AFBFD2F7}"/>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7" name="Straight Connector 6">
            <a:extLst>
              <a:ext uri="{FF2B5EF4-FFF2-40B4-BE49-F238E27FC236}">
                <a16:creationId xmlns:a16="http://schemas.microsoft.com/office/drawing/2014/main" id="{83B91D16-C87E-455A-B62F-893B9CAB90E1}"/>
              </a:ext>
            </a:extLst>
          </p:cNvPr>
          <p:cNvCxnSpPr>
            <a:cxnSpLocks/>
          </p:cNvCxnSpPr>
          <p:nvPr/>
        </p:nvCxnSpPr>
        <p:spPr>
          <a:xfrm>
            <a:off x="838200" y="1690688"/>
            <a:ext cx="10515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hape 3">
            <a:extLst>
              <a:ext uri="{FF2B5EF4-FFF2-40B4-BE49-F238E27FC236}">
                <a16:creationId xmlns:a16="http://schemas.microsoft.com/office/drawing/2014/main" id="{C387596E-6775-46A9-BE60-68EC03E9491F}"/>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92866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15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41771C-85CA-42D7-8240-816F2F99285A}"/>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add title</a:t>
            </a:r>
          </a:p>
        </p:txBody>
      </p:sp>
      <p:sp>
        <p:nvSpPr>
          <p:cNvPr id="3" name="Tartalom helye 2">
            <a:extLst>
              <a:ext uri="{FF2B5EF4-FFF2-40B4-BE49-F238E27FC236}">
                <a16:creationId xmlns:a16="http://schemas.microsoft.com/office/drawing/2014/main" id="{FF34C119-B978-49F6-B531-FE25663A6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Szöveg helye 3">
            <a:extLst>
              <a:ext uri="{FF2B5EF4-FFF2-40B4-BE49-F238E27FC236}">
                <a16:creationId xmlns:a16="http://schemas.microsoft.com/office/drawing/2014/main" id="{885D2FA8-A6B3-44FD-97A1-58B8BD8E6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ia számának helye 6">
            <a:extLst>
              <a:ext uri="{FF2B5EF4-FFF2-40B4-BE49-F238E27FC236}">
                <a16:creationId xmlns:a16="http://schemas.microsoft.com/office/drawing/2014/main" id="{20A077BB-50D4-4A72-929C-6FA43225420A}"/>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8" name="Shape 3">
            <a:extLst>
              <a:ext uri="{FF2B5EF4-FFF2-40B4-BE49-F238E27FC236}">
                <a16:creationId xmlns:a16="http://schemas.microsoft.com/office/drawing/2014/main" id="{A3DB2526-4B9A-4089-BB5C-004829279C99}"/>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D957F895-7D9F-496D-ADB4-4BD9C5869B64}"/>
              </a:ext>
            </a:extLst>
          </p:cNvPr>
          <p:cNvCxnSpPr>
            <a:cxnSpLocks/>
          </p:cNvCxnSpPr>
          <p:nvPr/>
        </p:nvCxnSpPr>
        <p:spPr>
          <a:xfrm>
            <a:off x="839788" y="2057400"/>
            <a:ext cx="3932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C70F3E79-38AB-42D9-9F9A-BE41E7509E4E}"/>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74530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F810AE-708C-46E5-ACCB-EE42EC477FCF}"/>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add title</a:t>
            </a:r>
          </a:p>
        </p:txBody>
      </p:sp>
      <p:sp>
        <p:nvSpPr>
          <p:cNvPr id="3" name="Kép helye 2">
            <a:extLst>
              <a:ext uri="{FF2B5EF4-FFF2-40B4-BE49-F238E27FC236}">
                <a16:creationId xmlns:a16="http://schemas.microsoft.com/office/drawing/2014/main" id="{E37C3BA7-48A4-4D4F-8AD0-8EF3DB18E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hu-HU"/>
          </a:p>
        </p:txBody>
      </p:sp>
      <p:sp>
        <p:nvSpPr>
          <p:cNvPr id="4" name="Szöveg helye 3">
            <a:extLst>
              <a:ext uri="{FF2B5EF4-FFF2-40B4-BE49-F238E27FC236}">
                <a16:creationId xmlns:a16="http://schemas.microsoft.com/office/drawing/2014/main" id="{AEFBA25A-43A4-4825-876E-67CA8C433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ia számának helye 6">
            <a:extLst>
              <a:ext uri="{FF2B5EF4-FFF2-40B4-BE49-F238E27FC236}">
                <a16:creationId xmlns:a16="http://schemas.microsoft.com/office/drawing/2014/main" id="{0BA8E971-34FF-4290-94A3-D78CE6D867A6}"/>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8" name="Shape 3">
            <a:extLst>
              <a:ext uri="{FF2B5EF4-FFF2-40B4-BE49-F238E27FC236}">
                <a16:creationId xmlns:a16="http://schemas.microsoft.com/office/drawing/2014/main" id="{4CC47CF1-243E-48D8-A544-F700CC509FEB}"/>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69F4DBC3-EB56-480E-BBF9-C665CCDD3571}"/>
              </a:ext>
            </a:extLst>
          </p:cNvPr>
          <p:cNvCxnSpPr>
            <a:cxnSpLocks/>
          </p:cNvCxnSpPr>
          <p:nvPr/>
        </p:nvCxnSpPr>
        <p:spPr>
          <a:xfrm>
            <a:off x="839788" y="2057400"/>
            <a:ext cx="3932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A6CC4214-707C-493E-85D7-4877FF30E296}"/>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5314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B5D3A185-8949-4A5B-8E82-0A73E42B73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Klicken Sie zum Hinzufügen eines Titels</a:t>
            </a:r>
          </a:p>
        </p:txBody>
      </p:sp>
      <p:sp>
        <p:nvSpPr>
          <p:cNvPr id="3" name="Szöveg helye 2">
            <a:extLst>
              <a:ext uri="{FF2B5EF4-FFF2-40B4-BE49-F238E27FC236}">
                <a16:creationId xmlns:a16="http://schemas.microsoft.com/office/drawing/2014/main" id="{3EC74671-937E-485B-B883-A007DB3E1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6" name="Dia számának helye 5">
            <a:extLst>
              <a:ext uri="{FF2B5EF4-FFF2-40B4-BE49-F238E27FC236}">
                <a16:creationId xmlns:a16="http://schemas.microsoft.com/office/drawing/2014/main" id="{6A91356C-EAFB-4C4C-BB2D-9E0CECA08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E85B506E-48CA-4BB4-AE18-8574845C9E67}" type="slidenum">
              <a:rPr lang="hu-HU" smtClean="0"/>
              <a:t>‹Nr.›</a:t>
            </a:fld>
            <a:endParaRPr lang="hu-HU"/>
          </a:p>
        </p:txBody>
      </p:sp>
    </p:spTree>
    <p:extLst>
      <p:ext uri="{BB962C8B-B14F-4D97-AF65-F5344CB8AC3E}">
        <p14:creationId xmlns:p14="http://schemas.microsoft.com/office/powerpoint/2010/main" val="11043650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Century Gothic" panose="020B0502020202020204" pitchFamily="34" charset="0"/>
          <a:ea typeface="+mj-ea"/>
          <a:cs typeface="+mj-cs"/>
        </a:defRPr>
      </a:lvl1pPr>
    </p:titleStyle>
    <p:body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Char char=""/>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mruni.eu/" TargetMode="External"/><Relationship Id="rId13"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hyperlink" Target="http://www.asoccaminos.org/" TargetMode="External"/><Relationship Id="rId12"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www.materia.com.cy/" TargetMode="External"/><Relationship Id="rId11" Type="http://schemas.openxmlformats.org/officeDocument/2006/relationships/image" Target="../media/image31.png"/><Relationship Id="rId5" Type="http://schemas.openxmlformats.org/officeDocument/2006/relationships/hyperlink" Target="http://www.ucy.ac.cy/" TargetMode="External"/><Relationship Id="rId15" Type="http://schemas.openxmlformats.org/officeDocument/2006/relationships/image" Target="../media/image35.jpg"/><Relationship Id="rId10" Type="http://schemas.openxmlformats.org/officeDocument/2006/relationships/image" Target="../media/image30.jpeg"/><Relationship Id="rId4" Type="http://schemas.openxmlformats.org/officeDocument/2006/relationships/hyperlink" Target="http://www.umit-tirol.at/" TargetMode="External"/><Relationship Id="rId9" Type="http://schemas.openxmlformats.org/officeDocument/2006/relationships/image" Target="../media/image29.png"/><Relationship Id="rId14" Type="http://schemas.openxmlformats.org/officeDocument/2006/relationships/image" Target="../media/image34.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3442706" y="2794906"/>
            <a:ext cx="72200" cy="2041906"/>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35719" tIns="35719" rIns="35719" bIns="35719" numCol="1" anchor="ctr">
            <a:spAutoFit/>
          </a:bodyPr>
          <a:lstStyle>
            <a:lvl1pPr algn="l">
              <a:lnSpc>
                <a:spcPct val="80000"/>
              </a:lnSpc>
              <a:defRPr sz="32000">
                <a:solidFill>
                  <a:srgbClr val="FFFFFF"/>
                </a:solidFill>
                <a:latin typeface="Moon Light"/>
                <a:ea typeface="Moon Light"/>
                <a:cs typeface="Moon Light"/>
                <a:sym typeface="Moon Light"/>
              </a:defRPr>
            </a:lvl1pPr>
          </a:lstStyle>
          <a:p>
            <a:pPr lvl="0">
              <a:defRPr sz="1800">
                <a:solidFill>
                  <a:srgbClr val="000000"/>
                </a:solidFill>
              </a:defRPr>
            </a:pPr>
            <a:endParaRPr sz="16000" dirty="0"/>
          </a:p>
        </p:txBody>
      </p:sp>
      <p:sp>
        <p:nvSpPr>
          <p:cNvPr id="14" name="Shape 16"/>
          <p:cNvSpPr/>
          <p:nvPr/>
        </p:nvSpPr>
        <p:spPr>
          <a:xfrm>
            <a:off x="0" y="3182726"/>
            <a:ext cx="12192000" cy="1101914"/>
          </a:xfrm>
          <a:prstGeom prst="rect">
            <a:avLst/>
          </a:prstGeom>
          <a:solidFill>
            <a:srgbClr val="F0CF2C"/>
          </a:solidFill>
          <a:ln w="12700">
            <a:miter lim="400000"/>
          </a:ln>
        </p:spPr>
        <p:txBody>
          <a:bodyPr lIns="0" tIns="0" rIns="0" bIns="0" anchor="ctr" anchorCtr="1"/>
          <a:lstStyle/>
          <a:p>
            <a:pPr lvl="0">
              <a:lnSpc>
                <a:spcPct val="80000"/>
              </a:lnSpc>
              <a:defRPr sz="2700">
                <a:solidFill>
                  <a:srgbClr val="FFFFFF"/>
                </a:solidFill>
                <a:latin typeface="Moon Bold"/>
                <a:ea typeface="Moon Bold"/>
                <a:cs typeface="Moon Bold"/>
                <a:sym typeface="Moon Bold"/>
              </a:defRPr>
            </a:pPr>
            <a:endParaRPr sz="1350">
              <a:noFill/>
            </a:endParaRPr>
          </a:p>
        </p:txBody>
      </p:sp>
      <p:sp>
        <p:nvSpPr>
          <p:cNvPr id="6" name="Rechteck 5">
            <a:extLst>
              <a:ext uri="{FF2B5EF4-FFF2-40B4-BE49-F238E27FC236}">
                <a16:creationId xmlns:a16="http://schemas.microsoft.com/office/drawing/2014/main" id="{0063A965-ED6D-4240-8605-822EC256CB42}"/>
              </a:ext>
            </a:extLst>
          </p:cNvPr>
          <p:cNvSpPr/>
          <p:nvPr/>
        </p:nvSpPr>
        <p:spPr>
          <a:xfrm>
            <a:off x="1979341" y="3309992"/>
            <a:ext cx="10043849" cy="830997"/>
          </a:xfrm>
          <a:prstGeom prst="rect">
            <a:avLst/>
          </a:prstGeom>
        </p:spPr>
        <p:txBody>
          <a:bodyPr wrap="square">
            <a:spAutoFit/>
          </a:bodyPr>
          <a:lstStyle/>
          <a:p>
            <a:pPr algn="ctr"/>
            <a:r>
              <a:rPr lang="en-GB" sz="4800" dirty="0">
                <a:solidFill>
                  <a:schemeClr val="bg2">
                    <a:lumMod val="50000"/>
                  </a:schemeClr>
                </a:solidFill>
                <a:cs typeface="Calibri" panose="020F0502020204030204" pitchFamily="34" charset="0"/>
              </a:rPr>
              <a:t>Phänomen der Einsamkeit im Alter</a:t>
            </a:r>
          </a:p>
        </p:txBody>
      </p:sp>
      <p:sp>
        <p:nvSpPr>
          <p:cNvPr id="10" name="Fußzeilenplatzhalter 13">
            <a:extLst>
              <a:ext uri="{FF2B5EF4-FFF2-40B4-BE49-F238E27FC236}">
                <a16:creationId xmlns:a16="http://schemas.microsoft.com/office/drawing/2014/main" id="{35F1B82E-774A-4D16-844E-8DE036A4CE11}"/>
              </a:ext>
            </a:extLst>
          </p:cNvPr>
          <p:cNvSpPr txBox="1">
            <a:spLocks/>
          </p:cNvSpPr>
          <p:nvPr/>
        </p:nvSpPr>
        <p:spPr>
          <a:xfrm>
            <a:off x="379525" y="5952450"/>
            <a:ext cx="11432949" cy="548712"/>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Die Unterstützung der Europäischen Kommission für die Erstellung dieser Veröffentlichung stellt keine Billigung des Inhalts dar, der die </a:t>
            </a:r>
            <a:r>
              <a:rPr lang="en-US" dirty="0" err="1">
                <a:solidFill>
                  <a:schemeClr val="tx1"/>
                </a:solidFill>
              </a:rPr>
              <a:t>Ansichten</a:t>
            </a:r>
            <a:r>
              <a:rPr lang="en-US" dirty="0">
                <a:solidFill>
                  <a:schemeClr val="tx1"/>
                </a:solidFill>
              </a:rPr>
              <a:t> der 		</a:t>
            </a:r>
            <a:r>
              <a:rPr lang="en-US" dirty="0" err="1">
                <a:solidFill>
                  <a:schemeClr val="tx1"/>
                </a:solidFill>
              </a:rPr>
              <a:t>Autoren</a:t>
            </a:r>
            <a:r>
              <a:rPr lang="en-US" dirty="0">
                <a:solidFill>
                  <a:schemeClr val="tx1"/>
                </a:solidFill>
              </a:rPr>
              <a:t> </a:t>
            </a:r>
            <a:r>
              <a:rPr lang="en-US" dirty="0" err="1">
                <a:solidFill>
                  <a:schemeClr val="tx1"/>
                </a:solidFill>
              </a:rPr>
              <a:t>widerspiegelt</a:t>
            </a:r>
            <a:r>
              <a:rPr lang="en-US" dirty="0">
                <a:solidFill>
                  <a:schemeClr val="tx1"/>
                </a:solidFill>
              </a:rPr>
              <a:t>. Die Verantwortung für den Inhalt dieser Veröffentlichung trägt allein der Verfasser; die Kommission haftet nicht für die </a:t>
            </a:r>
            <a:r>
              <a:rPr lang="en-US" dirty="0" err="1">
                <a:solidFill>
                  <a:schemeClr val="tx1"/>
                </a:solidFill>
              </a:rPr>
              <a:t>weitere</a:t>
            </a:r>
            <a:r>
              <a:rPr lang="en-US" dirty="0">
                <a:solidFill>
                  <a:schemeClr val="tx1"/>
                </a:solidFill>
              </a:rPr>
              <a:t> 		</a:t>
            </a:r>
            <a:r>
              <a:rPr lang="en-US" dirty="0" err="1">
                <a:solidFill>
                  <a:schemeClr val="tx1"/>
                </a:solidFill>
              </a:rPr>
              <a:t>Verwendung</a:t>
            </a:r>
            <a:r>
              <a:rPr lang="en-US" dirty="0">
                <a:solidFill>
                  <a:schemeClr val="tx1"/>
                </a:solidFill>
              </a:rPr>
              <a:t> der darin enthaltenen Angaben.</a:t>
            </a:r>
            <a:endParaRPr lang="de-AT" dirty="0">
              <a:solidFill>
                <a:schemeClr val="tx1"/>
              </a:solidFill>
            </a:endParaRPr>
          </a:p>
        </p:txBody>
      </p:sp>
      <p:pic>
        <p:nvPicPr>
          <p:cNvPr id="12" name="image05.png">
            <a:extLst>
              <a:ext uri="{FF2B5EF4-FFF2-40B4-BE49-F238E27FC236}">
                <a16:creationId xmlns:a16="http://schemas.microsoft.com/office/drawing/2014/main" id="{1C86743F-63BD-46DB-A74C-563DCA86FAB6}"/>
              </a:ext>
            </a:extLst>
          </p:cNvPr>
          <p:cNvPicPr/>
          <p:nvPr/>
        </p:nvPicPr>
        <p:blipFill>
          <a:blip r:embed="rId2"/>
          <a:srcRect/>
          <a:stretch>
            <a:fillRect/>
          </a:stretch>
        </p:blipFill>
        <p:spPr>
          <a:xfrm>
            <a:off x="320559" y="6112542"/>
            <a:ext cx="1769110" cy="388620"/>
          </a:xfrm>
          <a:prstGeom prst="rect">
            <a:avLst/>
          </a:prstGeom>
          <a:ln/>
        </p:spPr>
      </p:pic>
      <p:pic>
        <p:nvPicPr>
          <p:cNvPr id="8" name="Grafik 7" descr="Ein Bild, das Text enthält.  Automatisch generierte Beschreibung">
            <a:extLst>
              <a:ext uri="{FF2B5EF4-FFF2-40B4-BE49-F238E27FC236}">
                <a16:creationId xmlns:a16="http://schemas.microsoft.com/office/drawing/2014/main" id="{F9F82BBA-02C1-0019-8F30-1C26C9B21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42" y="479828"/>
            <a:ext cx="4828828" cy="2145080"/>
          </a:xfrm>
          <a:prstGeom prst="rect">
            <a:avLst/>
          </a:prstGeom>
        </p:spPr>
      </p:pic>
    </p:spTree>
    <p:extLst>
      <p:ext uri="{BB962C8B-B14F-4D97-AF65-F5344CB8AC3E}">
        <p14:creationId xmlns:p14="http://schemas.microsoft.com/office/powerpoint/2010/main" val="24121943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a14="http://schemas.microsoft.com/office/drawing/2010/main" xmlns:a16="http://schemas.microsoft.com/office/drawing/2014/main" xmlns:ma14="http://schemas.microsoft.com/office/mac/drawingml/2011/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en-US" sz="4000" dirty="0"/>
              <a:t>Prävalenz von Einsamkeit bei älteren Erwachsenen</a:t>
            </a:r>
            <a:endParaRPr lang="en-GB" sz="4000" dirty="0">
              <a:latin typeface="+mj-lt"/>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10</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804300" y="1937856"/>
            <a:ext cx="10347793" cy="4490594"/>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spcAft>
                <a:spcPts val="1200"/>
              </a:spcAft>
              <a:buFont typeface="Arial" panose="020B0604020202020204" pitchFamily="34" charset="0"/>
              <a:buChar char="•"/>
            </a:pPr>
            <a:r>
              <a:rPr lang="en-GB" sz="2800" dirty="0"/>
              <a:t>Inkonsistente </a:t>
            </a:r>
            <a:r>
              <a:rPr lang="en-GB" sz="2800" dirty="0" err="1"/>
              <a:t>Forschungsberichte</a:t>
            </a:r>
            <a:r>
              <a:rPr lang="en-GB" sz="2800" dirty="0"/>
              <a:t> </a:t>
            </a:r>
            <a:r>
              <a:rPr lang="en-GB" sz="2800" dirty="0">
                <a:solidFill>
                  <a:srgbClr val="F39019"/>
                </a:solidFill>
                <a:sym typeface="Wingdings" panose="05000000000000000000" pitchFamily="2" charset="2"/>
              </a:rPr>
              <a:t> </a:t>
            </a:r>
            <a:r>
              <a:rPr lang="en-US" sz="2800" dirty="0"/>
              <a:t>je nach Definition und Ergebnismessung</a:t>
            </a:r>
            <a:endParaRPr lang="en-GB" sz="2800" dirty="0"/>
          </a:p>
          <a:p>
            <a:pPr marL="571500" indent="-571500">
              <a:spcAft>
                <a:spcPts val="1200"/>
              </a:spcAft>
              <a:buFont typeface="Arial" panose="020B0604020202020204" pitchFamily="34" charset="0"/>
              <a:buChar char="•"/>
            </a:pPr>
            <a:r>
              <a:rPr lang="en-GB" sz="2800" dirty="0"/>
              <a:t>Ähnlichkeit der </a:t>
            </a:r>
            <a:r>
              <a:rPr lang="en-GB" sz="2800" dirty="0" err="1"/>
              <a:t>Forschungsergebnisse</a:t>
            </a:r>
            <a:r>
              <a:rPr lang="en-GB" sz="2800" dirty="0"/>
              <a:t> </a:t>
            </a:r>
            <a:r>
              <a:rPr lang="en-GB" sz="2800" dirty="0">
                <a:solidFill>
                  <a:srgbClr val="F39019"/>
                </a:solidFill>
                <a:sym typeface="Wingdings" panose="05000000000000000000" pitchFamily="2" charset="2"/>
              </a:rPr>
              <a:t></a:t>
            </a:r>
            <a:r>
              <a:rPr lang="en-GB" sz="2800" dirty="0"/>
              <a:t> Einsamkeit ist bei den "ältesten Alten" (80+ Jahre) am weitesten verbreitet</a:t>
            </a:r>
          </a:p>
          <a:p>
            <a:pPr marL="571500" indent="-571500">
              <a:spcAft>
                <a:spcPts val="1200"/>
              </a:spcAft>
              <a:buFont typeface="Arial" panose="020B0604020202020204" pitchFamily="34" charset="0"/>
              <a:buChar char="•"/>
            </a:pPr>
            <a:r>
              <a:rPr lang="en-US" sz="2800" dirty="0">
                <a:highlight>
                  <a:srgbClr val="FFD85B"/>
                </a:highlight>
              </a:rPr>
              <a:t>Ältere Menschen sind eher von Einsamkeit und </a:t>
            </a:r>
            <a:r>
              <a:rPr lang="de-AT" sz="2800" dirty="0">
                <a:highlight>
                  <a:srgbClr val="FFD85B"/>
                </a:highlight>
              </a:rPr>
              <a:t>sozialer </a:t>
            </a:r>
            <a:r>
              <a:rPr lang="en-GB" sz="2800" dirty="0">
                <a:highlight>
                  <a:srgbClr val="FFD85B"/>
                </a:highlight>
              </a:rPr>
              <a:t>Isolation </a:t>
            </a:r>
            <a:r>
              <a:rPr lang="en-GB" sz="2800" dirty="0" err="1">
                <a:highlight>
                  <a:srgbClr val="FFD85B"/>
                </a:highlight>
              </a:rPr>
              <a:t>betroffen</a:t>
            </a:r>
            <a:r>
              <a:rPr lang="en-GB" sz="2800" dirty="0"/>
              <a:t> </a:t>
            </a:r>
            <a:r>
              <a:rPr lang="en-GB" sz="2800" dirty="0">
                <a:solidFill>
                  <a:srgbClr val="F39019"/>
                </a:solidFill>
                <a:sym typeface="Wingdings" panose="05000000000000000000" pitchFamily="2" charset="2"/>
              </a:rPr>
              <a:t> </a:t>
            </a:r>
            <a:r>
              <a:rPr lang="en-GB" sz="2800" dirty="0" err="1">
                <a:sym typeface="Wingdings" panose="05000000000000000000" pitchFamily="2" charset="2"/>
              </a:rPr>
              <a:t>Erklärungen</a:t>
            </a:r>
            <a:r>
              <a:rPr lang="en-GB" sz="2800" dirty="0">
                <a:sym typeface="Wingdings" panose="05000000000000000000" pitchFamily="2" charset="2"/>
              </a:rPr>
              <a:t>?</a:t>
            </a:r>
          </a:p>
          <a:p>
            <a:pPr marL="414337" lvl="1" indent="0">
              <a:spcAft>
                <a:spcPts val="1200"/>
              </a:spcAft>
              <a:buNone/>
            </a:pPr>
            <a:r>
              <a:rPr lang="en-US" sz="2800" dirty="0"/>
              <a:t>	Beziehungsverluste, Morbidität, Funktionseinbußen, ...</a:t>
            </a:r>
            <a:endParaRPr lang="en-GB" sz="1600" dirty="0"/>
          </a:p>
          <a:p>
            <a:pPr marL="985837" lvl="1" indent="-571500">
              <a:spcAft>
                <a:spcPts val="1200"/>
              </a:spcAft>
              <a:buFont typeface="Arial" panose="020B0604020202020204" pitchFamily="34" charset="0"/>
              <a:buChar char="•"/>
            </a:pPr>
            <a:endParaRPr lang="en-GB" sz="2400" dirty="0">
              <a:highlight>
                <a:srgbClr val="FFD85B"/>
              </a:highlight>
            </a:endParaRPr>
          </a:p>
          <a:p>
            <a:pPr marL="571500" indent="-571500">
              <a:spcAft>
                <a:spcPts val="1200"/>
              </a:spcAft>
              <a:buFont typeface="Arial" panose="020B0604020202020204" pitchFamily="34" charset="0"/>
              <a:buChar char="•"/>
            </a:pPr>
            <a:endParaRPr lang="en-GB" sz="2800" dirty="0">
              <a:sym typeface="Wingdings" panose="05000000000000000000" pitchFamily="2" charset="2"/>
            </a:endParaRPr>
          </a:p>
        </p:txBody>
      </p:sp>
      <p:sp>
        <p:nvSpPr>
          <p:cNvPr id="7" name="Textfeld 6">
            <a:extLst>
              <a:ext uri="{FF2B5EF4-FFF2-40B4-BE49-F238E27FC236}">
                <a16:creationId xmlns:a16="http://schemas.microsoft.com/office/drawing/2014/main" id="{AC2DF3CA-CEA8-4182-82EF-B5CA70E018C4}"/>
              </a:ext>
            </a:extLst>
          </p:cNvPr>
          <p:cNvSpPr txBox="1"/>
          <p:nvPr/>
        </p:nvSpPr>
        <p:spPr>
          <a:xfrm>
            <a:off x="5477058" y="5944593"/>
            <a:ext cx="6571507" cy="338554"/>
          </a:xfrm>
          <a:prstGeom prst="rect">
            <a:avLst/>
          </a:prstGeom>
          <a:noFill/>
        </p:spPr>
        <p:txBody>
          <a:bodyPr wrap="square">
            <a:spAutoFit/>
          </a:bodyPr>
          <a:lstStyle/>
          <a:p>
            <a:r>
              <a:rPr lang="en-GB" sz="1600" dirty="0">
                <a:solidFill>
                  <a:schemeClr val="bg1">
                    <a:lumMod val="50000"/>
                  </a:schemeClr>
                </a:solidFill>
                <a:latin typeface="+mj-lt"/>
                <a:cs typeface="Arial" panose="020B0604020202020204" pitchFamily="34" charset="0"/>
              </a:rPr>
              <a:t>(</a:t>
            </a:r>
            <a:r>
              <a:rPr lang="de-AT" sz="1600" dirty="0">
                <a:solidFill>
                  <a:schemeClr val="bg1">
                    <a:lumMod val="50000"/>
                  </a:schemeClr>
                </a:solidFill>
                <a:latin typeface="+mj-lt"/>
                <a:cs typeface="Arial" panose="020B0604020202020204" pitchFamily="34" charset="0"/>
              </a:rPr>
              <a:t>Bryant et al., 2004; </a:t>
            </a:r>
            <a:r>
              <a:rPr lang="en-GB" sz="1600" dirty="0">
                <a:solidFill>
                  <a:schemeClr val="bg1">
                    <a:lumMod val="50000"/>
                  </a:schemeClr>
                </a:solidFill>
                <a:latin typeface="+mj-lt"/>
                <a:cs typeface="Arial" panose="020B0604020202020204" pitchFamily="34" charset="0"/>
              </a:rPr>
              <a:t>Dickens et al., 2011; </a:t>
            </a:r>
            <a:r>
              <a:rPr lang="en-GB" sz="1600" dirty="0" err="1">
                <a:solidFill>
                  <a:schemeClr val="bg1">
                    <a:lumMod val="50000"/>
                  </a:schemeClr>
                </a:solidFill>
                <a:latin typeface="+mj-lt"/>
                <a:cs typeface="Arial" panose="020B0604020202020204" pitchFamily="34" charset="0"/>
              </a:rPr>
              <a:t>Skingley</a:t>
            </a:r>
            <a:r>
              <a:rPr lang="en-GB" sz="1600" dirty="0">
                <a:solidFill>
                  <a:schemeClr val="bg1">
                    <a:lumMod val="50000"/>
                  </a:schemeClr>
                </a:solidFill>
                <a:latin typeface="+mj-lt"/>
                <a:cs typeface="Arial" panose="020B0604020202020204" pitchFamily="34" charset="0"/>
              </a:rPr>
              <a:t>, 2013; Windle et al., 2011)</a:t>
            </a:r>
          </a:p>
        </p:txBody>
      </p:sp>
    </p:spTree>
    <p:extLst>
      <p:ext uri="{BB962C8B-B14F-4D97-AF65-F5344CB8AC3E}">
        <p14:creationId xmlns:p14="http://schemas.microsoft.com/office/powerpoint/2010/main" val="363564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en-US" sz="4000" dirty="0"/>
              <a:t>Prävalenz von Einsamkeit bei älteren Erwachsenen</a:t>
            </a:r>
            <a:br>
              <a:rPr lang="en-US" sz="4000" dirty="0"/>
            </a:br>
            <a:r>
              <a:rPr lang="en-US" sz="2000" dirty="0" err="1">
                <a:solidFill>
                  <a:schemeClr val="bg1">
                    <a:lumMod val="50000"/>
                  </a:schemeClr>
                </a:solidFill>
                <a:highlight>
                  <a:srgbClr val="FFD85B"/>
                </a:highlight>
                <a:ea typeface="+mn-ea"/>
                <a:cs typeface="Arial" panose="020B0604020202020204" pitchFamily="34" charset="0"/>
              </a:rPr>
              <a:t>Surkalim </a:t>
            </a:r>
            <a:r>
              <a:rPr lang="en-US" sz="2000" dirty="0">
                <a:solidFill>
                  <a:schemeClr val="bg1">
                    <a:lumMod val="50000"/>
                  </a:schemeClr>
                </a:solidFill>
                <a:highlight>
                  <a:srgbClr val="FFD85B"/>
                </a:highlight>
                <a:ea typeface="+mn-ea"/>
                <a:cs typeface="Arial" panose="020B0604020202020204" pitchFamily="34" charset="0"/>
              </a:rPr>
              <a:t>et al. 2022</a:t>
            </a:r>
            <a:endParaRPr lang="en-GB" sz="2800"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11</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804300" y="1937856"/>
            <a:ext cx="10347793" cy="4490594"/>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spcAft>
                <a:spcPts val="1200"/>
              </a:spcAft>
              <a:buFont typeface="Arial" panose="020B0604020202020204" pitchFamily="34" charset="0"/>
              <a:buChar char="•"/>
            </a:pPr>
            <a:endParaRPr lang="en-GB" sz="2800" dirty="0">
              <a:sym typeface="Wingdings" panose="05000000000000000000" pitchFamily="2" charset="2"/>
            </a:endParaRPr>
          </a:p>
        </p:txBody>
      </p:sp>
      <p:pic>
        <p:nvPicPr>
          <p:cNvPr id="9" name="Grafik 8" descr="Ein Bild, das Text enthält.  Automatisch generierte Beschreibung">
            <a:extLst>
              <a:ext uri="{FF2B5EF4-FFF2-40B4-BE49-F238E27FC236}">
                <a16:creationId xmlns:a16="http://schemas.microsoft.com/office/drawing/2014/main" id="{04BAC774-97BB-446E-A9FB-8815B038B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188" y="1551820"/>
            <a:ext cx="7410015" cy="4691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299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12</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804300" y="1937856"/>
            <a:ext cx="10347793" cy="4490594"/>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spcAft>
                <a:spcPts val="1200"/>
              </a:spcAft>
              <a:buFont typeface="Arial" panose="020B0604020202020204" pitchFamily="34" charset="0"/>
              <a:buChar char="•"/>
            </a:pPr>
            <a:endParaRPr lang="en-GB" sz="2800" dirty="0">
              <a:sym typeface="Wingdings" panose="05000000000000000000" pitchFamily="2" charset="2"/>
            </a:endParaRPr>
          </a:p>
        </p:txBody>
      </p:sp>
      <p:pic>
        <p:nvPicPr>
          <p:cNvPr id="9" name="Grafik 8" descr="Ein Bild, das Text enthält.  Automatisch generierte Beschreibung">
            <a:extLst>
              <a:ext uri="{FF2B5EF4-FFF2-40B4-BE49-F238E27FC236}">
                <a16:creationId xmlns:a16="http://schemas.microsoft.com/office/drawing/2014/main" id="{04BAC774-97BB-446E-A9FB-8815B038B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40" y="1644831"/>
            <a:ext cx="4045607" cy="2692880"/>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F9752E86-ABFF-4623-8B78-6A1D26FC8FF0}"/>
              </a:ext>
            </a:extLst>
          </p:cNvPr>
          <p:cNvSpPr txBox="1"/>
          <p:nvPr/>
        </p:nvSpPr>
        <p:spPr>
          <a:xfrm>
            <a:off x="4933010" y="1731999"/>
            <a:ext cx="6642846" cy="3930307"/>
          </a:xfrm>
          <a:prstGeom prst="rect">
            <a:avLst/>
          </a:prstGeom>
          <a:noFill/>
        </p:spPr>
        <p:txBody>
          <a:bodyPr wrap="square" rtlCol="0">
            <a:spAutoFit/>
          </a:bodyPr>
          <a:lstStyle/>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US" sz="2800" dirty="0">
                <a:solidFill>
                  <a:schemeClr val="bg1">
                    <a:lumMod val="50000"/>
                  </a:schemeClr>
                </a:solidFill>
                <a:latin typeface="+mj-lt"/>
                <a:cs typeface="Arial" panose="020B0604020202020204" pitchFamily="34" charset="0"/>
              </a:rPr>
              <a:t>Einsamkeit ist in der </a:t>
            </a:r>
            <a:r>
              <a:rPr lang="en-US" sz="2400" dirty="0">
                <a:solidFill>
                  <a:schemeClr val="bg1">
                    <a:lumMod val="50000"/>
                  </a:schemeClr>
                </a:solidFill>
                <a:latin typeface="Arial Black" panose="020B0A04020102020204" pitchFamily="34" charset="0"/>
                <a:cs typeface="Arial" panose="020B0604020202020204" pitchFamily="34" charset="0"/>
              </a:rPr>
              <a:t>Altersgruppe 60+ </a:t>
            </a:r>
            <a:r>
              <a:rPr lang="en-US" sz="2800" dirty="0">
                <a:solidFill>
                  <a:schemeClr val="bg1">
                    <a:lumMod val="50000"/>
                  </a:schemeClr>
                </a:solidFill>
                <a:latin typeface="+mj-lt"/>
                <a:cs typeface="Arial" panose="020B0604020202020204" pitchFamily="34" charset="0"/>
              </a:rPr>
              <a:t>am weitesten verbreitet </a:t>
            </a:r>
            <a:r>
              <a:rPr lang="en-US" sz="2400" dirty="0">
                <a:solidFill>
                  <a:schemeClr val="bg1">
                    <a:lumMod val="50000"/>
                  </a:schemeClr>
                </a:solidFill>
                <a:latin typeface="+mj-lt"/>
                <a:cs typeface="Arial" panose="020B0604020202020204" pitchFamily="34" charset="0"/>
              </a:rPr>
              <a:t>im Vergleich zu jungen und mittelalten Erwachsenen oder Jugendlichen</a:t>
            </a:r>
            <a:endParaRPr lang="de-AT" sz="2800" dirty="0">
              <a:solidFill>
                <a:schemeClr val="bg1">
                  <a:lumMod val="50000"/>
                </a:schemeClr>
              </a:solidFill>
              <a:latin typeface="+mj-lt"/>
              <a:cs typeface="Arial" panose="020B0604020202020204" pitchFamily="34" charset="0"/>
            </a:endParaRPr>
          </a:p>
          <a:p>
            <a:pPr>
              <a:lnSpc>
                <a:spcPct val="90000"/>
              </a:lnSpc>
              <a:spcBef>
                <a:spcPts val="1000"/>
              </a:spcBef>
              <a:spcAft>
                <a:spcPts val="1200"/>
              </a:spcAft>
              <a:buClr>
                <a:schemeClr val="accent2"/>
              </a:buClr>
              <a:buSzPct val="75000"/>
            </a:pPr>
            <a:r>
              <a:rPr lang="de-AT" sz="2400" b="1" dirty="0">
                <a:solidFill>
                  <a:schemeClr val="bg1">
                    <a:lumMod val="50000"/>
                  </a:schemeClr>
                </a:solidFill>
                <a:latin typeface="Arial Black" panose="020B0A04020102020204" pitchFamily="34" charset="0"/>
                <a:cs typeface="Arial" panose="020B0604020202020204" pitchFamily="34" charset="0"/>
              </a:rPr>
              <a:t>Gepoolte </a:t>
            </a:r>
            <a:r>
              <a:rPr lang="en-US" sz="2400" b="1" dirty="0">
                <a:solidFill>
                  <a:schemeClr val="bg1">
                    <a:lumMod val="50000"/>
                  </a:schemeClr>
                </a:solidFill>
                <a:latin typeface="Arial Black" panose="020B0A04020102020204" pitchFamily="34" charset="0"/>
                <a:cs typeface="Arial" panose="020B0604020202020204" pitchFamily="34" charset="0"/>
              </a:rPr>
              <a:t>Prävalenz </a:t>
            </a:r>
            <a:r>
              <a:rPr lang="en-US" sz="2800" dirty="0">
                <a:solidFill>
                  <a:schemeClr val="bg1">
                    <a:lumMod val="50000"/>
                  </a:schemeClr>
                </a:solidFill>
                <a:latin typeface="+mj-lt"/>
                <a:cs typeface="Arial" panose="020B0604020202020204" pitchFamily="34" charset="0"/>
              </a:rPr>
              <a:t>der Einsamkeit (60+)</a:t>
            </a: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GB" sz="2800" dirty="0">
                <a:solidFill>
                  <a:schemeClr val="bg1">
                    <a:lumMod val="50000"/>
                  </a:schemeClr>
                </a:solidFill>
                <a:latin typeface="+mj-lt"/>
                <a:cs typeface="Arial" panose="020B0604020202020204" pitchFamily="34" charset="0"/>
              </a:rPr>
              <a:t>Am niedrigsten </a:t>
            </a:r>
            <a:r>
              <a:rPr lang="de-DE" sz="2800" dirty="0">
                <a:solidFill>
                  <a:schemeClr val="bg1">
                    <a:lumMod val="50000"/>
                  </a:schemeClr>
                </a:solidFill>
                <a:latin typeface="+mj-lt"/>
                <a:cs typeface="Arial" panose="020B0604020202020204" pitchFamily="34" charset="0"/>
              </a:rPr>
              <a:t>in den </a:t>
            </a:r>
            <a:r>
              <a:rPr lang="en-GB" sz="2800" dirty="0">
                <a:solidFill>
                  <a:schemeClr val="bg1">
                    <a:lumMod val="50000"/>
                  </a:schemeClr>
                </a:solidFill>
                <a:latin typeface="+mj-lt"/>
                <a:cs typeface="Arial" panose="020B0604020202020204" pitchFamily="34" charset="0"/>
              </a:rPr>
              <a:t>nordeuropäischen </a:t>
            </a:r>
            <a:r>
              <a:rPr lang="de-DE" sz="2800" dirty="0">
                <a:solidFill>
                  <a:schemeClr val="bg1">
                    <a:lumMod val="50000"/>
                  </a:schemeClr>
                </a:solidFill>
                <a:latin typeface="+mj-lt"/>
                <a:cs typeface="Arial" panose="020B0604020202020204" pitchFamily="34" charset="0"/>
              </a:rPr>
              <a:t>Ländern</a:t>
            </a:r>
            <a:br>
              <a:rPr lang="de-DE" sz="2800" dirty="0">
                <a:solidFill>
                  <a:schemeClr val="bg1">
                    <a:lumMod val="50000"/>
                  </a:schemeClr>
                </a:solidFill>
                <a:latin typeface="+mj-lt"/>
                <a:cs typeface="Arial" panose="020B0604020202020204" pitchFamily="34" charset="0"/>
              </a:rPr>
            </a:br>
            <a:r>
              <a:rPr lang="de-DE" sz="2400" dirty="0">
                <a:solidFill>
                  <a:schemeClr val="bg1">
                    <a:lumMod val="50000"/>
                  </a:schemeClr>
                </a:solidFill>
                <a:highlight>
                  <a:srgbClr val="FFD85B"/>
                </a:highlight>
                <a:latin typeface="Arial Black" panose="020B0A04020102020204" pitchFamily="34" charset="0"/>
                <a:cs typeface="Arial" panose="020B0604020202020204" pitchFamily="34" charset="0"/>
              </a:rPr>
              <a:t>	4.2% - 6.5%</a:t>
            </a: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GB" sz="2800" dirty="0">
                <a:solidFill>
                  <a:schemeClr val="bg1">
                    <a:lumMod val="50000"/>
                  </a:schemeClr>
                </a:solidFill>
                <a:latin typeface="+mj-lt"/>
                <a:cs typeface="Arial" panose="020B0604020202020204" pitchFamily="34" charset="0"/>
              </a:rPr>
              <a:t>Am höchsten in den </a:t>
            </a:r>
            <a:r>
              <a:rPr lang="de-DE" sz="2800" dirty="0">
                <a:solidFill>
                  <a:schemeClr val="bg1">
                    <a:lumMod val="50000"/>
                  </a:schemeClr>
                </a:solidFill>
                <a:latin typeface="+mj-lt"/>
                <a:cs typeface="Arial" panose="020B0604020202020204" pitchFamily="34" charset="0"/>
              </a:rPr>
              <a:t>osteuropäischen Ländern</a:t>
            </a:r>
            <a:br>
              <a:rPr lang="de-DE" sz="2800" dirty="0">
                <a:solidFill>
                  <a:schemeClr val="bg1">
                    <a:lumMod val="50000"/>
                  </a:schemeClr>
                </a:solidFill>
                <a:latin typeface="+mj-lt"/>
                <a:cs typeface="Arial" panose="020B0604020202020204" pitchFamily="34" charset="0"/>
              </a:rPr>
            </a:br>
            <a:r>
              <a:rPr lang="de-DE" sz="2400" dirty="0">
                <a:solidFill>
                  <a:schemeClr val="bg1">
                    <a:lumMod val="50000"/>
                  </a:schemeClr>
                </a:solidFill>
                <a:highlight>
                  <a:srgbClr val="FFD85B"/>
                </a:highlight>
                <a:latin typeface="Arial Black" panose="020B0A04020102020204" pitchFamily="34" charset="0"/>
                <a:cs typeface="Arial" panose="020B0604020202020204" pitchFamily="34" charset="0"/>
              </a:rPr>
              <a:t>	18.7% - 24.2%</a:t>
            </a:r>
            <a:endParaRPr lang="de-AT" sz="2400" dirty="0">
              <a:solidFill>
                <a:schemeClr val="bg1">
                  <a:lumMod val="50000"/>
                </a:schemeClr>
              </a:solidFill>
              <a:highlight>
                <a:srgbClr val="FFD85B"/>
              </a:highlight>
              <a:latin typeface="Arial Black" panose="020B0A040201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4DC8C714-AABD-40EC-B028-A33E0D512678}"/>
              </a:ext>
            </a:extLst>
          </p:cNvPr>
          <p:cNvSpPr txBox="1"/>
          <p:nvPr/>
        </p:nvSpPr>
        <p:spPr>
          <a:xfrm>
            <a:off x="380537" y="4663017"/>
            <a:ext cx="4281110" cy="1427057"/>
          </a:xfrm>
          <a:prstGeom prst="rect">
            <a:avLst/>
          </a:prstGeom>
          <a:noFill/>
        </p:spPr>
        <p:txBody>
          <a:bodyPr wrap="square">
            <a:spAutoFit/>
          </a:bodyPr>
          <a:lstStyle/>
          <a:p>
            <a:pPr>
              <a:lnSpc>
                <a:spcPct val="90000"/>
              </a:lnSpc>
              <a:spcBef>
                <a:spcPts val="1000"/>
              </a:spcBef>
              <a:spcAft>
                <a:spcPts val="1200"/>
              </a:spcAft>
              <a:buClr>
                <a:schemeClr val="accent2"/>
              </a:buClr>
              <a:buSzPct val="75000"/>
            </a:pPr>
            <a:r>
              <a:rPr lang="en-GB" sz="2800" dirty="0">
                <a:solidFill>
                  <a:schemeClr val="bg1">
                    <a:lumMod val="50000"/>
                  </a:schemeClr>
                </a:solidFill>
                <a:latin typeface="+mj-lt"/>
                <a:cs typeface="Arial" panose="020B0604020202020204" pitchFamily="34" charset="0"/>
              </a:rPr>
              <a:t>Prävalenzdaten </a:t>
            </a:r>
            <a:r>
              <a:rPr lang="en-GB" sz="2400" dirty="0">
                <a:solidFill>
                  <a:schemeClr val="bg1">
                    <a:lumMod val="50000"/>
                  </a:schemeClr>
                </a:solidFill>
                <a:latin typeface="+mj-lt"/>
                <a:cs typeface="Arial" panose="020B0604020202020204" pitchFamily="34" charset="0"/>
              </a:rPr>
              <a:t>für 2000-19</a:t>
            </a:r>
          </a:p>
          <a:p>
            <a:pPr>
              <a:lnSpc>
                <a:spcPct val="90000"/>
              </a:lnSpc>
              <a:spcBef>
                <a:spcPts val="1000"/>
              </a:spcBef>
              <a:spcAft>
                <a:spcPts val="1200"/>
              </a:spcAft>
              <a:buClr>
                <a:schemeClr val="accent2"/>
              </a:buClr>
              <a:buSzPct val="75000"/>
            </a:pPr>
            <a:r>
              <a:rPr lang="en-GB" sz="2400" b="1" dirty="0">
                <a:solidFill>
                  <a:schemeClr val="bg1">
                    <a:lumMod val="50000"/>
                  </a:schemeClr>
                </a:solidFill>
                <a:latin typeface="Arial Black" panose="020B0A04020102020204" pitchFamily="34" charset="0"/>
                <a:cs typeface="Arial" panose="020B0604020202020204" pitchFamily="34" charset="0"/>
              </a:rPr>
              <a:t>N = 57 Studien </a:t>
            </a:r>
            <a:r>
              <a:rPr lang="en-GB" sz="2400" dirty="0">
                <a:solidFill>
                  <a:schemeClr val="bg1">
                    <a:lumMod val="50000"/>
                  </a:schemeClr>
                </a:solidFill>
                <a:latin typeface="+mj-lt"/>
                <a:cs typeface="Arial" panose="020B0604020202020204" pitchFamily="34" charset="0"/>
              </a:rPr>
              <a:t>auf der Grundlage von national repräsentativen Stichproben</a:t>
            </a:r>
            <a:endParaRPr lang="de-AT" sz="2400" dirty="0">
              <a:solidFill>
                <a:schemeClr val="bg1">
                  <a:lumMod val="50000"/>
                </a:schemeClr>
              </a:solidFill>
              <a:latin typeface="+mj-lt"/>
              <a:cs typeface="Arial" panose="020B0604020202020204" pitchFamily="34" charset="0"/>
            </a:endParaRPr>
          </a:p>
        </p:txBody>
      </p:sp>
      <p:sp>
        <p:nvSpPr>
          <p:cNvPr id="10" name="Titel 1">
            <a:extLst>
              <a:ext uri="{FF2B5EF4-FFF2-40B4-BE49-F238E27FC236}">
                <a16:creationId xmlns:a16="http://schemas.microsoft.com/office/drawing/2014/main" id="{B6ECA38B-1A6E-4FDA-BAB1-7D349C9AFC12}"/>
              </a:ext>
            </a:extLst>
          </p:cNvPr>
          <p:cNvSpPr>
            <a:spLocks noGrp="1"/>
          </p:cNvSpPr>
          <p:nvPr>
            <p:ph type="title"/>
          </p:nvPr>
        </p:nvSpPr>
        <p:spPr>
          <a:xfrm>
            <a:off x="739534" y="429550"/>
            <a:ext cx="10836322" cy="1009424"/>
          </a:xfrm>
        </p:spPr>
        <p:txBody>
          <a:bodyPr>
            <a:normAutofit fontScale="90000"/>
          </a:bodyPr>
          <a:lstStyle/>
          <a:p>
            <a:r>
              <a:rPr lang="en-US" sz="4000" dirty="0"/>
              <a:t>Prävalenz von Einsamkeit bei älteren Erwachsenen</a:t>
            </a:r>
            <a:br>
              <a:rPr lang="en-US" sz="4000" dirty="0"/>
            </a:br>
            <a:r>
              <a:rPr lang="en-US" sz="2000" dirty="0" err="1">
                <a:solidFill>
                  <a:schemeClr val="bg1">
                    <a:lumMod val="50000"/>
                  </a:schemeClr>
                </a:solidFill>
                <a:highlight>
                  <a:srgbClr val="FFD85B"/>
                </a:highlight>
                <a:ea typeface="+mn-ea"/>
                <a:cs typeface="Arial" panose="020B0604020202020204" pitchFamily="34" charset="0"/>
              </a:rPr>
              <a:t>Surkalim </a:t>
            </a:r>
            <a:r>
              <a:rPr lang="en-US" sz="2000" dirty="0">
                <a:solidFill>
                  <a:schemeClr val="bg1">
                    <a:lumMod val="50000"/>
                  </a:schemeClr>
                </a:solidFill>
                <a:highlight>
                  <a:srgbClr val="FFD85B"/>
                </a:highlight>
                <a:ea typeface="+mn-ea"/>
                <a:cs typeface="Arial" panose="020B0604020202020204" pitchFamily="34" charset="0"/>
              </a:rPr>
              <a:t>et al. 2022</a:t>
            </a:r>
            <a:endParaRPr lang="en-GB" sz="2800" dirty="0">
              <a:solidFill>
                <a:schemeClr val="bg1">
                  <a:lumMod val="50000"/>
                </a:schemeClr>
              </a:solidFill>
              <a:highlight>
                <a:srgbClr val="FFD85B"/>
              </a:highlight>
              <a:ea typeface="+mn-ea"/>
              <a:cs typeface="Arial" panose="020B0604020202020204" pitchFamily="34" charset="0"/>
            </a:endParaRPr>
          </a:p>
        </p:txBody>
      </p:sp>
    </p:spTree>
    <p:extLst>
      <p:ext uri="{BB962C8B-B14F-4D97-AF65-F5344CB8AC3E}">
        <p14:creationId xmlns:p14="http://schemas.microsoft.com/office/powerpoint/2010/main" val="59880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en-US" sz="4000" dirty="0"/>
              <a:t>Prävalenz von Einsamkeit bei älteren Erwachsenen</a:t>
            </a:r>
            <a:endParaRPr lang="en-GB" sz="4000" dirty="0">
              <a:latin typeface="+mj-lt"/>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13</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804300" y="1937856"/>
            <a:ext cx="10549499" cy="4490594"/>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GB" dirty="0">
                <a:highlight>
                  <a:srgbClr val="FFD85B"/>
                </a:highlight>
                <a:latin typeface="Arial Black" panose="020B0A04020102020204" pitchFamily="34" charset="0"/>
                <a:sym typeface="Wingdings" panose="05000000000000000000" pitchFamily="2" charset="2"/>
              </a:rPr>
              <a:t>Auswirkungen der COVID-19-Pandemie</a:t>
            </a:r>
          </a:p>
          <a:p>
            <a:pPr marL="571500" indent="-571500">
              <a:spcAft>
                <a:spcPts val="1200"/>
              </a:spcAft>
              <a:buFont typeface="Arial" panose="020B0604020202020204" pitchFamily="34" charset="0"/>
              <a:buChar char="•"/>
            </a:pPr>
            <a:endParaRPr lang="en-US" sz="900" dirty="0"/>
          </a:p>
          <a:p>
            <a:pPr marL="571500" indent="-571500">
              <a:spcAft>
                <a:spcPts val="1200"/>
              </a:spcAft>
              <a:buFont typeface="Arial" panose="020B0604020202020204" pitchFamily="34" charset="0"/>
              <a:buChar char="•"/>
            </a:pPr>
            <a:r>
              <a:rPr lang="en-US" sz="2800" dirty="0"/>
              <a:t>Ausbruch und Maßnahmen im Bereich der öffentlichen Gesundheit </a:t>
            </a:r>
          </a:p>
          <a:p>
            <a:pPr marL="0" indent="0">
              <a:spcAft>
                <a:spcPts val="1200"/>
              </a:spcAft>
            </a:pPr>
            <a:endParaRPr lang="en-US" sz="2800" dirty="0"/>
          </a:p>
          <a:p>
            <a:pPr marL="571500" indent="-571500">
              <a:spcAft>
                <a:spcPts val="1200"/>
              </a:spcAft>
              <a:buFont typeface="Arial" panose="020B0604020202020204" pitchFamily="34" charset="0"/>
              <a:buChar char="•"/>
            </a:pPr>
            <a:r>
              <a:rPr lang="en-US" dirty="0">
                <a:latin typeface="Arial Black" panose="020B0A04020102020204" pitchFamily="34" charset="0"/>
              </a:rPr>
              <a:t>Erhöhte Wahrscheinlichkeit </a:t>
            </a:r>
            <a:r>
              <a:rPr lang="en-US" sz="2800" dirty="0"/>
              <a:t>von sozialer Isolation und Einsamkeit bei älteren Erwachsenen, die in Pflegeeinrichtungen und in der allgemeinen Gemeinschaft leben</a:t>
            </a:r>
          </a:p>
        </p:txBody>
      </p:sp>
      <p:sp>
        <p:nvSpPr>
          <p:cNvPr id="7" name="Textfeld 6">
            <a:extLst>
              <a:ext uri="{FF2B5EF4-FFF2-40B4-BE49-F238E27FC236}">
                <a16:creationId xmlns:a16="http://schemas.microsoft.com/office/drawing/2014/main" id="{AC2DF3CA-CEA8-4182-82EF-B5CA70E018C4}"/>
              </a:ext>
            </a:extLst>
          </p:cNvPr>
          <p:cNvSpPr txBox="1"/>
          <p:nvPr/>
        </p:nvSpPr>
        <p:spPr>
          <a:xfrm>
            <a:off x="5132105" y="5871495"/>
            <a:ext cx="6956989" cy="338554"/>
          </a:xfrm>
          <a:prstGeom prst="rect">
            <a:avLst/>
          </a:prstGeom>
          <a:noFill/>
        </p:spPr>
        <p:txBody>
          <a:bodyPr wrap="square">
            <a:spAutoFit/>
          </a:bodyPr>
          <a:lstStyle/>
          <a:p>
            <a:pPr algn="l"/>
            <a:r>
              <a:rPr lang="en-GB" sz="1600" dirty="0">
                <a:solidFill>
                  <a:schemeClr val="bg1">
                    <a:lumMod val="50000"/>
                  </a:schemeClr>
                </a:solidFill>
                <a:latin typeface="+mj-lt"/>
                <a:cs typeface="Arial" panose="020B0604020202020204" pitchFamily="34" charset="0"/>
              </a:rPr>
              <a:t>(</a:t>
            </a:r>
            <a:r>
              <a:rPr lang="en-US" sz="1600" dirty="0" err="1">
                <a:solidFill>
                  <a:schemeClr val="bg1">
                    <a:lumMod val="50000"/>
                  </a:schemeClr>
                </a:solidFill>
                <a:latin typeface="+mj-lt"/>
                <a:cs typeface="Arial" panose="020B0604020202020204" pitchFamily="34" charset="0"/>
              </a:rPr>
              <a:t>Gorenko </a:t>
            </a:r>
            <a:r>
              <a:rPr lang="en-US" sz="1600" dirty="0">
                <a:solidFill>
                  <a:schemeClr val="bg1">
                    <a:lumMod val="50000"/>
                  </a:schemeClr>
                </a:solidFill>
                <a:latin typeface="+mj-lt"/>
                <a:cs typeface="Arial" panose="020B0604020202020204" pitchFamily="34" charset="0"/>
              </a:rPr>
              <a:t>et al., 2021; </a:t>
            </a:r>
            <a:r>
              <a:rPr lang="da-DK" sz="1600" dirty="0">
                <a:solidFill>
                  <a:schemeClr val="bg1">
                    <a:lumMod val="50000"/>
                  </a:schemeClr>
                </a:solidFill>
                <a:latin typeface="+mj-lt"/>
                <a:cs typeface="Arial" panose="020B0604020202020204" pitchFamily="34" charset="0"/>
              </a:rPr>
              <a:t>Plagg et al., 2020; </a:t>
            </a:r>
            <a:r>
              <a:rPr lang="en-US" sz="1600" dirty="0">
                <a:solidFill>
                  <a:schemeClr val="bg1">
                    <a:lumMod val="50000"/>
                  </a:schemeClr>
                </a:solidFill>
                <a:latin typeface="+mj-lt"/>
                <a:cs typeface="Arial" panose="020B0604020202020204" pitchFamily="34" charset="0"/>
              </a:rPr>
              <a:t>Savage et al., 2021; </a:t>
            </a:r>
            <a:r>
              <a:rPr lang="da-DK" sz="1600" dirty="0">
                <a:solidFill>
                  <a:schemeClr val="bg1">
                    <a:lumMod val="50000"/>
                  </a:schemeClr>
                </a:solidFill>
                <a:latin typeface="+mj-lt"/>
                <a:cs typeface="Arial" panose="020B0604020202020204" pitchFamily="34" charset="0"/>
              </a:rPr>
              <a:t>Schmitz et al., 2020</a:t>
            </a:r>
            <a:r>
              <a:rPr lang="en-GB" sz="1600" dirty="0">
                <a:solidFill>
                  <a:schemeClr val="bg1">
                    <a:lumMod val="50000"/>
                  </a:schemeClr>
                </a:solidFill>
                <a:latin typeface="+mj-lt"/>
                <a:cs typeface="Arial" panose="020B0604020202020204" pitchFamily="34" charset="0"/>
              </a:rPr>
              <a:t>)</a:t>
            </a:r>
          </a:p>
        </p:txBody>
      </p:sp>
      <p:pic>
        <p:nvPicPr>
          <p:cNvPr id="1026" name="Picture 2" descr="Minimales Coronavirussymbol Für Infografiken Covid19 Vektorillustration  Gefährliches Virussymbolkonzept Rotes Virussymbol Einheitliches Visuelles  Erscheinungsbild Für Pandemiekommunikation Stock Vektor Art und mehr Bilder  von Virus - iStock">
            <a:extLst>
              <a:ext uri="{FF2B5EF4-FFF2-40B4-BE49-F238E27FC236}">
                <a16:creationId xmlns:a16="http://schemas.microsoft.com/office/drawing/2014/main" id="{2B705EDF-4623-4AEE-8906-9DF3373CCFFC}"/>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85" t="20231" r="28493" b="24439"/>
          <a:stretch/>
        </p:blipFill>
        <p:spPr bwMode="auto">
          <a:xfrm>
            <a:off x="7713897" y="1644831"/>
            <a:ext cx="896702" cy="881343"/>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unten 2">
            <a:extLst>
              <a:ext uri="{FF2B5EF4-FFF2-40B4-BE49-F238E27FC236}">
                <a16:creationId xmlns:a16="http://schemas.microsoft.com/office/drawing/2014/main" id="{B02A4483-C0DB-497F-9626-55C6D60AACD3}"/>
              </a:ext>
            </a:extLst>
          </p:cNvPr>
          <p:cNvSpPr/>
          <p:nvPr/>
        </p:nvSpPr>
        <p:spPr>
          <a:xfrm>
            <a:off x="2008094" y="3429000"/>
            <a:ext cx="385482"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125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14</a:t>
            </a:fld>
            <a:endParaRPr lang="hu-HU" sz="1400" dirty="0"/>
          </a:p>
        </p:txBody>
      </p:sp>
      <p:pic>
        <p:nvPicPr>
          <p:cNvPr id="9" name="Grafik 8" descr="Ein Bild, das Text enthält.  Automatisch generierte Beschreibung">
            <a:extLst>
              <a:ext uri="{FF2B5EF4-FFF2-40B4-BE49-F238E27FC236}">
                <a16:creationId xmlns:a16="http://schemas.microsoft.com/office/drawing/2014/main" id="{F47B7902-B2A5-4B0B-9698-58AFBB03A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682" y="1483226"/>
            <a:ext cx="7057942" cy="4945224"/>
          </a:xfrm>
          <a:prstGeom prst="rect">
            <a:avLst/>
          </a:prstGeom>
          <a:ln>
            <a:noFill/>
          </a:ln>
          <a:effectLst>
            <a:outerShdw blurRad="292100" dist="139700" dir="2700000" algn="tl" rotWithShape="0">
              <a:srgbClr val="333333">
                <a:alpha val="65000"/>
              </a:srgbClr>
            </a:outerShdw>
          </a:effectLst>
        </p:spPr>
      </p:pic>
      <p:sp>
        <p:nvSpPr>
          <p:cNvPr id="7" name="Titel 1">
            <a:extLst>
              <a:ext uri="{FF2B5EF4-FFF2-40B4-BE49-F238E27FC236}">
                <a16:creationId xmlns:a16="http://schemas.microsoft.com/office/drawing/2014/main" id="{18E844C2-C009-401E-B517-70ED609D7B33}"/>
              </a:ext>
            </a:extLst>
          </p:cNvPr>
          <p:cNvSpPr>
            <a:spLocks noGrp="1"/>
          </p:cNvSpPr>
          <p:nvPr>
            <p:ph type="title"/>
          </p:nvPr>
        </p:nvSpPr>
        <p:spPr>
          <a:xfrm>
            <a:off x="739534" y="429550"/>
            <a:ext cx="10836322" cy="1009424"/>
          </a:xfrm>
        </p:spPr>
        <p:txBody>
          <a:bodyPr>
            <a:normAutofit fontScale="90000"/>
          </a:bodyPr>
          <a:lstStyle/>
          <a:p>
            <a:r>
              <a:rPr lang="en-US" sz="4000" dirty="0"/>
              <a:t>Prävalenz von Einsamkeit bei älteren Erwachsenen</a:t>
            </a:r>
            <a:br>
              <a:rPr lang="en-US" sz="4000" dirty="0"/>
            </a:br>
            <a:r>
              <a:rPr lang="en-US" sz="2000" dirty="0" err="1">
                <a:solidFill>
                  <a:schemeClr val="bg1">
                    <a:lumMod val="50000"/>
                  </a:schemeClr>
                </a:solidFill>
                <a:highlight>
                  <a:srgbClr val="FFD85B"/>
                </a:highlight>
                <a:ea typeface="+mn-ea"/>
                <a:cs typeface="Arial" panose="020B0604020202020204" pitchFamily="34" charset="0"/>
              </a:rPr>
              <a:t>Su </a:t>
            </a:r>
            <a:r>
              <a:rPr lang="en-US" sz="2000" dirty="0">
                <a:solidFill>
                  <a:schemeClr val="bg1">
                    <a:lumMod val="50000"/>
                  </a:schemeClr>
                </a:solidFill>
                <a:highlight>
                  <a:srgbClr val="FFD85B"/>
                </a:highlight>
                <a:ea typeface="+mn-ea"/>
                <a:cs typeface="Arial" panose="020B0604020202020204" pitchFamily="34" charset="0"/>
              </a:rPr>
              <a:t>et al. 2022</a:t>
            </a:r>
            <a:endParaRPr lang="en-GB" sz="2800" dirty="0">
              <a:solidFill>
                <a:schemeClr val="bg1">
                  <a:lumMod val="50000"/>
                </a:schemeClr>
              </a:solidFill>
              <a:highlight>
                <a:srgbClr val="FFD85B"/>
              </a:highlight>
              <a:ea typeface="+mn-ea"/>
              <a:cs typeface="Arial" panose="020B0604020202020204" pitchFamily="34" charset="0"/>
            </a:endParaRPr>
          </a:p>
        </p:txBody>
      </p:sp>
    </p:spTree>
    <p:extLst>
      <p:ext uri="{BB962C8B-B14F-4D97-AF65-F5344CB8AC3E}">
        <p14:creationId xmlns:p14="http://schemas.microsoft.com/office/powerpoint/2010/main" val="293982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15</a:t>
            </a:fld>
            <a:endParaRPr lang="hu-HU" sz="1400" dirty="0"/>
          </a:p>
        </p:txBody>
      </p:sp>
      <p:pic>
        <p:nvPicPr>
          <p:cNvPr id="9" name="Grafik 8" descr="Ein Bild, das Text enthält.  Automatisch generierte Beschreibung">
            <a:extLst>
              <a:ext uri="{FF2B5EF4-FFF2-40B4-BE49-F238E27FC236}">
                <a16:creationId xmlns:a16="http://schemas.microsoft.com/office/drawing/2014/main" id="{F47B7902-B2A5-4B0B-9698-58AFBB03A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34" y="1982926"/>
            <a:ext cx="4127743" cy="2892148"/>
          </a:xfrm>
          <a:prstGeom prst="rect">
            <a:avLst/>
          </a:prstGeom>
          <a:ln>
            <a:noFill/>
          </a:ln>
          <a:effectLst>
            <a:outerShdw blurRad="292100" dist="139700" dir="2700000" algn="tl" rotWithShape="0">
              <a:srgbClr val="333333">
                <a:alpha val="65000"/>
              </a:srgbClr>
            </a:outerShdw>
          </a:effectLst>
        </p:spPr>
      </p:pic>
      <p:sp>
        <p:nvSpPr>
          <p:cNvPr id="3" name="Textfeld 2">
            <a:extLst>
              <a:ext uri="{FF2B5EF4-FFF2-40B4-BE49-F238E27FC236}">
                <a16:creationId xmlns:a16="http://schemas.microsoft.com/office/drawing/2014/main" id="{26F7FEC8-7876-45D7-869A-01B422997DAF}"/>
              </a:ext>
            </a:extLst>
          </p:cNvPr>
          <p:cNvSpPr txBox="1"/>
          <p:nvPr/>
        </p:nvSpPr>
        <p:spPr>
          <a:xfrm>
            <a:off x="5190565" y="1791444"/>
            <a:ext cx="5755342" cy="4600234"/>
          </a:xfrm>
          <a:prstGeom prst="rect">
            <a:avLst/>
          </a:prstGeom>
          <a:noFill/>
        </p:spPr>
        <p:txBody>
          <a:bodyPr wrap="square" rtlCol="0">
            <a:spAutoFit/>
          </a:bodyPr>
          <a:lstStyle/>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de-AT" sz="2800" dirty="0">
                <a:solidFill>
                  <a:schemeClr val="bg1">
                    <a:lumMod val="50000"/>
                  </a:schemeClr>
                </a:solidFill>
                <a:latin typeface="+mj-lt"/>
                <a:cs typeface="Arial" panose="020B0604020202020204" pitchFamily="34" charset="0"/>
              </a:rPr>
              <a:t>15 Länder </a:t>
            </a:r>
            <a:r>
              <a:rPr lang="de-AT" sz="2800" dirty="0" err="1">
                <a:solidFill>
                  <a:schemeClr val="bg1">
                    <a:lumMod val="50000"/>
                  </a:schemeClr>
                </a:solidFill>
                <a:latin typeface="+mj-lt"/>
                <a:cs typeface="Arial" panose="020B0604020202020204" pitchFamily="34" charset="0"/>
              </a:rPr>
              <a:t>auf vier Kontinenten</a:t>
            </a:r>
            <a:endParaRPr lang="de-AT" sz="2800" dirty="0">
              <a:solidFill>
                <a:schemeClr val="bg1">
                  <a:lumMod val="50000"/>
                </a:schemeClr>
              </a:solidFill>
              <a:latin typeface="+mj-lt"/>
              <a:cs typeface="Arial" panose="020B0604020202020204" pitchFamily="34" charset="0"/>
            </a:endParaRP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de-AT" sz="2800" dirty="0">
                <a:solidFill>
                  <a:schemeClr val="bg1">
                    <a:lumMod val="50000"/>
                  </a:schemeClr>
                </a:solidFill>
                <a:latin typeface="+mj-lt"/>
                <a:cs typeface="Arial" panose="020B0604020202020204" pitchFamily="34" charset="0"/>
              </a:rPr>
              <a:t>Europa (14 </a:t>
            </a:r>
            <a:r>
              <a:rPr lang="de-AT" sz="2800" dirty="0" err="1">
                <a:solidFill>
                  <a:schemeClr val="bg1">
                    <a:lumMod val="50000"/>
                  </a:schemeClr>
                </a:solidFill>
                <a:latin typeface="+mj-lt"/>
                <a:cs typeface="Arial" panose="020B0604020202020204" pitchFamily="34" charset="0"/>
              </a:rPr>
              <a:t>Studien</a:t>
            </a:r>
            <a:r>
              <a:rPr lang="de-AT" sz="2800" dirty="0">
                <a:solidFill>
                  <a:schemeClr val="bg1">
                    <a:lumMod val="50000"/>
                  </a:schemeClr>
                </a:solidFill>
                <a:latin typeface="+mj-lt"/>
                <a:cs typeface="Arial" panose="020B0604020202020204" pitchFamily="34" charset="0"/>
              </a:rPr>
              <a:t>)</a:t>
            </a:r>
            <a:endParaRPr lang="de-DE" sz="2800" dirty="0">
              <a:solidFill>
                <a:schemeClr val="bg1">
                  <a:lumMod val="50000"/>
                </a:schemeClr>
              </a:solidFill>
              <a:latin typeface="+mj-lt"/>
              <a:cs typeface="Arial" panose="020B0604020202020204" pitchFamily="34" charset="0"/>
            </a:endParaRP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de-AT" sz="2800" dirty="0">
                <a:solidFill>
                  <a:schemeClr val="bg1">
                    <a:lumMod val="50000"/>
                  </a:schemeClr>
                </a:solidFill>
                <a:latin typeface="+mj-lt"/>
                <a:cs typeface="Arial" panose="020B0604020202020204" pitchFamily="34" charset="0"/>
              </a:rPr>
              <a:t>28.050 </a:t>
            </a:r>
            <a:r>
              <a:rPr lang="de-AT" sz="2800" dirty="0" err="1">
                <a:solidFill>
                  <a:schemeClr val="bg1">
                    <a:lumMod val="50000"/>
                  </a:schemeClr>
                </a:solidFill>
                <a:latin typeface="+mj-lt"/>
                <a:cs typeface="Arial" panose="020B0604020202020204" pitchFamily="34" charset="0"/>
              </a:rPr>
              <a:t>Teilnehmer:innen</a:t>
            </a:r>
            <a:r>
              <a:rPr lang="de-AT" sz="2800" dirty="0">
                <a:solidFill>
                  <a:schemeClr val="bg1">
                    <a:lumMod val="50000"/>
                  </a:schemeClr>
                </a:solidFill>
                <a:latin typeface="+mj-lt"/>
                <a:cs typeface="Arial" panose="020B0604020202020204" pitchFamily="34" charset="0"/>
              </a:rPr>
              <a:t> (65+)</a:t>
            </a:r>
            <a:endParaRPr lang="de-DE" sz="2800" dirty="0">
              <a:solidFill>
                <a:schemeClr val="bg1">
                  <a:lumMod val="50000"/>
                </a:schemeClr>
              </a:solidFill>
              <a:latin typeface="+mj-lt"/>
              <a:cs typeface="Arial" panose="020B0604020202020204" pitchFamily="34" charset="0"/>
            </a:endParaRP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de-AT" sz="2800" dirty="0">
                <a:solidFill>
                  <a:schemeClr val="bg1">
                    <a:lumMod val="50000"/>
                  </a:schemeClr>
                </a:solidFill>
                <a:latin typeface="+mj-lt"/>
                <a:cs typeface="Arial" panose="020B0604020202020204" pitchFamily="34" charset="0"/>
              </a:rPr>
              <a:t>Die gepoolte </a:t>
            </a:r>
            <a:r>
              <a:rPr lang="en-US" sz="2800" dirty="0">
                <a:solidFill>
                  <a:schemeClr val="bg1">
                    <a:lumMod val="50000"/>
                  </a:schemeClr>
                </a:solidFill>
                <a:latin typeface="+mj-lt"/>
                <a:cs typeface="Arial" panose="020B0604020202020204" pitchFamily="34" charset="0"/>
              </a:rPr>
              <a:t>Periodenprävalenz der </a:t>
            </a:r>
            <a:r>
              <a:rPr lang="en-US" sz="2400" b="1" dirty="0">
                <a:solidFill>
                  <a:schemeClr val="bg1">
                    <a:lumMod val="50000"/>
                  </a:schemeClr>
                </a:solidFill>
                <a:highlight>
                  <a:srgbClr val="FFD85B"/>
                </a:highlight>
                <a:latin typeface="Arial Black" panose="020B0A04020102020204" pitchFamily="34" charset="0"/>
                <a:cs typeface="Arial" panose="020B0604020202020204" pitchFamily="34" charset="0"/>
              </a:rPr>
              <a:t>Einsamkeit </a:t>
            </a:r>
            <a:r>
              <a:rPr lang="en-US" sz="2800" dirty="0">
                <a:solidFill>
                  <a:schemeClr val="bg1">
                    <a:lumMod val="50000"/>
                  </a:schemeClr>
                </a:solidFill>
                <a:latin typeface="+mj-lt"/>
                <a:cs typeface="Arial" panose="020B0604020202020204" pitchFamily="34" charset="0"/>
              </a:rPr>
              <a:t>unter älteren Erwachsenen betrug </a:t>
            </a:r>
            <a:r>
              <a:rPr lang="en-US" sz="2400" b="1" dirty="0">
                <a:solidFill>
                  <a:schemeClr val="bg1">
                    <a:lumMod val="50000"/>
                  </a:schemeClr>
                </a:solidFill>
                <a:highlight>
                  <a:srgbClr val="FFD85B"/>
                </a:highlight>
                <a:latin typeface="Arial Black" panose="020B0A04020102020204" pitchFamily="34" charset="0"/>
                <a:cs typeface="Arial" panose="020B0604020202020204" pitchFamily="34" charset="0"/>
              </a:rPr>
              <a:t>28,6 % </a:t>
            </a:r>
            <a:r>
              <a:rPr lang="en-US" sz="2400" dirty="0">
                <a:solidFill>
                  <a:schemeClr val="bg1">
                    <a:lumMod val="50000"/>
                  </a:schemeClr>
                </a:solidFill>
                <a:latin typeface="+mj-lt"/>
                <a:cs typeface="Arial" panose="020B0604020202020204" pitchFamily="34" charset="0"/>
              </a:rPr>
              <a:t>(95 % CI: 22,9-35,0 %).</a:t>
            </a:r>
            <a:endParaRPr lang="en-US" sz="2800" dirty="0">
              <a:solidFill>
                <a:schemeClr val="bg1">
                  <a:lumMod val="50000"/>
                </a:schemeClr>
              </a:solidFill>
              <a:latin typeface="+mj-lt"/>
              <a:cs typeface="Arial" panose="020B0604020202020204" pitchFamily="34" charset="0"/>
            </a:endParaRP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US" sz="2800" dirty="0">
                <a:solidFill>
                  <a:schemeClr val="bg1">
                    <a:lumMod val="50000"/>
                  </a:schemeClr>
                </a:solidFill>
                <a:latin typeface="+mj-lt"/>
                <a:cs typeface="Arial" panose="020B0604020202020204" pitchFamily="34" charset="0"/>
              </a:rPr>
              <a:t>und </a:t>
            </a:r>
            <a:r>
              <a:rPr lang="en-US" sz="2400" b="1" dirty="0">
                <a:solidFill>
                  <a:schemeClr val="bg1">
                    <a:lumMod val="50000"/>
                  </a:schemeClr>
                </a:solidFill>
                <a:latin typeface="Arial Black" panose="020B0A04020102020204" pitchFamily="34" charset="0"/>
                <a:cs typeface="Arial" panose="020B0604020202020204" pitchFamily="34" charset="0"/>
              </a:rPr>
              <a:t>31,2% </a:t>
            </a:r>
            <a:r>
              <a:rPr lang="en-US" sz="2800" dirty="0">
                <a:solidFill>
                  <a:schemeClr val="bg1">
                    <a:lumMod val="50000"/>
                  </a:schemeClr>
                </a:solidFill>
                <a:latin typeface="+mj-lt"/>
                <a:cs typeface="Arial" panose="020B0604020202020204" pitchFamily="34" charset="0"/>
              </a:rPr>
              <a:t>für </a:t>
            </a:r>
            <a:r>
              <a:rPr lang="en-US" sz="2400" b="1" dirty="0">
                <a:solidFill>
                  <a:schemeClr val="bg1">
                    <a:lumMod val="50000"/>
                  </a:schemeClr>
                </a:solidFill>
                <a:latin typeface="Arial Black" panose="020B0A04020102020204" pitchFamily="34" charset="0"/>
                <a:cs typeface="Arial" panose="020B0604020202020204" pitchFamily="34" charset="0"/>
              </a:rPr>
              <a:t>soziale Isolation </a:t>
            </a:r>
            <a:r>
              <a:rPr lang="de-AT" sz="2400" dirty="0">
                <a:solidFill>
                  <a:schemeClr val="bg1">
                    <a:lumMod val="50000"/>
                  </a:schemeClr>
                </a:solidFill>
                <a:latin typeface="+mj-lt"/>
                <a:cs typeface="Arial" panose="020B0604020202020204" pitchFamily="34" charset="0"/>
              </a:rPr>
              <a:t>(95% CI: 20,2-44,9%)</a:t>
            </a:r>
            <a:endParaRPr lang="de-AT" sz="2800" dirty="0">
              <a:solidFill>
                <a:schemeClr val="bg1">
                  <a:lumMod val="50000"/>
                </a:schemeClr>
              </a:solidFill>
              <a:latin typeface="+mj-lt"/>
              <a:cs typeface="Arial" panose="020B0604020202020204" pitchFamily="34" charset="0"/>
            </a:endParaRPr>
          </a:p>
        </p:txBody>
      </p:sp>
      <p:sp>
        <p:nvSpPr>
          <p:cNvPr id="8" name="Textfeld 7">
            <a:extLst>
              <a:ext uri="{FF2B5EF4-FFF2-40B4-BE49-F238E27FC236}">
                <a16:creationId xmlns:a16="http://schemas.microsoft.com/office/drawing/2014/main" id="{2ABD54DC-F76C-45CD-B9BA-5118FBBF9548}"/>
              </a:ext>
            </a:extLst>
          </p:cNvPr>
          <p:cNvSpPr txBox="1"/>
          <p:nvPr/>
        </p:nvSpPr>
        <p:spPr>
          <a:xfrm>
            <a:off x="739534" y="5178960"/>
            <a:ext cx="2711878" cy="424732"/>
          </a:xfrm>
          <a:prstGeom prst="rect">
            <a:avLst/>
          </a:prstGeom>
          <a:noFill/>
        </p:spPr>
        <p:txBody>
          <a:bodyPr wrap="square">
            <a:spAutoFit/>
          </a:bodyPr>
          <a:lstStyle/>
          <a:p>
            <a:pPr>
              <a:lnSpc>
                <a:spcPct val="90000"/>
              </a:lnSpc>
              <a:spcBef>
                <a:spcPts val="1000"/>
              </a:spcBef>
              <a:spcAft>
                <a:spcPts val="1200"/>
              </a:spcAft>
              <a:buClr>
                <a:schemeClr val="accent2"/>
              </a:buClr>
              <a:buSzPct val="75000"/>
            </a:pPr>
            <a:r>
              <a:rPr lang="de-DE" sz="2400" b="1" dirty="0">
                <a:solidFill>
                  <a:schemeClr val="bg1">
                    <a:lumMod val="50000"/>
                  </a:schemeClr>
                </a:solidFill>
                <a:latin typeface="Arial Black" panose="020B0A04020102020204" pitchFamily="34" charset="0"/>
                <a:cs typeface="Arial" panose="020B0604020202020204" pitchFamily="34" charset="0"/>
              </a:rPr>
              <a:t>N = 30 </a:t>
            </a:r>
            <a:r>
              <a:rPr lang="de-DE" sz="2400" b="1" dirty="0" err="1">
                <a:solidFill>
                  <a:schemeClr val="bg1">
                    <a:lumMod val="50000"/>
                  </a:schemeClr>
                </a:solidFill>
                <a:latin typeface="Arial Black" panose="020B0A04020102020204" pitchFamily="34" charset="0"/>
                <a:cs typeface="Arial" panose="020B0604020202020204" pitchFamily="34" charset="0"/>
              </a:rPr>
              <a:t>Studien</a:t>
            </a:r>
            <a:endParaRPr lang="de-DE" sz="2400" b="1" dirty="0">
              <a:solidFill>
                <a:schemeClr val="bg1">
                  <a:lumMod val="50000"/>
                </a:schemeClr>
              </a:solidFill>
              <a:latin typeface="Arial Black" panose="020B0A04020102020204" pitchFamily="34" charset="0"/>
              <a:cs typeface="Arial" panose="020B0604020202020204" pitchFamily="34" charset="0"/>
            </a:endParaRPr>
          </a:p>
        </p:txBody>
      </p:sp>
      <p:sp>
        <p:nvSpPr>
          <p:cNvPr id="10" name="Titel 1">
            <a:extLst>
              <a:ext uri="{FF2B5EF4-FFF2-40B4-BE49-F238E27FC236}">
                <a16:creationId xmlns:a16="http://schemas.microsoft.com/office/drawing/2014/main" id="{5EEFC8D5-2A1D-48B4-9E1E-3AF50B95944B}"/>
              </a:ext>
            </a:extLst>
          </p:cNvPr>
          <p:cNvSpPr>
            <a:spLocks noGrp="1"/>
          </p:cNvSpPr>
          <p:nvPr>
            <p:ph type="title"/>
          </p:nvPr>
        </p:nvSpPr>
        <p:spPr>
          <a:xfrm>
            <a:off x="739534" y="429550"/>
            <a:ext cx="10836322" cy="1009424"/>
          </a:xfrm>
        </p:spPr>
        <p:txBody>
          <a:bodyPr>
            <a:normAutofit fontScale="90000"/>
          </a:bodyPr>
          <a:lstStyle/>
          <a:p>
            <a:r>
              <a:rPr lang="en-US" sz="4000" dirty="0"/>
              <a:t>Prävalenz von Einsamkeit bei älteren Erwachsenen</a:t>
            </a:r>
            <a:br>
              <a:rPr lang="en-US" sz="4000" dirty="0"/>
            </a:br>
            <a:r>
              <a:rPr lang="en-US" sz="2000" dirty="0" err="1">
                <a:solidFill>
                  <a:schemeClr val="bg1">
                    <a:lumMod val="50000"/>
                  </a:schemeClr>
                </a:solidFill>
                <a:highlight>
                  <a:srgbClr val="FFD85B"/>
                </a:highlight>
                <a:ea typeface="+mn-ea"/>
                <a:cs typeface="Arial" panose="020B0604020202020204" pitchFamily="34" charset="0"/>
              </a:rPr>
              <a:t>Su </a:t>
            </a:r>
            <a:r>
              <a:rPr lang="en-US" sz="2000" dirty="0">
                <a:solidFill>
                  <a:schemeClr val="bg1">
                    <a:lumMod val="50000"/>
                  </a:schemeClr>
                </a:solidFill>
                <a:highlight>
                  <a:srgbClr val="FFD85B"/>
                </a:highlight>
                <a:ea typeface="+mn-ea"/>
                <a:cs typeface="Arial" panose="020B0604020202020204" pitchFamily="34" charset="0"/>
              </a:rPr>
              <a:t>et al. 2022</a:t>
            </a:r>
            <a:endParaRPr lang="en-GB" sz="2800" dirty="0">
              <a:solidFill>
                <a:schemeClr val="bg1">
                  <a:lumMod val="50000"/>
                </a:schemeClr>
              </a:solidFill>
              <a:highlight>
                <a:srgbClr val="FFD85B"/>
              </a:highlight>
              <a:ea typeface="+mn-ea"/>
              <a:cs typeface="Arial" panose="020B0604020202020204" pitchFamily="34" charset="0"/>
            </a:endParaRPr>
          </a:p>
        </p:txBody>
      </p:sp>
    </p:spTree>
    <p:extLst>
      <p:ext uri="{BB962C8B-B14F-4D97-AF65-F5344CB8AC3E}">
        <p14:creationId xmlns:p14="http://schemas.microsoft.com/office/powerpoint/2010/main" val="210981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en-US" sz="4000" dirty="0"/>
              <a:t>Prävalenz von Einsamkeit bei älteren Erwachsenen</a:t>
            </a:r>
            <a:endParaRPr lang="en-GB" sz="4000" dirty="0">
              <a:latin typeface="+mj-lt"/>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16</a:t>
            </a:fld>
            <a:endParaRPr lang="hu-HU" sz="1400" dirty="0"/>
          </a:p>
        </p:txBody>
      </p:sp>
      <p:sp>
        <p:nvSpPr>
          <p:cNvPr id="3" name="Textfeld 2">
            <a:extLst>
              <a:ext uri="{FF2B5EF4-FFF2-40B4-BE49-F238E27FC236}">
                <a16:creationId xmlns:a16="http://schemas.microsoft.com/office/drawing/2014/main" id="{26F7FEC8-7876-45D7-869A-01B422997DAF}"/>
              </a:ext>
            </a:extLst>
          </p:cNvPr>
          <p:cNvSpPr txBox="1"/>
          <p:nvPr/>
        </p:nvSpPr>
        <p:spPr>
          <a:xfrm>
            <a:off x="739534" y="1800808"/>
            <a:ext cx="10188443" cy="4292201"/>
          </a:xfrm>
          <a:prstGeom prst="rect">
            <a:avLst/>
          </a:prstGeom>
          <a:noFill/>
        </p:spPr>
        <p:txBody>
          <a:bodyPr wrap="square" rtlCol="0">
            <a:spAutoFit/>
          </a:bodyPr>
          <a:lstStyle/>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US" sz="2800" dirty="0">
                <a:solidFill>
                  <a:schemeClr val="bg1">
                    <a:lumMod val="50000"/>
                  </a:schemeClr>
                </a:solidFill>
                <a:highlight>
                  <a:srgbClr val="FFD85B"/>
                </a:highlight>
                <a:latin typeface="+mj-lt"/>
                <a:cs typeface="Arial" panose="020B0604020202020204" pitchFamily="34" charset="0"/>
              </a:rPr>
              <a:t>Die Pandemie ist immer noch präsent</a:t>
            </a:r>
            <a:br>
              <a:rPr lang="en-US" sz="2400" dirty="0">
                <a:solidFill>
                  <a:schemeClr val="bg1">
                    <a:lumMod val="50000"/>
                  </a:schemeClr>
                </a:solidFill>
                <a:highlight>
                  <a:srgbClr val="FFD85B"/>
                </a:highlight>
                <a:latin typeface="+mj-lt"/>
                <a:cs typeface="Arial" panose="020B0604020202020204" pitchFamily="34" charset="0"/>
              </a:rPr>
            </a:br>
            <a:br>
              <a:rPr lang="en-US" sz="1050" dirty="0">
                <a:solidFill>
                  <a:schemeClr val="bg1">
                    <a:lumMod val="50000"/>
                  </a:schemeClr>
                </a:solidFill>
                <a:highlight>
                  <a:srgbClr val="FFD85B"/>
                </a:highlight>
                <a:latin typeface="+mj-lt"/>
                <a:cs typeface="Arial" panose="020B0604020202020204" pitchFamily="34" charset="0"/>
              </a:rPr>
            </a:br>
            <a:r>
              <a:rPr lang="en-GB" sz="2400" dirty="0">
                <a:solidFill>
                  <a:srgbClr val="F39019"/>
                </a:solidFill>
                <a:sym typeface="Wingdings" panose="05000000000000000000" pitchFamily="2" charset="2"/>
              </a:rPr>
              <a:t> </a:t>
            </a:r>
            <a:r>
              <a:rPr lang="en-US" sz="2400" dirty="0">
                <a:solidFill>
                  <a:schemeClr val="bg1">
                    <a:lumMod val="50000"/>
                  </a:schemeClr>
                </a:solidFill>
                <a:latin typeface="+mj-lt"/>
                <a:cs typeface="Arial" panose="020B0604020202020204" pitchFamily="34" charset="0"/>
                <a:sym typeface="Wingdings" panose="05000000000000000000" pitchFamily="2" charset="2"/>
              </a:rPr>
              <a:t>Die Einsamkeit </a:t>
            </a:r>
            <a:r>
              <a:rPr lang="en-US" sz="2400" dirty="0">
                <a:solidFill>
                  <a:schemeClr val="bg1">
                    <a:lumMod val="50000"/>
                  </a:schemeClr>
                </a:solidFill>
                <a:latin typeface="+mj-lt"/>
                <a:cs typeface="Arial" panose="020B0604020202020204" pitchFamily="34" charset="0"/>
              </a:rPr>
              <a:t>wird wahrscheinlich zunehmen, da die Prävalenz in Studien, die nach drei Monaten nach dem Ausbruch der Pandemie durchgeführt wurden, höher war als die Prävalenz in Studien, die innerhalb der ersten drei Monate der Pandemie durchgeführt wurden </a:t>
            </a:r>
            <a:br>
              <a:rPr lang="en-US" sz="2400" dirty="0">
                <a:solidFill>
                  <a:schemeClr val="bg1">
                    <a:lumMod val="50000"/>
                  </a:schemeClr>
                </a:solidFill>
                <a:latin typeface="+mj-lt"/>
                <a:cs typeface="Arial" panose="020B0604020202020204" pitchFamily="34" charset="0"/>
              </a:rPr>
            </a:br>
            <a:r>
              <a:rPr lang="en-US" sz="1600" dirty="0">
                <a:solidFill>
                  <a:schemeClr val="bg1">
                    <a:lumMod val="50000"/>
                  </a:schemeClr>
                </a:solidFill>
                <a:latin typeface="+mj-lt"/>
                <a:cs typeface="Arial" panose="020B0604020202020204" pitchFamily="34" charset="0"/>
              </a:rPr>
              <a:t>(</a:t>
            </a:r>
            <a:r>
              <a:rPr lang="en-US" sz="1600" dirty="0" err="1">
                <a:solidFill>
                  <a:schemeClr val="bg1">
                    <a:lumMod val="50000"/>
                  </a:schemeClr>
                </a:solidFill>
                <a:latin typeface="+mj-lt"/>
                <a:cs typeface="Arial" panose="020B0604020202020204" pitchFamily="34" charset="0"/>
              </a:rPr>
              <a:t>Su</a:t>
            </a:r>
            <a:r>
              <a:rPr lang="en-US" sz="1600" dirty="0">
                <a:solidFill>
                  <a:schemeClr val="bg1">
                    <a:lumMod val="50000"/>
                  </a:schemeClr>
                </a:solidFill>
                <a:latin typeface="+mj-lt"/>
                <a:cs typeface="Arial" panose="020B0604020202020204" pitchFamily="34" charset="0"/>
              </a:rPr>
              <a:t> et al., 2022)</a:t>
            </a:r>
            <a:endParaRPr lang="en-US" sz="2400" dirty="0">
              <a:solidFill>
                <a:schemeClr val="bg1">
                  <a:lumMod val="50000"/>
                </a:schemeClr>
              </a:solidFill>
              <a:latin typeface="+mj-lt"/>
              <a:cs typeface="Arial" panose="020B0604020202020204" pitchFamily="34" charset="0"/>
            </a:endParaRP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US" sz="2800" dirty="0">
                <a:solidFill>
                  <a:schemeClr val="bg1">
                    <a:lumMod val="50000"/>
                  </a:schemeClr>
                </a:solidFill>
                <a:highlight>
                  <a:srgbClr val="FFD85B"/>
                </a:highlight>
                <a:latin typeface="+mj-lt"/>
                <a:cs typeface="Arial" panose="020B0604020202020204" pitchFamily="34" charset="0"/>
              </a:rPr>
              <a:t>Dringender Bedarf an wirksamen Maßnahmen, die auf die Bedürfnisse älterer Menschen eingehen (Prävention und Überwindung von Einsamkeit)</a:t>
            </a:r>
          </a:p>
          <a:p>
            <a:pPr>
              <a:lnSpc>
                <a:spcPct val="90000"/>
              </a:lnSpc>
              <a:spcBef>
                <a:spcPts val="1000"/>
              </a:spcBef>
              <a:spcAft>
                <a:spcPts val="1200"/>
              </a:spcAft>
              <a:buClr>
                <a:schemeClr val="accent2"/>
              </a:buClr>
              <a:buSzPct val="75000"/>
            </a:pPr>
            <a:endParaRPr lang="en-US" sz="2800" dirty="0">
              <a:solidFill>
                <a:schemeClr val="bg1">
                  <a:lumMod val="50000"/>
                </a:schemeClr>
              </a:solidFill>
              <a:latin typeface="+mj-lt"/>
              <a:cs typeface="Arial" panose="020B0604020202020204" pitchFamily="34" charset="0"/>
            </a:endParaRPr>
          </a:p>
        </p:txBody>
      </p:sp>
      <p:pic>
        <p:nvPicPr>
          <p:cNvPr id="6" name="Grafik 5">
            <a:extLst>
              <a:ext uri="{FF2B5EF4-FFF2-40B4-BE49-F238E27FC236}">
                <a16:creationId xmlns:a16="http://schemas.microsoft.com/office/drawing/2014/main" id="{67DA51A5-8F04-48B0-9274-C7A89CEAC909}"/>
              </a:ext>
            </a:extLst>
          </p:cNvPr>
          <p:cNvPicPr>
            <a:picLocks noChangeAspect="1"/>
          </p:cNvPicPr>
          <p:nvPr/>
        </p:nvPicPr>
        <p:blipFill rotWithShape="1">
          <a:blip r:embed="rId2"/>
          <a:srcRect t="25098" b="28889"/>
          <a:stretch/>
        </p:blipFill>
        <p:spPr>
          <a:xfrm>
            <a:off x="4467067" y="5362308"/>
            <a:ext cx="2953871" cy="1359167"/>
          </a:xfrm>
          <a:prstGeom prst="rect">
            <a:avLst/>
          </a:prstGeom>
        </p:spPr>
      </p:pic>
    </p:spTree>
    <p:extLst>
      <p:ext uri="{BB962C8B-B14F-4D97-AF65-F5344CB8AC3E}">
        <p14:creationId xmlns:p14="http://schemas.microsoft.com/office/powerpoint/2010/main" val="69974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1C1FF73-AD3B-4D68-9643-C4D751931207}"/>
              </a:ext>
            </a:extLst>
          </p:cNvPr>
          <p:cNvSpPr>
            <a:spLocks noGrp="1"/>
          </p:cNvSpPr>
          <p:nvPr>
            <p:ph type="subTitle" idx="1"/>
          </p:nvPr>
        </p:nvSpPr>
        <p:spPr/>
        <p:txBody>
          <a:bodyPr>
            <a:normAutofit/>
          </a:bodyPr>
          <a:lstStyle/>
          <a:p>
            <a:r>
              <a:rPr lang="en-US" sz="4400" dirty="0">
                <a:solidFill>
                  <a:srgbClr val="F39019"/>
                </a:solidFill>
                <a:latin typeface="Arial Black" panose="020B0A04020102020204" pitchFamily="34" charset="0"/>
              </a:rPr>
              <a:t>einer alternden Bevölkerung</a:t>
            </a:r>
            <a:endParaRPr lang="en-GB" sz="4400" dirty="0"/>
          </a:p>
        </p:txBody>
      </p:sp>
      <p:sp>
        <p:nvSpPr>
          <p:cNvPr id="4" name="Titel 1">
            <a:extLst>
              <a:ext uri="{FF2B5EF4-FFF2-40B4-BE49-F238E27FC236}">
                <a16:creationId xmlns:a16="http://schemas.microsoft.com/office/drawing/2014/main" id="{DDC872DC-94B3-42A1-8C17-0348EEA30FE6}"/>
              </a:ext>
            </a:extLst>
          </p:cNvPr>
          <p:cNvSpPr>
            <a:spLocks noGrp="1"/>
          </p:cNvSpPr>
          <p:nvPr>
            <p:ph type="ctrTitle"/>
          </p:nvPr>
        </p:nvSpPr>
        <p:spPr>
          <a:xfrm>
            <a:off x="1524000" y="2635623"/>
            <a:ext cx="9144000" cy="874339"/>
          </a:xfrm>
        </p:spPr>
        <p:txBody>
          <a:bodyPr anchor="ctr">
            <a:normAutofit fontScale="90000"/>
          </a:bodyPr>
          <a:lstStyle/>
          <a:p>
            <a:r>
              <a:rPr lang="en-US" dirty="0">
                <a:latin typeface="+mj-lt"/>
              </a:rPr>
              <a:t>Herausforderungen</a:t>
            </a:r>
            <a:endParaRPr lang="en-GB" sz="4000" dirty="0">
              <a:solidFill>
                <a:srgbClr val="F39019"/>
              </a:solidFill>
              <a:latin typeface="Arial Black" panose="020B0A04020102020204" pitchFamily="34" charset="0"/>
            </a:endParaRPr>
          </a:p>
        </p:txBody>
      </p:sp>
      <p:pic>
        <p:nvPicPr>
          <p:cNvPr id="5" name="Grafik 4">
            <a:extLst>
              <a:ext uri="{FF2B5EF4-FFF2-40B4-BE49-F238E27FC236}">
                <a16:creationId xmlns:a16="http://schemas.microsoft.com/office/drawing/2014/main" id="{5A88C7F0-A88A-412E-BCDF-881A6A688952}"/>
              </a:ext>
            </a:extLst>
          </p:cNvPr>
          <p:cNvPicPr>
            <a:picLocks noChangeAspect="1"/>
          </p:cNvPicPr>
          <p:nvPr/>
        </p:nvPicPr>
        <p:blipFill rotWithShape="1">
          <a:blip r:embed="rId2">
            <a:alphaModFix amt="59000"/>
          </a:blip>
          <a:srcRect l="30363" t="25714" r="28549" b="29525"/>
          <a:stretch/>
        </p:blipFill>
        <p:spPr>
          <a:xfrm>
            <a:off x="8126964" y="440191"/>
            <a:ext cx="2817845" cy="3069771"/>
          </a:xfrm>
          <a:prstGeom prst="rect">
            <a:avLst/>
          </a:prstGeom>
        </p:spPr>
      </p:pic>
    </p:spTree>
    <p:extLst>
      <p:ext uri="{BB962C8B-B14F-4D97-AF65-F5344CB8AC3E}">
        <p14:creationId xmlns:p14="http://schemas.microsoft.com/office/powerpoint/2010/main" val="384169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GB" sz="4000" dirty="0"/>
              <a:t>Altersstrukturdiagramm (EU) </a:t>
            </a:r>
            <a:r>
              <a:rPr lang="en-GB" sz="2800" dirty="0"/>
              <a:t>2019-2100</a:t>
            </a:r>
            <a:endParaRPr lang="en-GB" sz="4000" dirty="0">
              <a:latin typeface="+mj-lt"/>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6012110" y="1699941"/>
            <a:ext cx="5707310" cy="4179775"/>
          </a:xfrm>
        </p:spPr>
        <p:txBody>
          <a:bodyPr>
            <a:normAutofit/>
          </a:bodyPr>
          <a:lstStyle/>
          <a:p>
            <a:pPr marL="457200" indent="-457200">
              <a:lnSpc>
                <a:spcPct val="110000"/>
              </a:lnSpc>
              <a:buClr>
                <a:srgbClr val="FFC715"/>
              </a:buClr>
              <a:buFont typeface="Arial" panose="020B0604020202020204" pitchFamily="34" charset="0"/>
              <a:buChar char="•"/>
            </a:pPr>
            <a:r>
              <a:rPr lang="en-US" sz="2700" dirty="0"/>
              <a:t>Niedrige Geburtenraten</a:t>
            </a:r>
          </a:p>
          <a:p>
            <a:pPr marL="457200" indent="-457200">
              <a:lnSpc>
                <a:spcPct val="110000"/>
              </a:lnSpc>
              <a:buClr>
                <a:srgbClr val="FFC715"/>
              </a:buClr>
              <a:buFont typeface="Arial" panose="020B0604020202020204" pitchFamily="34" charset="0"/>
              <a:buChar char="•"/>
            </a:pPr>
            <a:r>
              <a:rPr lang="en-US" sz="2700" dirty="0"/>
              <a:t>Höhere Lebenserwartung</a:t>
            </a:r>
          </a:p>
          <a:p>
            <a:pPr marL="457200" indent="-457200">
              <a:lnSpc>
                <a:spcPct val="110000"/>
              </a:lnSpc>
              <a:buClr>
                <a:srgbClr val="FFC715"/>
              </a:buClr>
              <a:buFont typeface="Arial" panose="020B0604020202020204" pitchFamily="34" charset="0"/>
              <a:buChar char="•"/>
            </a:pPr>
            <a:r>
              <a:rPr lang="en-US" sz="2700" dirty="0"/>
              <a:t>Ältere Bevölkerungsstruktur</a:t>
            </a:r>
          </a:p>
          <a:p>
            <a:pPr marL="457200" indent="-457200">
              <a:lnSpc>
                <a:spcPct val="110000"/>
              </a:lnSpc>
              <a:buClr>
                <a:srgbClr val="FFC715"/>
              </a:buClr>
              <a:buFont typeface="Arial" panose="020B0604020202020204" pitchFamily="34" charset="0"/>
              <a:buChar char="•"/>
            </a:pPr>
            <a:r>
              <a:rPr lang="en-US" sz="2700" dirty="0"/>
              <a:t>Gesundheitsprobleme nehmen mit zunehmendem Alter </a:t>
            </a:r>
            <a:r>
              <a:rPr lang="en-US" sz="2700" dirty="0" err="1"/>
              <a:t>zu</a:t>
            </a:r>
            <a:r>
              <a:rPr lang="en-US" sz="2700" dirty="0"/>
              <a:t> </a:t>
            </a:r>
            <a:r>
              <a:rPr lang="en-US" sz="2700" dirty="0">
                <a:sym typeface="Wingdings" panose="05000000000000000000" pitchFamily="2" charset="2"/>
              </a:rPr>
              <a:t></a:t>
            </a:r>
            <a:r>
              <a:rPr lang="en-US" sz="2700" dirty="0"/>
              <a:t> Dringend erforderlich sind umfassende Maßnahmen im Bereich der öffentlichen Gesundheit </a:t>
            </a:r>
            <a:r>
              <a:rPr lang="de-DE" sz="1600" dirty="0"/>
              <a:t>(</a:t>
            </a:r>
            <a:r>
              <a:rPr lang="de-DE" sz="1600" dirty="0" err="1"/>
              <a:t>Poscia </a:t>
            </a:r>
            <a:r>
              <a:rPr lang="de-DE" sz="1600" dirty="0"/>
              <a:t>et al., 2015)</a:t>
            </a:r>
            <a:endParaRPr lang="de-DE" sz="1800" dirty="0"/>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18</a:t>
            </a:fld>
            <a:endParaRPr lang="hu-HU" sz="1400" dirty="0"/>
          </a:p>
        </p:txBody>
      </p:sp>
      <p:pic>
        <p:nvPicPr>
          <p:cNvPr id="10" name="Grafik 9">
            <a:extLst>
              <a:ext uri="{FF2B5EF4-FFF2-40B4-BE49-F238E27FC236}">
                <a16:creationId xmlns:a16="http://schemas.microsoft.com/office/drawing/2014/main" id="{60D850C1-D5DC-4FB7-8C5D-DFCAA507BCA0}"/>
              </a:ext>
            </a:extLst>
          </p:cNvPr>
          <p:cNvPicPr>
            <a:picLocks noChangeAspect="1"/>
          </p:cNvPicPr>
          <p:nvPr/>
        </p:nvPicPr>
        <p:blipFill rotWithShape="1">
          <a:blip r:embed="rId2">
            <a:extLst>
              <a:ext uri="{28A0092B-C50C-407E-A947-70E740481C1C}">
                <a14:useLocalDpi xmlns:a14="http://schemas.microsoft.com/office/drawing/2010/main" val="0"/>
              </a:ext>
            </a:extLst>
          </a:blip>
          <a:srcRect b="8736"/>
          <a:stretch/>
        </p:blipFill>
        <p:spPr>
          <a:xfrm>
            <a:off x="72467" y="1629596"/>
            <a:ext cx="5939643" cy="4059498"/>
          </a:xfrm>
          <a:prstGeom prst="rect">
            <a:avLst/>
          </a:prstGeom>
        </p:spPr>
      </p:pic>
      <p:sp>
        <p:nvSpPr>
          <p:cNvPr id="11" name="Textfeld 10">
            <a:extLst>
              <a:ext uri="{FF2B5EF4-FFF2-40B4-BE49-F238E27FC236}">
                <a16:creationId xmlns:a16="http://schemas.microsoft.com/office/drawing/2014/main" id="{98744615-77FF-4673-A239-391DF9B26232}"/>
              </a:ext>
            </a:extLst>
          </p:cNvPr>
          <p:cNvSpPr txBox="1"/>
          <p:nvPr/>
        </p:nvSpPr>
        <p:spPr>
          <a:xfrm>
            <a:off x="4712768" y="5879716"/>
            <a:ext cx="4682902" cy="338554"/>
          </a:xfrm>
          <a:prstGeom prst="rect">
            <a:avLst/>
          </a:prstGeom>
          <a:noFill/>
        </p:spPr>
        <p:txBody>
          <a:bodyPr wrap="square" rtlCol="0">
            <a:spAutoFit/>
          </a:bodyPr>
          <a:lstStyle/>
          <a:p>
            <a:r>
              <a:rPr lang="en-GB" sz="1600" dirty="0">
                <a:solidFill>
                  <a:schemeClr val="bg1">
                    <a:lumMod val="50000"/>
                  </a:schemeClr>
                </a:solidFill>
                <a:latin typeface="+mj-lt"/>
                <a:cs typeface="Arial" panose="020B0604020202020204" pitchFamily="34" charset="0"/>
              </a:rPr>
              <a:t>Eurostat (Online-Datencodes: proj_19np)</a:t>
            </a:r>
          </a:p>
        </p:txBody>
      </p:sp>
      <p:pic>
        <p:nvPicPr>
          <p:cNvPr id="13" name="Grafik 12" descr="Ein Bild, das Text enthält.  Automatisch generierte Beschreibung">
            <a:extLst>
              <a:ext uri="{FF2B5EF4-FFF2-40B4-BE49-F238E27FC236}">
                <a16:creationId xmlns:a16="http://schemas.microsoft.com/office/drawing/2014/main" id="{74AEDEA2-E92A-49D4-997D-7BFCFAABA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54" y="5770146"/>
            <a:ext cx="4267796" cy="543001"/>
          </a:xfrm>
          <a:prstGeom prst="rect">
            <a:avLst/>
          </a:prstGeom>
        </p:spPr>
      </p:pic>
    </p:spTree>
    <p:extLst>
      <p:ext uri="{BB962C8B-B14F-4D97-AF65-F5344CB8AC3E}">
        <p14:creationId xmlns:p14="http://schemas.microsoft.com/office/powerpoint/2010/main" val="152975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GB" sz="4000" dirty="0"/>
              <a:t>"Gesundes Altern"</a:t>
            </a:r>
            <a:endParaRPr lang="en-GB" sz="4000" dirty="0">
              <a:latin typeface="+mj-lt"/>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804301" y="1669518"/>
            <a:ext cx="9793406" cy="4448114"/>
          </a:xfrm>
        </p:spPr>
        <p:txBody>
          <a:bodyPr>
            <a:normAutofit/>
          </a:bodyPr>
          <a:lstStyle/>
          <a:p>
            <a:pPr marL="0" indent="0">
              <a:lnSpc>
                <a:spcPct val="110000"/>
              </a:lnSpc>
              <a:buClr>
                <a:srgbClr val="FFC715"/>
              </a:buClr>
            </a:pPr>
            <a:r>
              <a:rPr lang="en-GB" sz="3000" b="1" dirty="0">
                <a:highlight>
                  <a:srgbClr val="FFD85B"/>
                </a:highlight>
              </a:rPr>
              <a:t>Strategie zur Bewältigung der Herausforderungen der älteren Bevölkerung</a:t>
            </a: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19</a:t>
            </a:fld>
            <a:endParaRPr lang="hu-HU" sz="1400" dirty="0"/>
          </a:p>
        </p:txBody>
      </p:sp>
      <p:pic>
        <p:nvPicPr>
          <p:cNvPr id="1028" name="Picture 4" descr="The Healthy Ageing Pyramid - Home | Facebook">
            <a:extLst>
              <a:ext uri="{FF2B5EF4-FFF2-40B4-BE49-F238E27FC236}">
                <a16:creationId xmlns:a16="http://schemas.microsoft.com/office/drawing/2014/main" id="{0AB9F145-7C13-4EF2-BF09-E767F0B39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147" y="2727148"/>
            <a:ext cx="6601714" cy="211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91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toppuhr 30 Min Icon Flachen Stil Stock Vektor Art und mehr Bilder von  Stoppuhr - iStock">
            <a:extLst>
              <a:ext uri="{FF2B5EF4-FFF2-40B4-BE49-F238E27FC236}">
                <a16:creationId xmlns:a16="http://schemas.microsoft.com/office/drawing/2014/main" id="{D0B26312-6DFF-4D24-85A3-F8D82D28817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5860" y="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2BC1E56-CB2E-4B87-AB42-32EA6AB80835}" type="slidenum">
              <a:rPr lang="hu-HU" smtClean="0"/>
              <a:t>2</a:t>
            </a:fld>
            <a:endParaRPr lang="hu-HU"/>
          </a:p>
        </p:txBody>
      </p:sp>
      <p:sp>
        <p:nvSpPr>
          <p:cNvPr id="5" name="Rechteck 4">
            <a:extLst>
              <a:ext uri="{FF2B5EF4-FFF2-40B4-BE49-F238E27FC236}">
                <a16:creationId xmlns:a16="http://schemas.microsoft.com/office/drawing/2014/main" id="{58BA430B-8582-408B-8749-1DA1A276374D}"/>
              </a:ext>
            </a:extLst>
          </p:cNvPr>
          <p:cNvSpPr/>
          <p:nvPr/>
        </p:nvSpPr>
        <p:spPr>
          <a:xfrm>
            <a:off x="708212" y="6356350"/>
            <a:ext cx="44644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el 8">
            <a:extLst>
              <a:ext uri="{FF2B5EF4-FFF2-40B4-BE49-F238E27FC236}">
                <a16:creationId xmlns:a16="http://schemas.microsoft.com/office/drawing/2014/main" id="{9FF20520-E2C2-4A4C-B999-8F82CCCB71F3}"/>
              </a:ext>
            </a:extLst>
          </p:cNvPr>
          <p:cNvSpPr>
            <a:spLocks noGrp="1"/>
          </p:cNvSpPr>
          <p:nvPr>
            <p:ph type="title"/>
          </p:nvPr>
        </p:nvSpPr>
        <p:spPr>
          <a:xfrm>
            <a:off x="839788" y="365125"/>
            <a:ext cx="10515600" cy="1325563"/>
          </a:xfrm>
        </p:spPr>
        <p:txBody>
          <a:bodyPr/>
          <a:lstStyle/>
          <a:p>
            <a:r>
              <a:rPr lang="de-AT" dirty="0" err="1"/>
              <a:t>		Filmanalyse</a:t>
            </a:r>
            <a:endParaRPr lang="de-AT" sz="3200" dirty="0">
              <a:solidFill>
                <a:srgbClr val="F39019"/>
              </a:solidFill>
              <a:latin typeface="Arial Black" panose="020B0A04020102020204" pitchFamily="34" charset="0"/>
            </a:endParaRPr>
          </a:p>
        </p:txBody>
      </p:sp>
      <p:sp>
        <p:nvSpPr>
          <p:cNvPr id="10" name="Textfeld 9">
            <a:extLst>
              <a:ext uri="{FF2B5EF4-FFF2-40B4-BE49-F238E27FC236}">
                <a16:creationId xmlns:a16="http://schemas.microsoft.com/office/drawing/2014/main" id="{ED15695E-B89B-4F02-91E5-0C285BCB6F6A}"/>
              </a:ext>
            </a:extLst>
          </p:cNvPr>
          <p:cNvSpPr txBox="1"/>
          <p:nvPr/>
        </p:nvSpPr>
        <p:spPr>
          <a:xfrm>
            <a:off x="645459" y="1806827"/>
            <a:ext cx="11111601" cy="5078313"/>
          </a:xfrm>
          <a:prstGeom prst="rect">
            <a:avLst/>
          </a:prstGeom>
          <a:noFill/>
        </p:spPr>
        <p:txBody>
          <a:bodyPr wrap="square" rtlCol="0">
            <a:spAutoFit/>
          </a:bodyPr>
          <a:lstStyle/>
          <a:p>
            <a:r>
              <a:rPr lang="en-US" sz="2400" b="1" dirty="0">
                <a:solidFill>
                  <a:schemeClr val="bg1">
                    <a:lumMod val="50000"/>
                  </a:schemeClr>
                </a:solidFill>
                <a:latin typeface="Arial Black" panose="020B0A04020102020204" pitchFamily="34" charset="0"/>
                <a:cs typeface="Arial" panose="020B0604020202020204" pitchFamily="34" charset="0"/>
              </a:rPr>
              <a:t>Bitte bilden Sie internationale Gruppen</a:t>
            </a:r>
          </a:p>
          <a:p>
            <a:r>
              <a:rPr lang="en-US" sz="2800" dirty="0">
                <a:solidFill>
                  <a:schemeClr val="bg1">
                    <a:lumMod val="50000"/>
                  </a:schemeClr>
                </a:solidFill>
                <a:latin typeface="+mj-lt"/>
                <a:cs typeface="Arial" panose="020B0604020202020204" pitchFamily="34" charset="0"/>
              </a:rPr>
              <a:t>Diskutieren Sie den Inhalt des Berichts auf der Grundlage der folgenden Impulsfragen</a:t>
            </a:r>
          </a:p>
          <a:p>
            <a:endParaRPr lang="en-US" sz="1200" dirty="0">
              <a:solidFill>
                <a:schemeClr val="bg1">
                  <a:lumMod val="50000"/>
                </a:schemeClr>
              </a:solidFill>
              <a:latin typeface="+mj-lt"/>
              <a:cs typeface="Arial" panose="020B0604020202020204" pitchFamily="34" charset="0"/>
            </a:endParaRPr>
          </a:p>
          <a:p>
            <a:pPr marL="914400" lvl="1" indent="-457200">
              <a:buFont typeface="+mj-lt"/>
              <a:buAutoNum type="alphaLcPeriod"/>
            </a:pPr>
            <a:r>
              <a:rPr lang="en-US" sz="2400" dirty="0">
                <a:solidFill>
                  <a:schemeClr val="bg1">
                    <a:lumMod val="50000"/>
                  </a:schemeClr>
                </a:solidFill>
                <a:latin typeface="+mj-lt"/>
                <a:cs typeface="Arial" panose="020B0604020202020204" pitchFamily="34" charset="0"/>
              </a:rPr>
              <a:t>Welche Menschen sind am meisten von Einsamkeit betroffen?</a:t>
            </a:r>
          </a:p>
          <a:p>
            <a:pPr lvl="1"/>
            <a:endParaRPr lang="en-US" sz="1100" dirty="0">
              <a:solidFill>
                <a:schemeClr val="bg1">
                  <a:lumMod val="50000"/>
                </a:schemeClr>
              </a:solidFill>
              <a:latin typeface="+mj-lt"/>
              <a:cs typeface="Arial" panose="020B0604020202020204" pitchFamily="34" charset="0"/>
            </a:endParaRPr>
          </a:p>
          <a:p>
            <a:pPr marL="914400" lvl="1" indent="-457200">
              <a:buFont typeface="+mj-lt"/>
              <a:buAutoNum type="alphaLcPeriod"/>
            </a:pPr>
            <a:r>
              <a:rPr lang="en-US" sz="2400" dirty="0">
                <a:solidFill>
                  <a:schemeClr val="bg1">
                    <a:lumMod val="50000"/>
                  </a:schemeClr>
                </a:solidFill>
                <a:latin typeface="+mj-lt"/>
                <a:cs typeface="Arial" panose="020B0604020202020204" pitchFamily="34" charset="0"/>
              </a:rPr>
              <a:t>Welche persönlichen Lebensereignisse können Einsamkeit fördern?</a:t>
            </a:r>
          </a:p>
          <a:p>
            <a:pPr marL="914400" lvl="1" indent="-457200">
              <a:buFont typeface="+mj-lt"/>
              <a:buAutoNum type="alphaLcPeriod"/>
            </a:pPr>
            <a:endParaRPr lang="en-US" sz="1100" dirty="0">
              <a:solidFill>
                <a:schemeClr val="bg1">
                  <a:lumMod val="50000"/>
                </a:schemeClr>
              </a:solidFill>
              <a:latin typeface="+mj-lt"/>
              <a:cs typeface="Arial" panose="020B0604020202020204" pitchFamily="34" charset="0"/>
            </a:endParaRPr>
          </a:p>
          <a:p>
            <a:pPr marL="914400" lvl="1" indent="-457200">
              <a:buFont typeface="+mj-lt"/>
              <a:buAutoNum type="alphaLcPeriod"/>
            </a:pPr>
            <a:r>
              <a:rPr lang="en-US" sz="2400" dirty="0">
                <a:solidFill>
                  <a:schemeClr val="bg1">
                    <a:lumMod val="50000"/>
                  </a:schemeClr>
                </a:solidFill>
                <a:latin typeface="+mj-lt"/>
                <a:cs typeface="Arial" panose="020B0604020202020204" pitchFamily="34" charset="0"/>
              </a:rPr>
              <a:t>Welche gesundheitlichen Folgen kann die Einsamkeit haben?</a:t>
            </a:r>
          </a:p>
          <a:p>
            <a:pPr marL="914400" lvl="1" indent="-457200">
              <a:buFont typeface="+mj-lt"/>
              <a:buAutoNum type="alphaLcPeriod"/>
            </a:pPr>
            <a:endParaRPr lang="en-US" sz="1100" dirty="0">
              <a:solidFill>
                <a:schemeClr val="bg1">
                  <a:lumMod val="50000"/>
                </a:schemeClr>
              </a:solidFill>
              <a:latin typeface="+mj-lt"/>
              <a:cs typeface="Arial" panose="020B0604020202020204" pitchFamily="34" charset="0"/>
            </a:endParaRPr>
          </a:p>
          <a:p>
            <a:pPr marL="914400" lvl="1" indent="-457200">
              <a:buFont typeface="+mj-lt"/>
              <a:buAutoNum type="alphaLcPeriod"/>
            </a:pPr>
            <a:r>
              <a:rPr lang="en-US" sz="2400" dirty="0">
                <a:solidFill>
                  <a:schemeClr val="bg1">
                    <a:lumMod val="50000"/>
                  </a:schemeClr>
                </a:solidFill>
                <a:latin typeface="+mj-lt"/>
                <a:cs typeface="Arial" panose="020B0604020202020204" pitchFamily="34" charset="0"/>
              </a:rPr>
              <a:t>Welche sozialen Strategien können Einsamkeit verhindern oder bewältigen?</a:t>
            </a:r>
          </a:p>
          <a:p>
            <a:pPr marL="914400" lvl="1" indent="-457200">
              <a:buFont typeface="+mj-lt"/>
              <a:buAutoNum type="alphaLcPeriod"/>
            </a:pPr>
            <a:endParaRPr lang="en-US" sz="1100" dirty="0">
              <a:solidFill>
                <a:schemeClr val="bg1">
                  <a:lumMod val="50000"/>
                </a:schemeClr>
              </a:solidFill>
              <a:latin typeface="+mj-lt"/>
              <a:cs typeface="Arial" panose="020B0604020202020204" pitchFamily="34" charset="0"/>
            </a:endParaRPr>
          </a:p>
          <a:p>
            <a:pPr marL="914400" lvl="1" indent="-457200">
              <a:buFont typeface="+mj-lt"/>
              <a:buAutoNum type="alphaLcPeriod"/>
            </a:pPr>
            <a:r>
              <a:rPr lang="en-US" sz="2400" dirty="0">
                <a:solidFill>
                  <a:schemeClr val="bg1">
                    <a:lumMod val="50000"/>
                  </a:schemeClr>
                </a:solidFill>
                <a:latin typeface="+mj-lt"/>
                <a:cs typeface="Arial" panose="020B0604020202020204" pitchFamily="34" charset="0"/>
              </a:rPr>
              <a:t>Welche </a:t>
            </a:r>
            <a:r>
              <a:rPr lang="en-US" sz="2400" dirty="0" err="1">
                <a:solidFill>
                  <a:schemeClr val="bg1">
                    <a:lumMod val="50000"/>
                  </a:schemeClr>
                </a:solidFill>
                <a:latin typeface="+mj-lt"/>
                <a:cs typeface="Arial" panose="020B0604020202020204" pitchFamily="34" charset="0"/>
              </a:rPr>
              <a:t>individuellen</a:t>
            </a:r>
            <a:r>
              <a:rPr lang="en-US" sz="2400" dirty="0">
                <a:solidFill>
                  <a:schemeClr val="bg1">
                    <a:lumMod val="50000"/>
                  </a:schemeClr>
                </a:solidFill>
                <a:latin typeface="+mj-lt"/>
                <a:cs typeface="Arial" panose="020B0604020202020204" pitchFamily="34" charset="0"/>
              </a:rPr>
              <a:t> </a:t>
            </a:r>
            <a:r>
              <a:rPr lang="en-US" sz="2400" dirty="0" err="1">
                <a:solidFill>
                  <a:schemeClr val="bg1">
                    <a:lumMod val="50000"/>
                  </a:schemeClr>
                </a:solidFill>
                <a:latin typeface="+mj-lt"/>
                <a:cs typeface="Arial" panose="020B0604020202020204" pitchFamily="34" charset="0"/>
              </a:rPr>
              <a:t>Maßnahmen</a:t>
            </a:r>
            <a:r>
              <a:rPr lang="en-US" sz="2400" dirty="0">
                <a:solidFill>
                  <a:schemeClr val="bg1">
                    <a:lumMod val="50000"/>
                  </a:schemeClr>
                </a:solidFill>
                <a:latin typeface="+mj-lt"/>
                <a:cs typeface="Arial" panose="020B0604020202020204" pitchFamily="34" charset="0"/>
              </a:rPr>
              <a:t>/</a:t>
            </a:r>
            <a:r>
              <a:rPr lang="en-US" sz="2400" dirty="0" err="1">
                <a:solidFill>
                  <a:schemeClr val="bg1">
                    <a:lumMod val="50000"/>
                  </a:schemeClr>
                </a:solidFill>
                <a:latin typeface="+mj-lt"/>
                <a:cs typeface="Arial" panose="020B0604020202020204" pitchFamily="34" charset="0"/>
              </a:rPr>
              <a:t>Aktivitäten</a:t>
            </a:r>
            <a:r>
              <a:rPr lang="en-US" sz="2400" dirty="0">
                <a:solidFill>
                  <a:schemeClr val="bg1">
                    <a:lumMod val="50000"/>
                  </a:schemeClr>
                </a:solidFill>
                <a:latin typeface="+mj-lt"/>
                <a:cs typeface="Arial" panose="020B0604020202020204" pitchFamily="34" charset="0"/>
              </a:rPr>
              <a:t> können die Einsamkeit verringern?</a:t>
            </a:r>
          </a:p>
          <a:p>
            <a:endParaRPr lang="en-US" sz="2000" dirty="0">
              <a:solidFill>
                <a:schemeClr val="bg1">
                  <a:lumMod val="50000"/>
                </a:schemeClr>
              </a:solidFill>
              <a:latin typeface="+mj-lt"/>
              <a:cs typeface="Arial" panose="020B0604020202020204" pitchFamily="34" charset="0"/>
            </a:endParaRPr>
          </a:p>
          <a:p>
            <a:r>
              <a:rPr lang="en-US" sz="2400" dirty="0">
                <a:solidFill>
                  <a:schemeClr val="bg1">
                    <a:lumMod val="50000"/>
                  </a:schemeClr>
                </a:solidFill>
                <a:latin typeface="+mj-lt"/>
                <a:cs typeface="Arial" panose="020B0604020202020204" pitchFamily="34" charset="0"/>
              </a:rPr>
              <a:t>Schreiben Sie bitte entsprechend Ihrer Diskussion </a:t>
            </a:r>
            <a:r>
              <a:rPr lang="en-US" sz="2000" dirty="0">
                <a:solidFill>
                  <a:schemeClr val="bg1">
                    <a:lumMod val="50000"/>
                  </a:schemeClr>
                </a:solidFill>
                <a:highlight>
                  <a:srgbClr val="FFD85B"/>
                </a:highlight>
                <a:latin typeface="Arial Black" panose="020B0A04020102020204" pitchFamily="34" charset="0"/>
                <a:cs typeface="Arial" panose="020B0604020202020204" pitchFamily="34" charset="0"/>
              </a:rPr>
              <a:t>Schlüsselbegriffe auf Karten</a:t>
            </a:r>
            <a:r>
              <a:rPr lang="en-US" sz="2400" dirty="0">
                <a:solidFill>
                  <a:schemeClr val="bg1">
                    <a:lumMod val="50000"/>
                  </a:schemeClr>
                </a:solidFill>
                <a:latin typeface="+mj-lt"/>
                <a:cs typeface="Arial" panose="020B0604020202020204" pitchFamily="34" charset="0"/>
              </a:rPr>
              <a:t>. Ordnen Sie diese Karten den entsprechenden Rubriken an der Pinnwand zu.</a:t>
            </a:r>
            <a:endParaRPr lang="de-AT" sz="2400" dirty="0">
              <a:solidFill>
                <a:schemeClr val="bg1">
                  <a:lumMod val="50000"/>
                </a:schemeClr>
              </a:solidFill>
              <a:latin typeface="+mj-lt"/>
              <a:cs typeface="Arial" panose="020B0604020202020204" pitchFamily="34" charset="0"/>
            </a:endParaRPr>
          </a:p>
        </p:txBody>
      </p:sp>
      <p:pic>
        <p:nvPicPr>
          <p:cNvPr id="1026" name="Picture 2" descr="Movie clapper öffnen - Kostenlose kino Icons">
            <a:extLst>
              <a:ext uri="{FF2B5EF4-FFF2-40B4-BE49-F238E27FC236}">
                <a16:creationId xmlns:a16="http://schemas.microsoft.com/office/drawing/2014/main" id="{900B1DE6-6B30-4639-981F-56E4A530BF3D}"/>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4729" y="365125"/>
            <a:ext cx="1093694" cy="109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1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toppuhr 30 Min Icon Flachen Stil Stock Vektor Art und mehr Bilder von  Stoppuhr - iStock">
            <a:extLst>
              <a:ext uri="{FF2B5EF4-FFF2-40B4-BE49-F238E27FC236}">
                <a16:creationId xmlns:a16="http://schemas.microsoft.com/office/drawing/2014/main" id="{D0B26312-6DFF-4D24-85A3-F8D82D28817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5860" y="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2BC1E56-CB2E-4B87-AB42-32EA6AB80835}" type="slidenum">
              <a:rPr lang="hu-HU" smtClean="0"/>
              <a:t>20</a:t>
            </a:fld>
            <a:endParaRPr lang="hu-HU"/>
          </a:p>
        </p:txBody>
      </p:sp>
      <p:sp>
        <p:nvSpPr>
          <p:cNvPr id="5" name="Rechteck 4">
            <a:extLst>
              <a:ext uri="{FF2B5EF4-FFF2-40B4-BE49-F238E27FC236}">
                <a16:creationId xmlns:a16="http://schemas.microsoft.com/office/drawing/2014/main" id="{58BA430B-8582-408B-8749-1DA1A276374D}"/>
              </a:ext>
            </a:extLst>
          </p:cNvPr>
          <p:cNvSpPr/>
          <p:nvPr/>
        </p:nvSpPr>
        <p:spPr>
          <a:xfrm>
            <a:off x="708212" y="6356350"/>
            <a:ext cx="44644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el 8">
            <a:extLst>
              <a:ext uri="{FF2B5EF4-FFF2-40B4-BE49-F238E27FC236}">
                <a16:creationId xmlns:a16="http://schemas.microsoft.com/office/drawing/2014/main" id="{9FF20520-E2C2-4A4C-B999-8F82CCCB71F3}"/>
              </a:ext>
            </a:extLst>
          </p:cNvPr>
          <p:cNvSpPr>
            <a:spLocks noGrp="1"/>
          </p:cNvSpPr>
          <p:nvPr>
            <p:ph type="title"/>
          </p:nvPr>
        </p:nvSpPr>
        <p:spPr>
          <a:xfrm>
            <a:off x="839788" y="365125"/>
            <a:ext cx="10515600" cy="1325563"/>
          </a:xfrm>
        </p:spPr>
        <p:txBody>
          <a:bodyPr/>
          <a:lstStyle/>
          <a:p>
            <a:r>
              <a:rPr lang="en-GB" sz="4000" dirty="0">
                <a:latin typeface="+mj-lt"/>
              </a:rPr>
              <a:t>Gesundes Altern </a:t>
            </a:r>
            <a:br>
              <a:rPr lang="de-AT" sz="4000" dirty="0">
                <a:latin typeface="+mj-lt"/>
              </a:rPr>
            </a:br>
            <a:r>
              <a:rPr lang="de-AT" sz="2400" dirty="0">
                <a:highlight>
                  <a:srgbClr val="FFD85B"/>
                </a:highlight>
                <a:latin typeface="+mj-lt"/>
              </a:rPr>
              <a:t>eine transnationale Sichtweise</a:t>
            </a:r>
            <a:endParaRPr lang="de-AT" sz="4000" dirty="0">
              <a:highlight>
                <a:srgbClr val="FFD85B"/>
              </a:highlight>
              <a:latin typeface="+mj-lt"/>
            </a:endParaRPr>
          </a:p>
        </p:txBody>
      </p:sp>
      <p:sp>
        <p:nvSpPr>
          <p:cNvPr id="10" name="Textfeld 9">
            <a:extLst>
              <a:ext uri="{FF2B5EF4-FFF2-40B4-BE49-F238E27FC236}">
                <a16:creationId xmlns:a16="http://schemas.microsoft.com/office/drawing/2014/main" id="{ED15695E-B89B-4F02-91E5-0C285BCB6F6A}"/>
              </a:ext>
            </a:extLst>
          </p:cNvPr>
          <p:cNvSpPr txBox="1"/>
          <p:nvPr/>
        </p:nvSpPr>
        <p:spPr>
          <a:xfrm>
            <a:off x="636494" y="1843172"/>
            <a:ext cx="10717306" cy="4495270"/>
          </a:xfrm>
          <a:prstGeom prst="rect">
            <a:avLst/>
          </a:prstGeom>
          <a:noFill/>
        </p:spPr>
        <p:txBody>
          <a:bodyPr wrap="square" rtlCol="0">
            <a:spAutoFit/>
          </a:bodyPr>
          <a:lstStyle/>
          <a:p>
            <a:pPr>
              <a:lnSpc>
                <a:spcPct val="110000"/>
              </a:lnSpc>
              <a:spcBef>
                <a:spcPts val="1000"/>
              </a:spcBef>
              <a:buClr>
                <a:srgbClr val="FFC715"/>
              </a:buClr>
              <a:buSzPct val="75000"/>
            </a:pPr>
            <a:r>
              <a:rPr lang="en-US" sz="2700" dirty="0">
                <a:solidFill>
                  <a:schemeClr val="bg1">
                    <a:lumMod val="50000"/>
                  </a:schemeClr>
                </a:solidFill>
                <a:latin typeface="+mj-lt"/>
                <a:cs typeface="Arial" panose="020B0604020202020204" pitchFamily="34" charset="0"/>
              </a:rPr>
              <a:t>Bitte bilden Sie </a:t>
            </a:r>
            <a:r>
              <a:rPr lang="en-US" sz="2400" b="1" dirty="0">
                <a:solidFill>
                  <a:schemeClr val="bg1">
                    <a:lumMod val="50000"/>
                  </a:schemeClr>
                </a:solidFill>
                <a:latin typeface="Arial Black" panose="020B0A04020102020204" pitchFamily="34" charset="0"/>
                <a:cs typeface="Arial" panose="020B0604020202020204" pitchFamily="34" charset="0"/>
              </a:rPr>
              <a:t>länderspezifische Gruppen </a:t>
            </a:r>
            <a:r>
              <a:rPr lang="en-US" sz="2400" dirty="0">
                <a:solidFill>
                  <a:schemeClr val="bg1">
                    <a:lumMod val="50000"/>
                  </a:schemeClr>
                </a:solidFill>
                <a:latin typeface="+mj-lt"/>
                <a:cs typeface="Arial" panose="020B0604020202020204" pitchFamily="34" charset="0"/>
              </a:rPr>
              <a:t>(Zypern, Italien, Spanien, etc.)</a:t>
            </a:r>
          </a:p>
          <a:p>
            <a:pPr>
              <a:lnSpc>
                <a:spcPct val="110000"/>
              </a:lnSpc>
              <a:spcBef>
                <a:spcPts val="1000"/>
              </a:spcBef>
              <a:buClr>
                <a:srgbClr val="FFC715"/>
              </a:buClr>
              <a:buSzPct val="75000"/>
            </a:pPr>
            <a:r>
              <a:rPr lang="en-US" sz="2700" dirty="0">
                <a:solidFill>
                  <a:schemeClr val="bg1">
                    <a:lumMod val="50000"/>
                  </a:schemeClr>
                </a:solidFill>
                <a:latin typeface="+mj-lt"/>
                <a:cs typeface="Arial" panose="020B0604020202020204" pitchFamily="34" charset="0"/>
              </a:rPr>
              <a:t>Erörtern Sie, wie </a:t>
            </a:r>
            <a:r>
              <a:rPr lang="en-US" sz="2700" b="1" dirty="0">
                <a:solidFill>
                  <a:schemeClr val="bg1">
                    <a:lumMod val="50000"/>
                  </a:schemeClr>
                </a:solidFill>
                <a:latin typeface="+mj-lt"/>
                <a:cs typeface="Arial" panose="020B0604020202020204" pitchFamily="34" charset="0"/>
              </a:rPr>
              <a:t>Einsamkeit </a:t>
            </a:r>
            <a:r>
              <a:rPr lang="en-US" sz="2700" dirty="0">
                <a:solidFill>
                  <a:schemeClr val="bg1">
                    <a:lumMod val="50000"/>
                  </a:schemeClr>
                </a:solidFill>
                <a:latin typeface="+mj-lt"/>
                <a:cs typeface="Arial" panose="020B0604020202020204" pitchFamily="34" charset="0"/>
              </a:rPr>
              <a:t>und </a:t>
            </a:r>
            <a:r>
              <a:rPr lang="en-US" sz="2700" b="1" dirty="0">
                <a:solidFill>
                  <a:schemeClr val="bg1">
                    <a:lumMod val="50000"/>
                  </a:schemeClr>
                </a:solidFill>
                <a:latin typeface="+mj-lt"/>
                <a:cs typeface="Arial" panose="020B0604020202020204" pitchFamily="34" charset="0"/>
              </a:rPr>
              <a:t>soziale Isolation </a:t>
            </a:r>
            <a:r>
              <a:rPr lang="en-US" sz="2700" dirty="0">
                <a:solidFill>
                  <a:schemeClr val="bg1">
                    <a:lumMod val="50000"/>
                  </a:schemeClr>
                </a:solidFill>
                <a:latin typeface="+mj-lt"/>
                <a:cs typeface="Arial" panose="020B0604020202020204" pitchFamily="34" charset="0"/>
              </a:rPr>
              <a:t>im Kontext des </a:t>
            </a:r>
            <a:r>
              <a:rPr lang="en-US" sz="2700" b="1" dirty="0">
                <a:solidFill>
                  <a:schemeClr val="bg1">
                    <a:lumMod val="50000"/>
                  </a:schemeClr>
                </a:solidFill>
                <a:highlight>
                  <a:srgbClr val="FFD85B"/>
                </a:highlight>
                <a:latin typeface="+mj-lt"/>
                <a:cs typeface="Arial" panose="020B0604020202020204" pitchFamily="34" charset="0"/>
              </a:rPr>
              <a:t>gesunden Alterns </a:t>
            </a:r>
            <a:r>
              <a:rPr lang="en-US" sz="2700" dirty="0">
                <a:solidFill>
                  <a:schemeClr val="bg1">
                    <a:lumMod val="50000"/>
                  </a:schemeClr>
                </a:solidFill>
                <a:latin typeface="+mj-lt"/>
                <a:cs typeface="Arial" panose="020B0604020202020204" pitchFamily="34" charset="0"/>
              </a:rPr>
              <a:t>in Ihrem Land bekämpft werden.</a:t>
            </a:r>
          </a:p>
          <a:p>
            <a:pPr>
              <a:lnSpc>
                <a:spcPct val="110000"/>
              </a:lnSpc>
              <a:spcBef>
                <a:spcPts val="1000"/>
              </a:spcBef>
              <a:buClr>
                <a:srgbClr val="FFC715"/>
              </a:buClr>
              <a:buSzPct val="75000"/>
            </a:pPr>
            <a:endParaRPr lang="en-US" sz="2700" dirty="0">
              <a:solidFill>
                <a:schemeClr val="bg1">
                  <a:lumMod val="50000"/>
                </a:schemeClr>
              </a:solidFill>
              <a:latin typeface="+mj-lt"/>
              <a:cs typeface="Arial" panose="020B0604020202020204" pitchFamily="34" charset="0"/>
            </a:endParaRPr>
          </a:p>
          <a:p>
            <a:pPr>
              <a:lnSpc>
                <a:spcPct val="110000"/>
              </a:lnSpc>
              <a:spcBef>
                <a:spcPts val="1000"/>
              </a:spcBef>
              <a:buClr>
                <a:srgbClr val="FFC715"/>
              </a:buClr>
              <a:buSzPct val="75000"/>
            </a:pPr>
            <a:endParaRPr lang="en-US" sz="2700" dirty="0">
              <a:solidFill>
                <a:schemeClr val="bg1">
                  <a:lumMod val="50000"/>
                </a:schemeClr>
              </a:solidFill>
              <a:latin typeface="+mj-lt"/>
              <a:cs typeface="Arial" panose="020B0604020202020204" pitchFamily="34" charset="0"/>
            </a:endParaRPr>
          </a:p>
          <a:p>
            <a:pPr>
              <a:lnSpc>
                <a:spcPct val="110000"/>
              </a:lnSpc>
              <a:spcBef>
                <a:spcPts val="1000"/>
              </a:spcBef>
              <a:buClr>
                <a:srgbClr val="FFC715"/>
              </a:buClr>
              <a:buSzPct val="75000"/>
            </a:pPr>
            <a:endParaRPr lang="en-US" sz="2700" dirty="0">
              <a:solidFill>
                <a:schemeClr val="bg1">
                  <a:lumMod val="50000"/>
                </a:schemeClr>
              </a:solidFill>
              <a:latin typeface="+mj-lt"/>
              <a:cs typeface="Arial" panose="020B0604020202020204" pitchFamily="34" charset="0"/>
            </a:endParaRPr>
          </a:p>
          <a:p>
            <a:pPr>
              <a:lnSpc>
                <a:spcPct val="110000"/>
              </a:lnSpc>
              <a:spcBef>
                <a:spcPts val="1000"/>
              </a:spcBef>
              <a:buClr>
                <a:srgbClr val="FFC715"/>
              </a:buClr>
              <a:buSzPct val="75000"/>
            </a:pPr>
            <a:endParaRPr lang="en-US" sz="2700" dirty="0">
              <a:solidFill>
                <a:schemeClr val="bg1">
                  <a:lumMod val="50000"/>
                </a:schemeClr>
              </a:solidFill>
              <a:latin typeface="+mj-lt"/>
              <a:cs typeface="Arial" panose="020B0604020202020204" pitchFamily="34" charset="0"/>
            </a:endParaRPr>
          </a:p>
          <a:p>
            <a:pPr>
              <a:lnSpc>
                <a:spcPct val="110000"/>
              </a:lnSpc>
              <a:spcBef>
                <a:spcPts val="1000"/>
              </a:spcBef>
              <a:buClr>
                <a:srgbClr val="FFC715"/>
              </a:buClr>
              <a:buSzPct val="75000"/>
            </a:pPr>
            <a:r>
              <a:rPr lang="en-US" sz="2700" dirty="0">
                <a:solidFill>
                  <a:schemeClr val="bg1">
                    <a:lumMod val="50000"/>
                  </a:schemeClr>
                </a:solidFill>
                <a:latin typeface="+mj-lt"/>
                <a:cs typeface="Arial" panose="020B0604020202020204" pitchFamily="34" charset="0"/>
              </a:rPr>
              <a:t>Erstellen Sie ein </a:t>
            </a:r>
            <a:r>
              <a:rPr lang="en-US" sz="2400" b="1" dirty="0">
                <a:solidFill>
                  <a:schemeClr val="bg1">
                    <a:lumMod val="50000"/>
                  </a:schemeClr>
                </a:solidFill>
                <a:latin typeface="Arial Black" panose="020B0A04020102020204" pitchFamily="34" charset="0"/>
                <a:cs typeface="Arial" panose="020B0604020202020204" pitchFamily="34" charset="0"/>
              </a:rPr>
              <a:t>Flipchart </a:t>
            </a:r>
            <a:r>
              <a:rPr lang="en-US" sz="2700" dirty="0">
                <a:solidFill>
                  <a:schemeClr val="bg1">
                    <a:lumMod val="50000"/>
                  </a:schemeClr>
                </a:solidFill>
                <a:latin typeface="+mj-lt"/>
                <a:cs typeface="Arial" panose="020B0604020202020204" pitchFamily="34" charset="0"/>
              </a:rPr>
              <a:t>mit den wichtigsten Ergebnissen und stellen Sie diese kurz vor.</a:t>
            </a:r>
            <a:endParaRPr lang="de-AT" sz="2700" dirty="0">
              <a:solidFill>
                <a:schemeClr val="bg1">
                  <a:lumMod val="50000"/>
                </a:schemeClr>
              </a:solidFill>
              <a:latin typeface="+mj-lt"/>
              <a:cs typeface="Arial" panose="020B0604020202020204" pitchFamily="34" charset="0"/>
            </a:endParaRPr>
          </a:p>
        </p:txBody>
      </p:sp>
      <p:pic>
        <p:nvPicPr>
          <p:cNvPr id="1026" name="Picture 2" descr="Individual Icon Png - Individual Icon, Transparent Png - kindpng">
            <a:extLst>
              <a:ext uri="{FF2B5EF4-FFF2-40B4-BE49-F238E27FC236}">
                <a16:creationId xmlns:a16="http://schemas.microsoft.com/office/drawing/2014/main" id="{4D7433D7-AA1D-442E-9258-253C03340998}"/>
              </a:ext>
            </a:extLst>
          </p:cNvPr>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077112" y="3623073"/>
            <a:ext cx="1976470" cy="1461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ue Community Icon Png, Transparent Png - kindpng">
            <a:extLst>
              <a:ext uri="{FF2B5EF4-FFF2-40B4-BE49-F238E27FC236}">
                <a16:creationId xmlns:a16="http://schemas.microsoft.com/office/drawing/2014/main" id="{54158F9A-8117-4286-96A7-30539766966E}"/>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013458" y="3618842"/>
            <a:ext cx="1433109" cy="14615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lth insurance policy icon flat design Vector Image">
            <a:extLst>
              <a:ext uri="{FF2B5EF4-FFF2-40B4-BE49-F238E27FC236}">
                <a16:creationId xmlns:a16="http://schemas.microsoft.com/office/drawing/2014/main" id="{B92C7BD2-BA7D-46C2-9C24-DB5B9DF17D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15"/>
          <a:stretch/>
        </p:blipFill>
        <p:spPr bwMode="auto">
          <a:xfrm>
            <a:off x="8729120" y="3683384"/>
            <a:ext cx="1331113" cy="1332444"/>
          </a:xfrm>
          <a:prstGeom prst="ellipse">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78B08689-DBAD-4220-ABBE-495D5F76C47E}"/>
              </a:ext>
            </a:extLst>
          </p:cNvPr>
          <p:cNvSpPr/>
          <p:nvPr/>
        </p:nvSpPr>
        <p:spPr>
          <a:xfrm>
            <a:off x="711127" y="4625788"/>
            <a:ext cx="2708441" cy="1210236"/>
          </a:xfrm>
          <a:prstGeom prst="rect">
            <a:avLst/>
          </a:prstGeom>
          <a:solidFill>
            <a:srgbClr val="FF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hteck 11">
            <a:extLst>
              <a:ext uri="{FF2B5EF4-FFF2-40B4-BE49-F238E27FC236}">
                <a16:creationId xmlns:a16="http://schemas.microsoft.com/office/drawing/2014/main" id="{8D0C2547-DF49-4DD7-B493-A031AE83D2E8}"/>
              </a:ext>
            </a:extLst>
          </p:cNvPr>
          <p:cNvSpPr/>
          <p:nvPr/>
        </p:nvSpPr>
        <p:spPr>
          <a:xfrm>
            <a:off x="4375793" y="4625788"/>
            <a:ext cx="2708441" cy="1210236"/>
          </a:xfrm>
          <a:prstGeom prst="rect">
            <a:avLst/>
          </a:prstGeom>
          <a:solidFill>
            <a:srgbClr val="FF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eck 12">
            <a:extLst>
              <a:ext uri="{FF2B5EF4-FFF2-40B4-BE49-F238E27FC236}">
                <a16:creationId xmlns:a16="http://schemas.microsoft.com/office/drawing/2014/main" id="{802F252B-791F-446A-9E20-EE833955D7F6}"/>
              </a:ext>
            </a:extLst>
          </p:cNvPr>
          <p:cNvSpPr/>
          <p:nvPr/>
        </p:nvSpPr>
        <p:spPr>
          <a:xfrm>
            <a:off x="7928945" y="4625788"/>
            <a:ext cx="2912516" cy="1210236"/>
          </a:xfrm>
          <a:prstGeom prst="rect">
            <a:avLst/>
          </a:prstGeom>
          <a:solidFill>
            <a:srgbClr val="FF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feld 14">
            <a:extLst>
              <a:ext uri="{FF2B5EF4-FFF2-40B4-BE49-F238E27FC236}">
                <a16:creationId xmlns:a16="http://schemas.microsoft.com/office/drawing/2014/main" id="{3BB2E543-EFDE-4DB6-9613-546CFC3DCA8A}"/>
              </a:ext>
            </a:extLst>
          </p:cNvPr>
          <p:cNvSpPr txBox="1"/>
          <p:nvPr/>
        </p:nvSpPr>
        <p:spPr>
          <a:xfrm>
            <a:off x="708212" y="4788733"/>
            <a:ext cx="2687583" cy="884345"/>
          </a:xfrm>
          <a:prstGeom prst="rect">
            <a:avLst/>
          </a:prstGeom>
          <a:noFill/>
        </p:spPr>
        <p:txBody>
          <a:bodyPr wrap="square">
            <a:spAutoFit/>
          </a:bodyPr>
          <a:lstStyle/>
          <a:p>
            <a:pPr algn="ctr">
              <a:lnSpc>
                <a:spcPct val="110000"/>
              </a:lnSpc>
              <a:spcBef>
                <a:spcPts val="1000"/>
              </a:spcBef>
              <a:buClr>
                <a:srgbClr val="FFC715"/>
              </a:buClr>
              <a:buSzPct val="75000"/>
            </a:pPr>
            <a:r>
              <a:rPr lang="en-US" sz="2400" b="1" dirty="0">
                <a:solidFill>
                  <a:schemeClr val="bg1">
                    <a:lumMod val="50000"/>
                  </a:schemeClr>
                </a:solidFill>
                <a:latin typeface="Arial Black" panose="020B0A04020102020204" pitchFamily="34" charset="0"/>
                <a:cs typeface="Arial" panose="020B0604020202020204" pitchFamily="34" charset="0"/>
              </a:rPr>
              <a:t>INDIVIDUELLE EBENE</a:t>
            </a:r>
          </a:p>
        </p:txBody>
      </p:sp>
      <p:sp>
        <p:nvSpPr>
          <p:cNvPr id="16" name="Textfeld 15">
            <a:extLst>
              <a:ext uri="{FF2B5EF4-FFF2-40B4-BE49-F238E27FC236}">
                <a16:creationId xmlns:a16="http://schemas.microsoft.com/office/drawing/2014/main" id="{C8B30664-49BE-47E1-8569-4CF127643ED0}"/>
              </a:ext>
            </a:extLst>
          </p:cNvPr>
          <p:cNvSpPr txBox="1"/>
          <p:nvPr/>
        </p:nvSpPr>
        <p:spPr>
          <a:xfrm>
            <a:off x="4375791" y="4797975"/>
            <a:ext cx="2708441" cy="884345"/>
          </a:xfrm>
          <a:prstGeom prst="rect">
            <a:avLst/>
          </a:prstGeom>
          <a:noFill/>
        </p:spPr>
        <p:txBody>
          <a:bodyPr wrap="square">
            <a:spAutoFit/>
          </a:bodyPr>
          <a:lstStyle/>
          <a:p>
            <a:pPr algn="ctr">
              <a:lnSpc>
                <a:spcPct val="110000"/>
              </a:lnSpc>
              <a:spcBef>
                <a:spcPts val="1000"/>
              </a:spcBef>
              <a:buClr>
                <a:srgbClr val="FFC715"/>
              </a:buClr>
              <a:buSzPct val="75000"/>
            </a:pPr>
            <a:r>
              <a:rPr lang="en-US" sz="2400" b="1" dirty="0">
                <a:solidFill>
                  <a:schemeClr val="bg1">
                    <a:lumMod val="50000"/>
                  </a:schemeClr>
                </a:solidFill>
                <a:latin typeface="Arial Black" panose="020B0A04020102020204" pitchFamily="34" charset="0"/>
                <a:cs typeface="Arial" panose="020B0604020202020204" pitchFamily="34" charset="0"/>
              </a:rPr>
              <a:t>GEMEINDE-EBENE</a:t>
            </a:r>
          </a:p>
        </p:txBody>
      </p:sp>
      <p:sp>
        <p:nvSpPr>
          <p:cNvPr id="17" name="Textfeld 16">
            <a:extLst>
              <a:ext uri="{FF2B5EF4-FFF2-40B4-BE49-F238E27FC236}">
                <a16:creationId xmlns:a16="http://schemas.microsoft.com/office/drawing/2014/main" id="{44966B6C-5DDE-45BC-A92A-4732BCF6C1F3}"/>
              </a:ext>
            </a:extLst>
          </p:cNvPr>
          <p:cNvSpPr txBox="1"/>
          <p:nvPr/>
        </p:nvSpPr>
        <p:spPr>
          <a:xfrm>
            <a:off x="7911017" y="4629579"/>
            <a:ext cx="2967318" cy="1290610"/>
          </a:xfrm>
          <a:prstGeom prst="rect">
            <a:avLst/>
          </a:prstGeom>
          <a:noFill/>
        </p:spPr>
        <p:txBody>
          <a:bodyPr wrap="square">
            <a:spAutoFit/>
          </a:bodyPr>
          <a:lstStyle/>
          <a:p>
            <a:pPr algn="ctr">
              <a:lnSpc>
                <a:spcPct val="110000"/>
              </a:lnSpc>
              <a:spcBef>
                <a:spcPts val="1000"/>
              </a:spcBef>
              <a:buClr>
                <a:srgbClr val="FFC715"/>
              </a:buClr>
              <a:buSzPct val="75000"/>
            </a:pPr>
            <a:r>
              <a:rPr lang="en-US" sz="2400" b="1" dirty="0">
                <a:solidFill>
                  <a:schemeClr val="bg1">
                    <a:lumMod val="50000"/>
                  </a:schemeClr>
                </a:solidFill>
                <a:latin typeface="Arial Black" panose="020B0A04020102020204" pitchFamily="34" charset="0"/>
                <a:cs typeface="Arial" panose="020B0604020202020204" pitchFamily="34" charset="0"/>
              </a:rPr>
              <a:t>GESUNDHEITS-POLITISCHE EBENE</a:t>
            </a:r>
          </a:p>
        </p:txBody>
      </p:sp>
    </p:spTree>
    <p:extLst>
      <p:ext uri="{BB962C8B-B14F-4D97-AF65-F5344CB8AC3E}">
        <p14:creationId xmlns:p14="http://schemas.microsoft.com/office/powerpoint/2010/main" val="263480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2BC1E56-CB2E-4B87-AB42-32EA6AB80835}" type="slidenum">
              <a:rPr lang="hu-HU" smtClean="0"/>
              <a:t>21</a:t>
            </a:fld>
            <a:endParaRPr lang="hu-HU"/>
          </a:p>
        </p:txBody>
      </p:sp>
      <p:sp>
        <p:nvSpPr>
          <p:cNvPr id="5" name="Rechteck 4">
            <a:extLst>
              <a:ext uri="{FF2B5EF4-FFF2-40B4-BE49-F238E27FC236}">
                <a16:creationId xmlns:a16="http://schemas.microsoft.com/office/drawing/2014/main" id="{58BA430B-8582-408B-8749-1DA1A276374D}"/>
              </a:ext>
            </a:extLst>
          </p:cNvPr>
          <p:cNvSpPr/>
          <p:nvPr/>
        </p:nvSpPr>
        <p:spPr>
          <a:xfrm>
            <a:off x="708212" y="6356350"/>
            <a:ext cx="44644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el 8">
            <a:extLst>
              <a:ext uri="{FF2B5EF4-FFF2-40B4-BE49-F238E27FC236}">
                <a16:creationId xmlns:a16="http://schemas.microsoft.com/office/drawing/2014/main" id="{9FF20520-E2C2-4A4C-B999-8F82CCCB71F3}"/>
              </a:ext>
            </a:extLst>
          </p:cNvPr>
          <p:cNvSpPr>
            <a:spLocks noGrp="1"/>
          </p:cNvSpPr>
          <p:nvPr>
            <p:ph type="title"/>
          </p:nvPr>
        </p:nvSpPr>
        <p:spPr>
          <a:xfrm>
            <a:off x="839788" y="365125"/>
            <a:ext cx="10515600" cy="1325563"/>
          </a:xfrm>
        </p:spPr>
        <p:txBody>
          <a:bodyPr>
            <a:normAutofit/>
          </a:bodyPr>
          <a:lstStyle/>
          <a:p>
            <a:r>
              <a:rPr lang="en-GB" sz="4000" dirty="0">
                <a:latin typeface="+mj-lt"/>
              </a:rPr>
              <a:t>Gesundes Altern </a:t>
            </a:r>
            <a:br>
              <a:rPr lang="de-AT" sz="4000" dirty="0">
                <a:latin typeface="+mj-lt"/>
              </a:rPr>
            </a:br>
            <a:r>
              <a:rPr lang="en-GB" sz="2400" dirty="0">
                <a:highlight>
                  <a:srgbClr val="FFD85B"/>
                </a:highlight>
                <a:latin typeface="+mj-lt"/>
              </a:rPr>
              <a:t>Strategie zur Bewältigung der Herausforderungen der älteren Bevölkerung</a:t>
            </a:r>
            <a:endParaRPr lang="de-AT" sz="3100" dirty="0">
              <a:highlight>
                <a:srgbClr val="FFD85B"/>
              </a:highlight>
              <a:latin typeface="+mj-lt"/>
            </a:endParaRPr>
          </a:p>
        </p:txBody>
      </p:sp>
      <p:sp>
        <p:nvSpPr>
          <p:cNvPr id="10" name="Textfeld 9">
            <a:extLst>
              <a:ext uri="{FF2B5EF4-FFF2-40B4-BE49-F238E27FC236}">
                <a16:creationId xmlns:a16="http://schemas.microsoft.com/office/drawing/2014/main" id="{ED15695E-B89B-4F02-91E5-0C285BCB6F6A}"/>
              </a:ext>
            </a:extLst>
          </p:cNvPr>
          <p:cNvSpPr txBox="1"/>
          <p:nvPr/>
        </p:nvSpPr>
        <p:spPr>
          <a:xfrm>
            <a:off x="708212" y="1968415"/>
            <a:ext cx="11120566" cy="3819764"/>
          </a:xfrm>
          <a:prstGeom prst="rect">
            <a:avLst/>
          </a:prstGeom>
          <a:noFill/>
        </p:spPr>
        <p:txBody>
          <a:bodyPr wrap="square" rtlCol="0">
            <a:spAutoFit/>
          </a:bodyPr>
          <a:lstStyle/>
          <a:p>
            <a:pPr>
              <a:lnSpc>
                <a:spcPct val="110000"/>
              </a:lnSpc>
              <a:buClr>
                <a:srgbClr val="FFC715"/>
              </a:buClr>
            </a:pPr>
            <a:r>
              <a:rPr lang="en-GB" sz="2400" dirty="0">
                <a:solidFill>
                  <a:schemeClr val="bg1">
                    <a:lumMod val="50000"/>
                  </a:schemeClr>
                </a:solidFill>
                <a:latin typeface="Arial Black" panose="020B0A04020102020204" pitchFamily="34" charset="0"/>
                <a:cs typeface="Arial" panose="020B0604020202020204" pitchFamily="34" charset="0"/>
                <a:sym typeface="Wingdings" panose="05000000000000000000" pitchFamily="2" charset="2"/>
              </a:rPr>
              <a:t>Gesundes Altern </a:t>
            </a:r>
            <a:r>
              <a:rPr lang="en-GB" sz="2700" dirty="0">
                <a:solidFill>
                  <a:schemeClr val="bg1">
                    <a:lumMod val="50000"/>
                  </a:schemeClr>
                </a:solidFill>
                <a:latin typeface="+mj-lt"/>
                <a:cs typeface="Arial" panose="020B0604020202020204" pitchFamily="34" charset="0"/>
                <a:sym typeface="Wingdings" panose="05000000000000000000" pitchFamily="2" charset="2"/>
              </a:rPr>
              <a:t>als vielversprechende Strategie</a:t>
            </a:r>
          </a:p>
          <a:p>
            <a:pPr marL="457200" indent="-457200">
              <a:lnSpc>
                <a:spcPct val="110000"/>
              </a:lnSpc>
              <a:buClr>
                <a:srgbClr val="FFC715"/>
              </a:buClr>
              <a:buFont typeface="Wingdings" panose="05000000000000000000" pitchFamily="2" charset="2"/>
              <a:buChar char="à"/>
            </a:pPr>
            <a:endParaRPr lang="en-GB" sz="2700" dirty="0">
              <a:solidFill>
                <a:schemeClr val="bg1">
                  <a:lumMod val="50000"/>
                </a:schemeClr>
              </a:solidFill>
              <a:latin typeface="+mj-lt"/>
              <a:cs typeface="Arial" panose="020B0604020202020204" pitchFamily="34" charset="0"/>
              <a:sym typeface="Wingdings" panose="05000000000000000000" pitchFamily="2" charset="2"/>
            </a:endParaRPr>
          </a:p>
          <a:p>
            <a:pPr marL="457200" indent="-457200">
              <a:lnSpc>
                <a:spcPct val="110000"/>
              </a:lnSpc>
              <a:buClr>
                <a:srgbClr val="FFC715"/>
              </a:buClr>
              <a:buFont typeface="Wingdings" panose="05000000000000000000" pitchFamily="2" charset="2"/>
              <a:buChar char="à"/>
            </a:pPr>
            <a:r>
              <a:rPr lang="en-GB" sz="2700" dirty="0">
                <a:solidFill>
                  <a:schemeClr val="bg1">
                    <a:lumMod val="50000"/>
                  </a:schemeClr>
                </a:solidFill>
                <a:latin typeface="+mj-lt"/>
                <a:cs typeface="Arial" panose="020B0604020202020204" pitchFamily="34" charset="0"/>
                <a:sym typeface="Wingdings" panose="05000000000000000000" pitchFamily="2" charset="2"/>
              </a:rPr>
              <a:t>Prozess der Entwicklung und Aufrechterhaltung funktioneller Fähigkeiten, die das </a:t>
            </a:r>
            <a:br>
              <a:rPr lang="en-GB" sz="2700" dirty="0">
                <a:solidFill>
                  <a:schemeClr val="bg1">
                    <a:lumMod val="50000"/>
                  </a:schemeClr>
                </a:solidFill>
                <a:latin typeface="+mj-lt"/>
                <a:cs typeface="Arial" panose="020B0604020202020204" pitchFamily="34" charset="0"/>
                <a:sym typeface="Wingdings" panose="05000000000000000000" pitchFamily="2" charset="2"/>
              </a:rPr>
            </a:br>
            <a:r>
              <a:rPr lang="en-GB" sz="2400" dirty="0">
                <a:solidFill>
                  <a:schemeClr val="bg1">
                    <a:lumMod val="50000"/>
                  </a:schemeClr>
                </a:solidFill>
                <a:latin typeface="Arial Black" panose="020B0A04020102020204" pitchFamily="34" charset="0"/>
                <a:cs typeface="Arial" panose="020B0604020202020204" pitchFamily="34" charset="0"/>
                <a:sym typeface="Wingdings" panose="05000000000000000000" pitchFamily="2" charset="2"/>
              </a:rPr>
              <a:t>Wohlbefinden </a:t>
            </a:r>
            <a:r>
              <a:rPr lang="en-GB" sz="2700" dirty="0">
                <a:solidFill>
                  <a:schemeClr val="bg1">
                    <a:lumMod val="50000"/>
                  </a:schemeClr>
                </a:solidFill>
                <a:latin typeface="+mj-lt"/>
                <a:cs typeface="Arial" panose="020B0604020202020204" pitchFamily="34" charset="0"/>
                <a:sym typeface="Wingdings" panose="05000000000000000000" pitchFamily="2" charset="2"/>
              </a:rPr>
              <a:t>im Alter</a:t>
            </a:r>
            <a:br>
              <a:rPr lang="en-GB" sz="2700" dirty="0">
                <a:solidFill>
                  <a:schemeClr val="bg1">
                    <a:lumMod val="50000"/>
                  </a:schemeClr>
                </a:solidFill>
                <a:latin typeface="+mj-lt"/>
                <a:cs typeface="Arial" panose="020B0604020202020204" pitchFamily="34" charset="0"/>
                <a:sym typeface="Wingdings" panose="05000000000000000000" pitchFamily="2" charset="2"/>
              </a:rPr>
            </a:br>
            <a:r>
              <a:rPr lang="en-GB" sz="1600" dirty="0">
                <a:solidFill>
                  <a:schemeClr val="bg1">
                    <a:lumMod val="50000"/>
                  </a:schemeClr>
                </a:solidFill>
                <a:latin typeface="+mj-lt"/>
                <a:cs typeface="Arial" panose="020B0604020202020204" pitchFamily="34" charset="0"/>
                <a:sym typeface="Wingdings" panose="05000000000000000000" pitchFamily="2" charset="2"/>
              </a:rPr>
              <a:t>(Europäische Kommission - Generaldirektion für Wirtschaft und Finanzen, 2014)</a:t>
            </a:r>
          </a:p>
          <a:p>
            <a:pPr marL="457200" indent="-457200">
              <a:lnSpc>
                <a:spcPct val="110000"/>
              </a:lnSpc>
              <a:buClr>
                <a:srgbClr val="FFC715"/>
              </a:buClr>
              <a:buFont typeface="Wingdings" panose="05000000000000000000" pitchFamily="2" charset="2"/>
              <a:buChar char="à"/>
            </a:pPr>
            <a:endParaRPr lang="en-US" sz="2700" dirty="0">
              <a:solidFill>
                <a:schemeClr val="bg1">
                  <a:lumMod val="50000"/>
                </a:schemeClr>
              </a:solidFill>
              <a:latin typeface="+mj-lt"/>
              <a:cs typeface="Arial" panose="020B0604020202020204" pitchFamily="34" charset="0"/>
            </a:endParaRPr>
          </a:p>
          <a:p>
            <a:pPr marL="457200" indent="-457200">
              <a:lnSpc>
                <a:spcPct val="110000"/>
              </a:lnSpc>
              <a:buClr>
                <a:srgbClr val="FFC715"/>
              </a:buClr>
              <a:buFont typeface="Wingdings" panose="05000000000000000000" pitchFamily="2" charset="2"/>
              <a:buChar char="à"/>
            </a:pPr>
            <a:r>
              <a:rPr lang="en-US" sz="2700" dirty="0">
                <a:solidFill>
                  <a:schemeClr val="bg1">
                    <a:lumMod val="50000"/>
                  </a:schemeClr>
                </a:solidFill>
                <a:latin typeface="+mj-lt"/>
                <a:cs typeface="Arial" panose="020B0604020202020204" pitchFamily="34" charset="0"/>
              </a:rPr>
              <a:t>Die </a:t>
            </a:r>
            <a:r>
              <a:rPr lang="en-US" sz="2700" dirty="0">
                <a:solidFill>
                  <a:schemeClr val="bg1">
                    <a:lumMod val="50000"/>
                  </a:schemeClr>
                </a:solidFill>
                <a:highlight>
                  <a:srgbClr val="FFD85B"/>
                </a:highlight>
                <a:latin typeface="+mj-lt"/>
                <a:cs typeface="Arial" panose="020B0604020202020204" pitchFamily="34" charset="0"/>
              </a:rPr>
              <a:t>Fähigkeit, Beziehungen zu pflegen, </a:t>
            </a:r>
            <a:r>
              <a:rPr lang="en-US" sz="2700" dirty="0">
                <a:solidFill>
                  <a:schemeClr val="bg1">
                    <a:lumMod val="50000"/>
                  </a:schemeClr>
                </a:solidFill>
                <a:latin typeface="+mj-lt"/>
                <a:cs typeface="Arial" panose="020B0604020202020204" pitchFamily="34" charset="0"/>
              </a:rPr>
              <a:t>wird als wichtig für das Wohlbefinden angesehen, und soziale Beziehungen sind ein wesentlicher Bestandteil des gesunden Alterns </a:t>
            </a:r>
            <a:br>
              <a:rPr lang="en-US" sz="2700" dirty="0">
                <a:solidFill>
                  <a:schemeClr val="bg1">
                    <a:lumMod val="50000"/>
                  </a:schemeClr>
                </a:solidFill>
                <a:latin typeface="+mj-lt"/>
                <a:cs typeface="Arial" panose="020B0604020202020204" pitchFamily="34" charset="0"/>
              </a:rPr>
            </a:br>
            <a:r>
              <a:rPr lang="en-US" sz="1600" dirty="0">
                <a:solidFill>
                  <a:schemeClr val="bg1">
                    <a:lumMod val="50000"/>
                  </a:schemeClr>
                </a:solidFill>
                <a:latin typeface="+mj-lt"/>
                <a:cs typeface="Arial" panose="020B0604020202020204" pitchFamily="34" charset="0"/>
              </a:rPr>
              <a:t>(WHO-Weltbericht über Altern und Gesundheit, 2016)</a:t>
            </a:r>
            <a:endParaRPr lang="de-DE" sz="1600" dirty="0">
              <a:solidFill>
                <a:schemeClr val="bg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356858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1C1FF73-AD3B-4D68-9643-C4D751931207}"/>
              </a:ext>
            </a:extLst>
          </p:cNvPr>
          <p:cNvSpPr>
            <a:spLocks noGrp="1"/>
          </p:cNvSpPr>
          <p:nvPr>
            <p:ph type="subTitle" idx="1"/>
          </p:nvPr>
        </p:nvSpPr>
        <p:spPr/>
        <p:txBody>
          <a:bodyPr>
            <a:normAutofit/>
          </a:bodyPr>
          <a:lstStyle/>
          <a:p>
            <a:r>
              <a:rPr lang="en-US" sz="4400" dirty="0">
                <a:solidFill>
                  <a:srgbClr val="F39019"/>
                </a:solidFill>
                <a:latin typeface="Arial Black" panose="020B0A04020102020204" pitchFamily="34" charset="0"/>
              </a:rPr>
              <a:t>Einsamkeit und soziale Isolation</a:t>
            </a:r>
            <a:endParaRPr lang="en-GB" sz="4400" dirty="0"/>
          </a:p>
        </p:txBody>
      </p:sp>
      <p:sp>
        <p:nvSpPr>
          <p:cNvPr id="4" name="Titel 1">
            <a:extLst>
              <a:ext uri="{FF2B5EF4-FFF2-40B4-BE49-F238E27FC236}">
                <a16:creationId xmlns:a16="http://schemas.microsoft.com/office/drawing/2014/main" id="{DDC872DC-94B3-42A1-8C17-0348EEA30FE6}"/>
              </a:ext>
            </a:extLst>
          </p:cNvPr>
          <p:cNvSpPr>
            <a:spLocks noGrp="1"/>
          </p:cNvSpPr>
          <p:nvPr>
            <p:ph type="ctrTitle"/>
          </p:nvPr>
        </p:nvSpPr>
        <p:spPr>
          <a:xfrm>
            <a:off x="1524000" y="2635623"/>
            <a:ext cx="9144000" cy="874339"/>
          </a:xfrm>
        </p:spPr>
        <p:txBody>
          <a:bodyPr anchor="ctr">
            <a:normAutofit fontScale="90000"/>
          </a:bodyPr>
          <a:lstStyle/>
          <a:p>
            <a:r>
              <a:rPr lang="en-US">
                <a:latin typeface="+mj-lt"/>
              </a:rPr>
              <a:t>Definitionen</a:t>
            </a:r>
            <a:endParaRPr lang="en-GB" sz="4000" dirty="0">
              <a:solidFill>
                <a:srgbClr val="F39019"/>
              </a:solidFill>
              <a:latin typeface="Arial Black" panose="020B0A04020102020204" pitchFamily="34" charset="0"/>
            </a:endParaRPr>
          </a:p>
        </p:txBody>
      </p:sp>
      <p:pic>
        <p:nvPicPr>
          <p:cNvPr id="5" name="Grafik 4">
            <a:extLst>
              <a:ext uri="{FF2B5EF4-FFF2-40B4-BE49-F238E27FC236}">
                <a16:creationId xmlns:a16="http://schemas.microsoft.com/office/drawing/2014/main" id="{73D6E18B-F273-480F-B167-9F914A35C638}"/>
              </a:ext>
            </a:extLst>
          </p:cNvPr>
          <p:cNvPicPr>
            <a:picLocks noChangeAspect="1"/>
          </p:cNvPicPr>
          <p:nvPr/>
        </p:nvPicPr>
        <p:blipFill rotWithShape="1">
          <a:blip r:embed="rId2">
            <a:alphaModFix amt="59000"/>
          </a:blip>
          <a:srcRect l="30363" t="25714" r="28549" b="29525"/>
          <a:stretch/>
        </p:blipFill>
        <p:spPr>
          <a:xfrm>
            <a:off x="8126964" y="440191"/>
            <a:ext cx="2817845" cy="3069771"/>
          </a:xfrm>
          <a:prstGeom prst="rect">
            <a:avLst/>
          </a:prstGeom>
        </p:spPr>
      </p:pic>
    </p:spTree>
    <p:extLst>
      <p:ext uri="{BB962C8B-B14F-4D97-AF65-F5344CB8AC3E}">
        <p14:creationId xmlns:p14="http://schemas.microsoft.com/office/powerpoint/2010/main" val="374038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de-DE" sz="3600" dirty="0">
                <a:latin typeface="Arial Black" panose="020B0A04020102020204" pitchFamily="34" charset="0"/>
              </a:rPr>
              <a:t>Soziale Isolation und Einsamkeit</a:t>
            </a: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804301" y="1937856"/>
            <a:ext cx="9793406" cy="4179775"/>
          </a:xfrm>
        </p:spPr>
        <p:txBody>
          <a:bodyPr>
            <a:normAutofit/>
          </a:bodyPr>
          <a:lstStyle/>
          <a:p>
            <a:pPr marL="0" indent="0">
              <a:spcAft>
                <a:spcPts val="1200"/>
              </a:spcAft>
              <a:buNone/>
            </a:pPr>
            <a:r>
              <a:rPr lang="en-US" sz="2700" b="1" dirty="0">
                <a:highlight>
                  <a:srgbClr val="FFD85B"/>
                </a:highlight>
                <a:latin typeface="Arial Black" panose="020B0A04020102020204" pitchFamily="34" charset="0"/>
              </a:rPr>
              <a:t>Soziale Isolation und Einsamkeit </a:t>
            </a:r>
          </a:p>
          <a:p>
            <a:pPr marL="0" indent="0">
              <a:spcAft>
                <a:spcPts val="1200"/>
              </a:spcAft>
              <a:buNone/>
            </a:pPr>
            <a:endParaRPr lang="en-US" sz="2700" b="1" dirty="0">
              <a:latin typeface="Arial Black" panose="020B0A04020102020204" pitchFamily="34" charset="0"/>
            </a:endParaRPr>
          </a:p>
          <a:p>
            <a:pPr marL="457200" indent="-457200">
              <a:spcAft>
                <a:spcPts val="1200"/>
              </a:spcAft>
              <a:buFont typeface="Calibri Light" panose="020F0302020204030204" pitchFamily="34" charset="0"/>
              <a:buChar char="→"/>
            </a:pPr>
            <a:r>
              <a:rPr lang="en-US" sz="3000" dirty="0"/>
              <a:t>... unterschiedliche Konzepte!</a:t>
            </a:r>
            <a:endParaRPr lang="en-GB" sz="3000" dirty="0">
              <a:sym typeface="Wingdings" panose="05000000000000000000" pitchFamily="2" charset="2"/>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23</a:t>
            </a:fld>
            <a:endParaRPr lang="hu-HU" sz="1400" dirty="0"/>
          </a:p>
        </p:txBody>
      </p:sp>
    </p:spTree>
    <p:extLst>
      <p:ext uri="{BB962C8B-B14F-4D97-AF65-F5344CB8AC3E}">
        <p14:creationId xmlns:p14="http://schemas.microsoft.com/office/powerpoint/2010/main" val="2793881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de-DE" sz="4000" dirty="0">
                <a:latin typeface="Arial Black" panose="020B0A04020102020204" pitchFamily="34" charset="0"/>
              </a:rPr>
              <a:t>Soziale Isolation</a:t>
            </a: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5380838" y="2261189"/>
            <a:ext cx="5972962" cy="2617256"/>
          </a:xfrm>
        </p:spPr>
        <p:txBody>
          <a:bodyPr>
            <a:normAutofit/>
          </a:bodyPr>
          <a:lstStyle/>
          <a:p>
            <a:pPr>
              <a:lnSpc>
                <a:spcPct val="100000"/>
              </a:lnSpc>
            </a:pPr>
            <a:r>
              <a:rPr lang="en-GB" sz="2700" dirty="0"/>
              <a:t>... ist eine objektive </a:t>
            </a:r>
            <a:r>
              <a:rPr lang="en-US" sz="2700" dirty="0"/>
              <a:t>Zählung von Beziehungen, sozialen Interaktionen und sozialen Kontakten, die durch ihre Quantität und manchmal auch Qualität bestimmt wird.</a:t>
            </a:r>
          </a:p>
          <a:p>
            <a:pPr>
              <a:lnSpc>
                <a:spcPct val="100000"/>
              </a:lnSpc>
            </a:pPr>
            <a:r>
              <a:rPr lang="da-DK" sz="1600" dirty="0"/>
              <a:t>	(Cudjoe et al., 2020; MacLeod et al., 2018)</a:t>
            </a:r>
            <a:endParaRPr lang="en-GB" sz="1800" dirty="0">
              <a:sym typeface="Wingdings" panose="05000000000000000000" pitchFamily="2" charset="2"/>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24</a:t>
            </a:fld>
            <a:endParaRPr lang="hu-HU" sz="1400" dirty="0"/>
          </a:p>
        </p:txBody>
      </p:sp>
      <p:pic>
        <p:nvPicPr>
          <p:cNvPr id="6" name="Grafik 5">
            <a:extLst>
              <a:ext uri="{FF2B5EF4-FFF2-40B4-BE49-F238E27FC236}">
                <a16:creationId xmlns:a16="http://schemas.microsoft.com/office/drawing/2014/main" id="{1F180E01-34D7-4364-9CF9-D488B40C29D5}"/>
              </a:ext>
            </a:extLst>
          </p:cNvPr>
          <p:cNvPicPr>
            <a:picLocks noChangeAspect="1"/>
          </p:cNvPicPr>
          <p:nvPr/>
        </p:nvPicPr>
        <p:blipFill>
          <a:blip r:embed="rId2"/>
          <a:stretch>
            <a:fillRect/>
          </a:stretch>
        </p:blipFill>
        <p:spPr>
          <a:xfrm>
            <a:off x="540404" y="2082621"/>
            <a:ext cx="4527411" cy="2692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7429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de-DE" sz="4000" dirty="0">
                <a:latin typeface="Arial Black" panose="020B0A04020102020204" pitchFamily="34" charset="0"/>
              </a:rPr>
              <a:t>Einsamkeit</a:t>
            </a: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6069687" y="1758550"/>
            <a:ext cx="5284113" cy="4087496"/>
          </a:xfrm>
        </p:spPr>
        <p:txBody>
          <a:bodyPr>
            <a:normAutofit/>
          </a:bodyPr>
          <a:lstStyle/>
          <a:p>
            <a:pPr marL="0" indent="0">
              <a:lnSpc>
                <a:spcPct val="100000"/>
              </a:lnSpc>
              <a:buClr>
                <a:srgbClr val="FFC715"/>
              </a:buClr>
            </a:pPr>
            <a:endParaRPr lang="en-GB" sz="1100" dirty="0">
              <a:sym typeface="Wingdings" panose="05000000000000000000" pitchFamily="2" charset="2"/>
            </a:endParaRPr>
          </a:p>
          <a:p>
            <a:pPr algn="l"/>
            <a:r>
              <a:rPr lang="en-GB" sz="2700" dirty="0"/>
              <a:t>... wird in der Regel </a:t>
            </a:r>
            <a:r>
              <a:rPr lang="en-US" sz="2700" dirty="0"/>
              <a:t>definiert als der subjektive Zustand der gewünschten und tatsächlichen Beziehungen einer Person und ein Maß für die Beziehungsqualität.</a:t>
            </a:r>
          </a:p>
          <a:p>
            <a:pPr algn="l"/>
            <a:r>
              <a:rPr lang="it-IT" sz="1600" dirty="0"/>
              <a:t>	(Cacioppo et al., 2002; Cornwell &amp; </a:t>
            </a:r>
            <a:r>
              <a:rPr lang="it-IT" sz="1600" dirty="0" err="1"/>
              <a:t>Waite</a:t>
            </a:r>
            <a:r>
              <a:rPr lang="it-IT" sz="1600" dirty="0"/>
              <a:t>, 2009; </a:t>
            </a:r>
            <a:r>
              <a:rPr lang="it-IT" sz="1600" dirty="0" err="1"/>
              <a:t>Musich </a:t>
            </a:r>
            <a:r>
              <a:rPr lang="it-IT" sz="1600" dirty="0"/>
              <a:t>et al., </a:t>
            </a:r>
            <a:r>
              <a:rPr lang="da-DK" sz="1600" dirty="0"/>
              <a:t>2015; Ong et al., 2016)</a:t>
            </a:r>
            <a:endParaRPr lang="en-GB" sz="1800" dirty="0">
              <a:sym typeface="Wingdings" panose="05000000000000000000" pitchFamily="2" charset="2"/>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25</a:t>
            </a:fld>
            <a:endParaRPr lang="hu-HU" sz="1400" dirty="0"/>
          </a:p>
        </p:txBody>
      </p:sp>
      <p:pic>
        <p:nvPicPr>
          <p:cNvPr id="2052" name="Picture 4" descr="red figurine of a man stands aside from the crowd of people. Asociality,  sociopathy. Rejected from society, lonely. Development of leadership and  social qualities. Infected, fear and misunderstanding. - Home - Meic">
            <a:extLst>
              <a:ext uri="{FF2B5EF4-FFF2-40B4-BE49-F238E27FC236}">
                <a16:creationId xmlns:a16="http://schemas.microsoft.com/office/drawing/2014/main" id="{313ABCB7-A074-4CA1-95B6-CEDB99EA5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53" y="2126103"/>
            <a:ext cx="4755255" cy="2477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54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de-DE" sz="3600" dirty="0">
                <a:latin typeface="Arial Black" panose="020B0A04020102020204" pitchFamily="34" charset="0"/>
              </a:rPr>
              <a:t>Soziale Isolation und Einsamkeit</a:t>
            </a: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804301" y="1937856"/>
            <a:ext cx="9793406" cy="4179775"/>
          </a:xfrm>
        </p:spPr>
        <p:txBody>
          <a:bodyPr>
            <a:normAutofit/>
          </a:bodyPr>
          <a:lstStyle/>
          <a:p>
            <a:pPr marL="0" indent="0">
              <a:spcAft>
                <a:spcPts val="1200"/>
              </a:spcAft>
              <a:buNone/>
            </a:pPr>
            <a:r>
              <a:rPr lang="en-GB" sz="2700" b="1" dirty="0">
                <a:highlight>
                  <a:srgbClr val="FFD85B"/>
                </a:highlight>
                <a:latin typeface="Arial Black" panose="020B0A04020102020204" pitchFamily="34" charset="0"/>
              </a:rPr>
              <a:t>SOZIALE ISOLATION </a:t>
            </a:r>
            <a:r>
              <a:rPr lang="en-GB" sz="2700" dirty="0"/>
              <a:t>ist gekennzeichnet </a:t>
            </a:r>
            <a:r>
              <a:rPr lang="en-GB" sz="2700" dirty="0" err="1"/>
              <a:t>durch</a:t>
            </a:r>
            <a:r>
              <a:rPr lang="en-GB" sz="2700" dirty="0"/>
              <a:t> </a:t>
            </a:r>
            <a:r>
              <a:rPr lang="en-GB" sz="2700" dirty="0" err="1"/>
              <a:t>einen</a:t>
            </a:r>
            <a:endParaRPr lang="en-GB" sz="2700" dirty="0"/>
          </a:p>
          <a:p>
            <a:pPr marL="457200" indent="-457200">
              <a:lnSpc>
                <a:spcPct val="100000"/>
              </a:lnSpc>
              <a:buClr>
                <a:srgbClr val="FFC715"/>
              </a:buClr>
              <a:buFont typeface="Wingdings" panose="05000000000000000000" pitchFamily="2" charset="2"/>
              <a:buChar char="à"/>
            </a:pPr>
            <a:r>
              <a:rPr lang="en-GB" sz="2700" b="1" u="sng" dirty="0" err="1">
                <a:sym typeface="Wingdings" panose="05000000000000000000" pitchFamily="2" charset="2"/>
              </a:rPr>
              <a:t>objektiven</a:t>
            </a:r>
            <a:r>
              <a:rPr lang="en-GB" sz="2700" b="1" u="sng" dirty="0">
                <a:sym typeface="Wingdings" panose="05000000000000000000" pitchFamily="2" charset="2"/>
              </a:rPr>
              <a:t> Mangel </a:t>
            </a:r>
            <a:r>
              <a:rPr lang="en-GB" sz="2700" dirty="0">
                <a:sym typeface="Wingdings" panose="05000000000000000000" pitchFamily="2" charset="2"/>
              </a:rPr>
              <a:t>an sinnvoller und nachhaltiger Kommunikation, während</a:t>
            </a:r>
          </a:p>
          <a:p>
            <a:pPr marL="0" indent="0">
              <a:lnSpc>
                <a:spcPct val="100000"/>
              </a:lnSpc>
              <a:buClr>
                <a:srgbClr val="FFC715"/>
              </a:buClr>
            </a:pPr>
            <a:endParaRPr lang="en-GB" sz="3600" dirty="0">
              <a:sym typeface="Wingdings" panose="05000000000000000000" pitchFamily="2" charset="2"/>
            </a:endParaRPr>
          </a:p>
          <a:p>
            <a:pPr marL="0" indent="0">
              <a:lnSpc>
                <a:spcPct val="100000"/>
              </a:lnSpc>
              <a:buClr>
                <a:srgbClr val="FFC715"/>
              </a:buClr>
            </a:pPr>
            <a:r>
              <a:rPr lang="en-GB" sz="2700" b="1" dirty="0" err="1">
                <a:highlight>
                  <a:srgbClr val="FFD85B"/>
                </a:highlight>
                <a:latin typeface="Arial Black" panose="020B0A04020102020204" pitchFamily="34" charset="0"/>
                <a:sym typeface="Wingdings" panose="05000000000000000000" pitchFamily="2" charset="2"/>
              </a:rPr>
              <a:t>Einsamkeit</a:t>
            </a:r>
            <a:r>
              <a:rPr lang="en-GB" sz="2700" b="1" dirty="0">
                <a:highlight>
                  <a:srgbClr val="FFD85B"/>
                </a:highlight>
                <a:latin typeface="Arial Black" panose="020B0A04020102020204" pitchFamily="34" charset="0"/>
                <a:sym typeface="Wingdings" panose="05000000000000000000" pitchFamily="2" charset="2"/>
              </a:rPr>
              <a:t> </a:t>
            </a:r>
            <a:r>
              <a:rPr lang="en-GB" sz="2700" dirty="0" err="1">
                <a:sym typeface="Wingdings" panose="05000000000000000000" pitchFamily="2" charset="2"/>
              </a:rPr>
              <a:t>sich</a:t>
            </a:r>
            <a:r>
              <a:rPr lang="en-GB" sz="2700" dirty="0">
                <a:sym typeface="Wingdings" panose="05000000000000000000" pitchFamily="2" charset="2"/>
              </a:rPr>
              <a:t> eher auf die</a:t>
            </a:r>
          </a:p>
          <a:p>
            <a:pPr marL="457200" indent="-457200">
              <a:lnSpc>
                <a:spcPct val="100000"/>
              </a:lnSpc>
              <a:buClr>
                <a:srgbClr val="FFC715"/>
              </a:buClr>
              <a:buFont typeface="Wingdings" panose="05000000000000000000" pitchFamily="2" charset="2"/>
              <a:buChar char="à"/>
            </a:pPr>
            <a:r>
              <a:rPr lang="en-GB" sz="2700" dirty="0">
                <a:sym typeface="Wingdings" panose="05000000000000000000" pitchFamily="2" charset="2"/>
              </a:rPr>
              <a:t>die Art und Weise, wie Menschen eine </a:t>
            </a:r>
            <a:r>
              <a:rPr lang="en-GB" sz="2700" b="1" u="sng" dirty="0" err="1">
                <a:sym typeface="Wingdings" panose="05000000000000000000" pitchFamily="2" charset="2"/>
              </a:rPr>
              <a:t>Erfahrung</a:t>
            </a:r>
            <a:r>
              <a:rPr lang="en-GB" sz="2700" b="1" u="sng" dirty="0">
                <a:sym typeface="Wingdings" panose="05000000000000000000" pitchFamily="2" charset="2"/>
              </a:rPr>
              <a:t> </a:t>
            </a:r>
            <a:r>
              <a:rPr lang="en-GB" sz="2700" b="1" u="sng" dirty="0" err="1">
                <a:sym typeface="Wingdings" panose="05000000000000000000" pitchFamily="2" charset="2"/>
              </a:rPr>
              <a:t>wahrnehmen</a:t>
            </a:r>
            <a:r>
              <a:rPr lang="en-GB" sz="2700" b="1" u="sng" dirty="0">
                <a:sym typeface="Wingdings" panose="05000000000000000000" pitchFamily="2" charset="2"/>
              </a:rPr>
              <a:t> </a:t>
            </a:r>
            <a:r>
              <a:rPr lang="en-GB" sz="2700" dirty="0">
                <a:sym typeface="Wingdings" panose="05000000000000000000" pitchFamily="2" charset="2"/>
              </a:rPr>
              <a:t>und</a:t>
            </a:r>
            <a:r>
              <a:rPr lang="en-GB" sz="2700" b="1" u="sng" dirty="0">
                <a:sym typeface="Wingdings" panose="05000000000000000000" pitchFamily="2" charset="2"/>
              </a:rPr>
              <a:t> </a:t>
            </a:r>
            <a:r>
              <a:rPr lang="en-GB" sz="2700" dirty="0">
                <a:sym typeface="Wingdings" panose="05000000000000000000" pitchFamily="2" charset="2"/>
              </a:rPr>
              <a:t>das Fehlen von </a:t>
            </a:r>
            <a:r>
              <a:rPr lang="en-GB" sz="2700" dirty="0" err="1">
                <a:sym typeface="Wingdings" panose="05000000000000000000" pitchFamily="2" charset="2"/>
              </a:rPr>
              <a:t>Interaktion</a:t>
            </a:r>
            <a:r>
              <a:rPr lang="en-GB" sz="2700" dirty="0">
                <a:sym typeface="Wingdings" panose="05000000000000000000" pitchFamily="2" charset="2"/>
              </a:rPr>
              <a:t> </a:t>
            </a:r>
            <a:r>
              <a:rPr lang="en-GB" sz="2700" dirty="0" err="1">
                <a:sym typeface="Wingdings" panose="05000000000000000000" pitchFamily="2" charset="2"/>
              </a:rPr>
              <a:t>bezieht</a:t>
            </a:r>
            <a:endParaRPr lang="en-GB" sz="2700" dirty="0">
              <a:sym typeface="Wingdings" panose="05000000000000000000" pitchFamily="2" charset="2"/>
            </a:endParaRPr>
          </a:p>
          <a:p>
            <a:pPr marL="0" indent="0">
              <a:lnSpc>
                <a:spcPct val="100000"/>
              </a:lnSpc>
              <a:buClr>
                <a:srgbClr val="FFC715"/>
              </a:buClr>
            </a:pPr>
            <a:endParaRPr lang="en-GB" sz="2700" dirty="0">
              <a:sym typeface="Wingdings" panose="05000000000000000000" pitchFamily="2" charset="2"/>
            </a:endParaRPr>
          </a:p>
          <a:p>
            <a:pPr marL="0" indent="0">
              <a:lnSpc>
                <a:spcPct val="100000"/>
              </a:lnSpc>
              <a:buClr>
                <a:srgbClr val="FFC715"/>
              </a:buClr>
            </a:pPr>
            <a:endParaRPr lang="en-GB" sz="2700" dirty="0">
              <a:sym typeface="Wingdings" panose="05000000000000000000" pitchFamily="2" charset="2"/>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26</a:t>
            </a:fld>
            <a:endParaRPr lang="hu-HU" sz="1400" dirty="0"/>
          </a:p>
        </p:txBody>
      </p:sp>
    </p:spTree>
    <p:extLst>
      <p:ext uri="{BB962C8B-B14F-4D97-AF65-F5344CB8AC3E}">
        <p14:creationId xmlns:p14="http://schemas.microsoft.com/office/powerpoint/2010/main" val="4073925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de-DE" sz="3600" dirty="0">
                <a:latin typeface="Arial Black" panose="020B0A04020102020204" pitchFamily="34" charset="0"/>
              </a:rPr>
              <a:t>Soziale Isolation und Einsamkeit</a:t>
            </a:r>
            <a:endParaRPr lang="de-DE" sz="3600" dirty="0">
              <a:latin typeface="+mj-lt"/>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804300" y="1937856"/>
            <a:ext cx="9944381" cy="4179775"/>
          </a:xfrm>
        </p:spPr>
        <p:txBody>
          <a:bodyPr>
            <a:normAutofit fontScale="92500"/>
          </a:bodyPr>
          <a:lstStyle/>
          <a:p>
            <a:pPr algn="ctr">
              <a:lnSpc>
                <a:spcPct val="150000"/>
              </a:lnSpc>
            </a:pPr>
            <a:r>
              <a:rPr lang="en-US" sz="2700" b="1" dirty="0">
                <a:highlight>
                  <a:srgbClr val="FFD85B"/>
                </a:highlight>
                <a:latin typeface="Arial Black" panose="020B0A04020102020204" pitchFamily="34" charset="0"/>
              </a:rPr>
              <a:t>Einsamkeit </a:t>
            </a:r>
            <a:r>
              <a:rPr lang="en-US" sz="2700" dirty="0"/>
              <a:t>bezieht sich auf einen </a:t>
            </a:r>
            <a:r>
              <a:rPr lang="en-US" sz="2700" u="sng" dirty="0">
                <a:highlight>
                  <a:srgbClr val="FFD85B"/>
                </a:highlight>
              </a:rPr>
              <a:t>subjektiven psychologischen </a:t>
            </a:r>
            <a:r>
              <a:rPr lang="en-US" sz="2700" dirty="0">
                <a:highlight>
                  <a:srgbClr val="FFD85B"/>
                </a:highlight>
              </a:rPr>
              <a:t>Zustand </a:t>
            </a:r>
          </a:p>
          <a:p>
            <a:pPr algn="ctr">
              <a:lnSpc>
                <a:spcPct val="150000"/>
              </a:lnSpc>
            </a:pPr>
            <a:r>
              <a:rPr lang="en-US" sz="2700" dirty="0"/>
              <a:t>oder das Gefühl, allein zu sein, während die </a:t>
            </a:r>
            <a:r>
              <a:rPr lang="en-US" sz="2700" b="1" dirty="0">
                <a:latin typeface="Arial Black" panose="020B0A04020102020204" pitchFamily="34" charset="0"/>
              </a:rPr>
              <a:t>soziale Isolation </a:t>
            </a:r>
            <a:r>
              <a:rPr lang="en-US" sz="2700" dirty="0"/>
              <a:t>eine</a:t>
            </a:r>
          </a:p>
          <a:p>
            <a:pPr algn="ctr">
              <a:lnSpc>
                <a:spcPct val="150000"/>
              </a:lnSpc>
            </a:pPr>
            <a:r>
              <a:rPr lang="en-US" sz="2700" u="sng" dirty="0"/>
              <a:t>objektiv beobachtbaren Zustand</a:t>
            </a:r>
            <a:r>
              <a:rPr lang="en-US" sz="2700" dirty="0"/>
              <a:t>, der sich aus dem Fehlen sozialer</a:t>
            </a:r>
          </a:p>
          <a:p>
            <a:pPr algn="ctr">
              <a:lnSpc>
                <a:spcPct val="150000"/>
              </a:lnSpc>
            </a:pPr>
            <a:r>
              <a:rPr lang="en-US" sz="2700" dirty="0"/>
              <a:t>Nähe und Engagement mit anderen, auch wenn </a:t>
            </a:r>
          </a:p>
          <a:p>
            <a:pPr algn="ctr">
              <a:lnSpc>
                <a:spcPct val="150000"/>
              </a:lnSpc>
            </a:pPr>
            <a:r>
              <a:rPr lang="en-US" sz="2700" dirty="0"/>
              <a:t>die betroffenen Personen dürfen sich nicht einsam fühlen </a:t>
            </a:r>
          </a:p>
          <a:p>
            <a:pPr algn="ctr">
              <a:lnSpc>
                <a:spcPct val="150000"/>
              </a:lnSpc>
            </a:pPr>
            <a:r>
              <a:rPr lang="en-US" sz="1600" dirty="0"/>
              <a:t>(Cacioppo &amp; </a:t>
            </a:r>
            <a:r>
              <a:rPr lang="fr-FR" sz="1600" dirty="0" err="1"/>
              <a:t>Cacioppo</a:t>
            </a:r>
            <a:r>
              <a:rPr lang="fr-FR" sz="1600" dirty="0"/>
              <a:t>, 2018; McClelland et al., 2020)</a:t>
            </a:r>
            <a:endParaRPr lang="en-GB" sz="1600" dirty="0">
              <a:sym typeface="Wingdings" panose="05000000000000000000" pitchFamily="2" charset="2"/>
            </a:endParaRPr>
          </a:p>
          <a:p>
            <a:pPr marL="0" indent="0">
              <a:lnSpc>
                <a:spcPct val="100000"/>
              </a:lnSpc>
              <a:buClr>
                <a:srgbClr val="FFC715"/>
              </a:buClr>
            </a:pPr>
            <a:endParaRPr lang="en-GB" sz="2700" dirty="0">
              <a:sym typeface="Wingdings" panose="05000000000000000000" pitchFamily="2" charset="2"/>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27</a:t>
            </a:fld>
            <a:endParaRPr lang="hu-HU" sz="1400" dirty="0"/>
          </a:p>
        </p:txBody>
      </p:sp>
    </p:spTree>
    <p:extLst>
      <p:ext uri="{BB962C8B-B14F-4D97-AF65-F5344CB8AC3E}">
        <p14:creationId xmlns:p14="http://schemas.microsoft.com/office/powerpoint/2010/main" val="76221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de-DE" sz="3600" dirty="0">
                <a:latin typeface="Arial Black" panose="020B0A04020102020204" pitchFamily="34" charset="0"/>
              </a:rPr>
              <a:t>Soziale Isolation und Einsamkeit</a:t>
            </a: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804301" y="1937856"/>
            <a:ext cx="9793406" cy="4179775"/>
          </a:xfrm>
        </p:spPr>
        <p:txBody>
          <a:bodyPr>
            <a:normAutofit/>
          </a:bodyPr>
          <a:lstStyle/>
          <a:p>
            <a:pPr algn="l"/>
            <a:r>
              <a:rPr lang="en-US" sz="2700" dirty="0"/>
              <a:t>Darüber hinaus gefährdet die </a:t>
            </a:r>
            <a:r>
              <a:rPr lang="en-US" sz="3200" b="1" dirty="0"/>
              <a:t>soziale Isolation </a:t>
            </a:r>
            <a:r>
              <a:rPr lang="en-US" sz="2700" dirty="0"/>
              <a:t>ältere Erwachsene</a:t>
            </a:r>
          </a:p>
          <a:p>
            <a:pPr algn="l"/>
            <a:r>
              <a:rPr lang="en-US" sz="2700" dirty="0">
                <a:highlight>
                  <a:srgbClr val="FFD85B"/>
                </a:highlight>
              </a:rPr>
              <a:t>erhöhtes </a:t>
            </a:r>
            <a:r>
              <a:rPr lang="en-US" sz="3200" b="1" dirty="0">
                <a:highlight>
                  <a:srgbClr val="FFD85B"/>
                </a:highlight>
              </a:rPr>
              <a:t>Risiko für Einsamkeit </a:t>
            </a:r>
            <a:r>
              <a:rPr lang="en-US" sz="1600" dirty="0"/>
              <a:t>(Dickens et al., 2011; MacLeod et </a:t>
            </a:r>
            <a:r>
              <a:rPr lang="en-GB" sz="1600" dirty="0"/>
              <a:t>al., 2018; </a:t>
            </a:r>
            <a:r>
              <a:rPr lang="en-GB" sz="1600" dirty="0" err="1"/>
              <a:t>Masi </a:t>
            </a:r>
            <a:r>
              <a:rPr lang="en-GB" sz="1600" dirty="0"/>
              <a:t>et al., 2011)</a:t>
            </a:r>
            <a:endParaRPr lang="en-GB" sz="1600" dirty="0">
              <a:sym typeface="Wingdings" panose="05000000000000000000" pitchFamily="2" charset="2"/>
            </a:endParaRPr>
          </a:p>
          <a:p>
            <a:pPr marL="0" indent="0">
              <a:lnSpc>
                <a:spcPct val="100000"/>
              </a:lnSpc>
              <a:buClr>
                <a:srgbClr val="FFC715"/>
              </a:buClr>
            </a:pPr>
            <a:endParaRPr lang="en-GB" sz="2700" dirty="0">
              <a:sym typeface="Wingdings" panose="05000000000000000000" pitchFamily="2" charset="2"/>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28</a:t>
            </a:fld>
            <a:endParaRPr lang="hu-HU" sz="1400" dirty="0"/>
          </a:p>
        </p:txBody>
      </p:sp>
    </p:spTree>
    <p:extLst>
      <p:ext uri="{BB962C8B-B14F-4D97-AF65-F5344CB8AC3E}">
        <p14:creationId xmlns:p14="http://schemas.microsoft.com/office/powerpoint/2010/main" val="204702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de-DE" sz="3600" dirty="0">
                <a:latin typeface="Arial Black" panose="020B0A04020102020204" pitchFamily="34" charset="0"/>
              </a:rPr>
              <a:t>Soziale Isolation und Einsamkeit</a:t>
            </a:r>
            <a:endParaRPr lang="de-DE" sz="3600" dirty="0">
              <a:latin typeface="+mj-lt"/>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804301" y="1669518"/>
            <a:ext cx="9793406" cy="4448114"/>
          </a:xfrm>
        </p:spPr>
        <p:txBody>
          <a:bodyPr>
            <a:normAutofit/>
          </a:bodyPr>
          <a:lstStyle/>
          <a:p>
            <a:pPr marL="0" indent="0">
              <a:spcAft>
                <a:spcPts val="1200"/>
              </a:spcAft>
              <a:buNone/>
            </a:pPr>
            <a:r>
              <a:rPr lang="en-GB" sz="2700" b="1" dirty="0">
                <a:highlight>
                  <a:srgbClr val="FFD85B"/>
                </a:highlight>
                <a:latin typeface="Arial Black" panose="020B0A04020102020204" pitchFamily="34" charset="0"/>
              </a:rPr>
              <a:t>Unterschiedliche, </a:t>
            </a:r>
            <a:r>
              <a:rPr lang="en-GB" sz="2700" b="1" dirty="0" err="1">
                <a:highlight>
                  <a:srgbClr val="FFD85B"/>
                </a:highlight>
                <a:latin typeface="Arial Black" panose="020B0A04020102020204" pitchFamily="34" charset="0"/>
              </a:rPr>
              <a:t>aber</a:t>
            </a:r>
            <a:r>
              <a:rPr lang="en-GB" sz="2700" b="1" dirty="0">
                <a:highlight>
                  <a:srgbClr val="FFD85B"/>
                </a:highlight>
                <a:latin typeface="Arial Black" panose="020B0A04020102020204" pitchFamily="34" charset="0"/>
              </a:rPr>
              <a:t> </a:t>
            </a:r>
            <a:r>
              <a:rPr lang="en-GB" sz="2700" b="1" dirty="0" err="1">
                <a:highlight>
                  <a:srgbClr val="FFD85B"/>
                </a:highlight>
                <a:latin typeface="Arial Black" panose="020B0A04020102020204" pitchFamily="34" charset="0"/>
              </a:rPr>
              <a:t>verknüpfte</a:t>
            </a:r>
            <a:r>
              <a:rPr lang="en-GB" sz="2700" b="1" dirty="0">
                <a:highlight>
                  <a:srgbClr val="FFD85B"/>
                </a:highlight>
                <a:latin typeface="Arial Black" panose="020B0A04020102020204" pitchFamily="34" charset="0"/>
              </a:rPr>
              <a:t> Konstrukte</a:t>
            </a:r>
          </a:p>
          <a:p>
            <a:pPr marL="457200" indent="-457200">
              <a:lnSpc>
                <a:spcPct val="100000"/>
              </a:lnSpc>
              <a:buClr>
                <a:srgbClr val="FFC715"/>
              </a:buClr>
              <a:buFont typeface="Wingdings" panose="05000000000000000000" pitchFamily="2" charset="2"/>
              <a:buChar char="à"/>
            </a:pPr>
            <a:r>
              <a:rPr lang="en-GB" sz="2700" b="1" dirty="0">
                <a:sym typeface="Wingdings" panose="05000000000000000000" pitchFamily="2" charset="2"/>
              </a:rPr>
              <a:t>mit zahlreichen negativen Folgen </a:t>
            </a:r>
            <a:r>
              <a:rPr lang="en-GB" sz="2700" dirty="0">
                <a:sym typeface="Wingdings" panose="05000000000000000000" pitchFamily="2" charset="2"/>
              </a:rPr>
              <a:t>für ältere Menschen verbunden ist, einschließlich </a:t>
            </a:r>
            <a:r>
              <a:rPr lang="en-GB" sz="2700" u="sng" dirty="0">
                <a:sym typeface="Wingdings" panose="05000000000000000000" pitchFamily="2" charset="2"/>
              </a:rPr>
              <a:t>Gesundheitsverhalten</a:t>
            </a:r>
            <a:r>
              <a:rPr lang="en-GB" sz="2700" dirty="0">
                <a:sym typeface="Wingdings" panose="05000000000000000000" pitchFamily="2" charset="2"/>
              </a:rPr>
              <a:t>, </a:t>
            </a:r>
            <a:r>
              <a:rPr lang="en-GB" sz="2700" u="sng" dirty="0">
                <a:sym typeface="Wingdings" panose="05000000000000000000" pitchFamily="2" charset="2"/>
              </a:rPr>
              <a:t>psychologische </a:t>
            </a:r>
            <a:r>
              <a:rPr lang="en-GB" sz="2700" dirty="0">
                <a:sym typeface="Wingdings" panose="05000000000000000000" pitchFamily="2" charset="2"/>
              </a:rPr>
              <a:t>und </a:t>
            </a:r>
            <a:r>
              <a:rPr lang="en-GB" sz="2700" u="sng" dirty="0">
                <a:sym typeface="Wingdings" panose="05000000000000000000" pitchFamily="2" charset="2"/>
              </a:rPr>
              <a:t>physiologische </a:t>
            </a:r>
            <a:r>
              <a:rPr lang="en-GB" sz="2700" dirty="0">
                <a:sym typeface="Wingdings" panose="05000000000000000000" pitchFamily="2" charset="2"/>
              </a:rPr>
              <a:t>Folgen </a:t>
            </a:r>
            <a:r>
              <a:rPr lang="en-GB" sz="1800" dirty="0">
                <a:sym typeface="Wingdings" panose="05000000000000000000" pitchFamily="2" charset="2"/>
              </a:rPr>
              <a:t>(Nicholson, 2012)</a:t>
            </a:r>
            <a:endParaRPr lang="en-GB" sz="2700" dirty="0"/>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29</a:t>
            </a:fld>
            <a:endParaRPr lang="hu-HU" sz="1400" dirty="0"/>
          </a:p>
        </p:txBody>
      </p:sp>
      <p:sp>
        <p:nvSpPr>
          <p:cNvPr id="5" name="Ellipse 4">
            <a:extLst>
              <a:ext uri="{FF2B5EF4-FFF2-40B4-BE49-F238E27FC236}">
                <a16:creationId xmlns:a16="http://schemas.microsoft.com/office/drawing/2014/main" id="{60EBF218-F493-43EB-A4A7-2F9622CE5922}"/>
              </a:ext>
            </a:extLst>
          </p:cNvPr>
          <p:cNvSpPr/>
          <p:nvPr/>
        </p:nvSpPr>
        <p:spPr>
          <a:xfrm>
            <a:off x="1257382" y="3736467"/>
            <a:ext cx="2853299" cy="105368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t>EINSAMKEIT</a:t>
            </a:r>
            <a:endParaRPr lang="en-GB" sz="1600" dirty="0"/>
          </a:p>
        </p:txBody>
      </p:sp>
      <p:sp>
        <p:nvSpPr>
          <p:cNvPr id="6" name="Pfeil: nach rechts 5">
            <a:extLst>
              <a:ext uri="{FF2B5EF4-FFF2-40B4-BE49-F238E27FC236}">
                <a16:creationId xmlns:a16="http://schemas.microsoft.com/office/drawing/2014/main" id="{C963DAA0-B5E5-4D15-9783-7B77265479CC}"/>
              </a:ext>
            </a:extLst>
          </p:cNvPr>
          <p:cNvSpPr/>
          <p:nvPr/>
        </p:nvSpPr>
        <p:spPr>
          <a:xfrm rot="3137063">
            <a:off x="3832652" y="4626356"/>
            <a:ext cx="917383" cy="38589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hteck: abgerundete Ecken 6">
            <a:extLst>
              <a:ext uri="{FF2B5EF4-FFF2-40B4-BE49-F238E27FC236}">
                <a16:creationId xmlns:a16="http://schemas.microsoft.com/office/drawing/2014/main" id="{57914B24-DCD7-4005-8495-2DE1430B7606}"/>
              </a:ext>
            </a:extLst>
          </p:cNvPr>
          <p:cNvSpPr/>
          <p:nvPr/>
        </p:nvSpPr>
        <p:spPr>
          <a:xfrm>
            <a:off x="3507288" y="5182105"/>
            <a:ext cx="4584526" cy="11660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In </a:t>
            </a:r>
            <a:r>
              <a:rPr lang="en-GB" sz="2400" dirty="0" err="1"/>
              <a:t>Zusammenhang</a:t>
            </a:r>
            <a:r>
              <a:rPr lang="en-GB" sz="2400" dirty="0"/>
              <a:t> </a:t>
            </a:r>
            <a:r>
              <a:rPr lang="en-GB" sz="2400" dirty="0" err="1"/>
              <a:t>mit</a:t>
            </a:r>
            <a:r>
              <a:rPr lang="en-GB" sz="2400" dirty="0"/>
              <a:t> </a:t>
            </a:r>
            <a:r>
              <a:rPr lang="en-GB" sz="2400" dirty="0" err="1"/>
              <a:t>einer</a:t>
            </a:r>
            <a:r>
              <a:rPr lang="en-GB" sz="2400" dirty="0"/>
              <a:t> </a:t>
            </a:r>
            <a:r>
              <a:rPr lang="en-GB" sz="2400" dirty="0" err="1"/>
              <a:t>Verschlechterung</a:t>
            </a:r>
            <a:r>
              <a:rPr lang="en-GB" sz="2400" dirty="0"/>
              <a:t> der Gesundheit und der </a:t>
            </a:r>
            <a:r>
              <a:rPr lang="en-GB" sz="2400" dirty="0" err="1"/>
              <a:t>Lebensqualität</a:t>
            </a:r>
            <a:endParaRPr lang="en-GB" sz="2400" dirty="0"/>
          </a:p>
        </p:txBody>
      </p:sp>
      <p:sp>
        <p:nvSpPr>
          <p:cNvPr id="8" name="Textfeld 7">
            <a:extLst>
              <a:ext uri="{FF2B5EF4-FFF2-40B4-BE49-F238E27FC236}">
                <a16:creationId xmlns:a16="http://schemas.microsoft.com/office/drawing/2014/main" id="{C4ACCAA4-4FE8-495C-94EF-8A850A950E79}"/>
              </a:ext>
            </a:extLst>
          </p:cNvPr>
          <p:cNvSpPr txBox="1"/>
          <p:nvPr/>
        </p:nvSpPr>
        <p:spPr>
          <a:xfrm>
            <a:off x="8267412" y="5863572"/>
            <a:ext cx="2330295" cy="338554"/>
          </a:xfrm>
          <a:prstGeom prst="rect">
            <a:avLst/>
          </a:prstGeom>
          <a:noFill/>
        </p:spPr>
        <p:txBody>
          <a:bodyPr wrap="square" rtlCol="0">
            <a:spAutoFit/>
          </a:bodyPr>
          <a:lstStyle/>
          <a:p>
            <a:r>
              <a:rPr lang="en-GB" sz="1600" dirty="0">
                <a:solidFill>
                  <a:schemeClr val="bg1">
                    <a:lumMod val="50000"/>
                  </a:schemeClr>
                </a:solidFill>
                <a:latin typeface="+mj-lt"/>
                <a:cs typeface="Arial" panose="020B0604020202020204" pitchFamily="34" charset="0"/>
              </a:rPr>
              <a:t>(Dickens et al., 2011)</a:t>
            </a:r>
          </a:p>
        </p:txBody>
      </p:sp>
      <p:sp>
        <p:nvSpPr>
          <p:cNvPr id="9" name="Ellipse 8">
            <a:extLst>
              <a:ext uri="{FF2B5EF4-FFF2-40B4-BE49-F238E27FC236}">
                <a16:creationId xmlns:a16="http://schemas.microsoft.com/office/drawing/2014/main" id="{FE6DD808-3909-44B6-A50B-ED71E558E738}"/>
              </a:ext>
            </a:extLst>
          </p:cNvPr>
          <p:cNvSpPr/>
          <p:nvPr/>
        </p:nvSpPr>
        <p:spPr>
          <a:xfrm>
            <a:off x="7480002" y="3736467"/>
            <a:ext cx="2853299" cy="10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t>SOZIALE ISOLATION</a:t>
            </a:r>
            <a:endParaRPr lang="en-GB" sz="1600" dirty="0"/>
          </a:p>
        </p:txBody>
      </p:sp>
      <p:sp>
        <p:nvSpPr>
          <p:cNvPr id="10" name="Pfeil: nach rechts 9">
            <a:extLst>
              <a:ext uri="{FF2B5EF4-FFF2-40B4-BE49-F238E27FC236}">
                <a16:creationId xmlns:a16="http://schemas.microsoft.com/office/drawing/2014/main" id="{0EF934D4-9BE0-40C4-98BA-C9CD9802862D}"/>
              </a:ext>
            </a:extLst>
          </p:cNvPr>
          <p:cNvSpPr/>
          <p:nvPr/>
        </p:nvSpPr>
        <p:spPr>
          <a:xfrm rot="7671588">
            <a:off x="6783900" y="4611549"/>
            <a:ext cx="954891" cy="38589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19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96BF9AE-6C13-4043-BDF2-EF9CC38E45C4}"/>
              </a:ext>
            </a:extLst>
          </p:cNvPr>
          <p:cNvPicPr>
            <a:picLocks noChangeAspect="1"/>
          </p:cNvPicPr>
          <p:nvPr/>
        </p:nvPicPr>
        <p:blipFill rotWithShape="1">
          <a:blip r:embed="rId2">
            <a:alphaModFix amt="59000"/>
          </a:blip>
          <a:srcRect l="30363" t="25714" r="28549" b="29525"/>
          <a:stretch/>
        </p:blipFill>
        <p:spPr>
          <a:xfrm>
            <a:off x="8126964" y="440191"/>
            <a:ext cx="2817845" cy="3069771"/>
          </a:xfrm>
          <a:prstGeom prst="rect">
            <a:avLst/>
          </a:prstGeom>
        </p:spPr>
      </p:pic>
      <p:sp>
        <p:nvSpPr>
          <p:cNvPr id="3" name="Untertitel 2">
            <a:extLst>
              <a:ext uri="{FF2B5EF4-FFF2-40B4-BE49-F238E27FC236}">
                <a16:creationId xmlns:a16="http://schemas.microsoft.com/office/drawing/2014/main" id="{71C1FF73-AD3B-4D68-9643-C4D751931207}"/>
              </a:ext>
            </a:extLst>
          </p:cNvPr>
          <p:cNvSpPr>
            <a:spLocks noGrp="1"/>
          </p:cNvSpPr>
          <p:nvPr>
            <p:ph type="subTitle" idx="1"/>
          </p:nvPr>
        </p:nvSpPr>
        <p:spPr/>
        <p:txBody>
          <a:bodyPr>
            <a:normAutofit/>
          </a:bodyPr>
          <a:lstStyle/>
          <a:p>
            <a:r>
              <a:rPr lang="en-US" sz="4400" dirty="0">
                <a:solidFill>
                  <a:srgbClr val="F39019"/>
                </a:solidFill>
                <a:latin typeface="Arial Black" panose="020B0A04020102020204" pitchFamily="34" charset="0"/>
              </a:rPr>
              <a:t>Einsamkeit im Alter</a:t>
            </a:r>
            <a:endParaRPr lang="en-GB" sz="4400" dirty="0"/>
          </a:p>
        </p:txBody>
      </p:sp>
      <p:sp>
        <p:nvSpPr>
          <p:cNvPr id="4" name="Titel 1">
            <a:extLst>
              <a:ext uri="{FF2B5EF4-FFF2-40B4-BE49-F238E27FC236}">
                <a16:creationId xmlns:a16="http://schemas.microsoft.com/office/drawing/2014/main" id="{DDC872DC-94B3-42A1-8C17-0348EEA30FE6}"/>
              </a:ext>
            </a:extLst>
          </p:cNvPr>
          <p:cNvSpPr>
            <a:spLocks noGrp="1"/>
          </p:cNvSpPr>
          <p:nvPr>
            <p:ph type="ctrTitle"/>
          </p:nvPr>
        </p:nvSpPr>
        <p:spPr>
          <a:xfrm>
            <a:off x="1524000" y="2635623"/>
            <a:ext cx="9144000" cy="874339"/>
          </a:xfrm>
        </p:spPr>
        <p:txBody>
          <a:bodyPr anchor="ctr">
            <a:normAutofit fontScale="90000"/>
          </a:bodyPr>
          <a:lstStyle/>
          <a:p>
            <a:r>
              <a:rPr lang="en-US" dirty="0">
                <a:latin typeface="+mj-lt"/>
              </a:rPr>
              <a:t>Relevanz des Themas </a:t>
            </a:r>
            <a:endParaRPr lang="en-GB" sz="4000" dirty="0">
              <a:solidFill>
                <a:srgbClr val="F39019"/>
              </a:solidFill>
              <a:latin typeface="Arial Black" panose="020B0A04020102020204" pitchFamily="34" charset="0"/>
            </a:endParaRPr>
          </a:p>
        </p:txBody>
      </p:sp>
    </p:spTree>
    <p:extLst>
      <p:ext uri="{BB962C8B-B14F-4D97-AF65-F5344CB8AC3E}">
        <p14:creationId xmlns:p14="http://schemas.microsoft.com/office/powerpoint/2010/main" val="1341383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1C1FF73-AD3B-4D68-9643-C4D751931207}"/>
              </a:ext>
            </a:extLst>
          </p:cNvPr>
          <p:cNvSpPr>
            <a:spLocks noGrp="1"/>
          </p:cNvSpPr>
          <p:nvPr>
            <p:ph type="subTitle" idx="1"/>
          </p:nvPr>
        </p:nvSpPr>
        <p:spPr/>
        <p:txBody>
          <a:bodyPr>
            <a:normAutofit/>
          </a:bodyPr>
          <a:lstStyle/>
          <a:p>
            <a:r>
              <a:rPr lang="en-US" sz="4400" dirty="0">
                <a:solidFill>
                  <a:srgbClr val="F39019"/>
                </a:solidFill>
                <a:latin typeface="Arial Black" panose="020B0A04020102020204" pitchFamily="34" charset="0"/>
              </a:rPr>
              <a:t>Ältere Erwachsene</a:t>
            </a:r>
            <a:endParaRPr lang="en-GB" sz="4400" dirty="0"/>
          </a:p>
        </p:txBody>
      </p:sp>
      <p:sp>
        <p:nvSpPr>
          <p:cNvPr id="4" name="Titel 1">
            <a:extLst>
              <a:ext uri="{FF2B5EF4-FFF2-40B4-BE49-F238E27FC236}">
                <a16:creationId xmlns:a16="http://schemas.microsoft.com/office/drawing/2014/main" id="{DDC872DC-94B3-42A1-8C17-0348EEA30FE6}"/>
              </a:ext>
            </a:extLst>
          </p:cNvPr>
          <p:cNvSpPr>
            <a:spLocks noGrp="1"/>
          </p:cNvSpPr>
          <p:nvPr>
            <p:ph type="ctrTitle"/>
          </p:nvPr>
        </p:nvSpPr>
        <p:spPr>
          <a:xfrm>
            <a:off x="87682" y="2635623"/>
            <a:ext cx="11974882" cy="874339"/>
          </a:xfrm>
        </p:spPr>
        <p:txBody>
          <a:bodyPr anchor="ctr">
            <a:normAutofit fontScale="90000"/>
          </a:bodyPr>
          <a:lstStyle/>
          <a:p>
            <a:r>
              <a:rPr lang="en-US" dirty="0">
                <a:latin typeface="+mj-lt"/>
              </a:rPr>
              <a:t>Auswirkungen auf die Gesundheit</a:t>
            </a:r>
            <a:endParaRPr lang="en-GB" sz="4000" dirty="0">
              <a:solidFill>
                <a:srgbClr val="F39019"/>
              </a:solidFill>
              <a:latin typeface="Arial Black" panose="020B0A04020102020204" pitchFamily="34" charset="0"/>
            </a:endParaRPr>
          </a:p>
        </p:txBody>
      </p:sp>
      <p:pic>
        <p:nvPicPr>
          <p:cNvPr id="5" name="Grafik 4">
            <a:extLst>
              <a:ext uri="{FF2B5EF4-FFF2-40B4-BE49-F238E27FC236}">
                <a16:creationId xmlns:a16="http://schemas.microsoft.com/office/drawing/2014/main" id="{73D6E18B-F273-480F-B167-9F914A35C638}"/>
              </a:ext>
            </a:extLst>
          </p:cNvPr>
          <p:cNvPicPr>
            <a:picLocks noChangeAspect="1"/>
          </p:cNvPicPr>
          <p:nvPr/>
        </p:nvPicPr>
        <p:blipFill rotWithShape="1">
          <a:blip r:embed="rId2">
            <a:alphaModFix amt="59000"/>
          </a:blip>
          <a:srcRect l="30363" t="25714" r="28549" b="29525"/>
          <a:stretch/>
        </p:blipFill>
        <p:spPr>
          <a:xfrm>
            <a:off x="8126964" y="440191"/>
            <a:ext cx="2817845" cy="3069771"/>
          </a:xfrm>
          <a:prstGeom prst="rect">
            <a:avLst/>
          </a:prstGeom>
        </p:spPr>
      </p:pic>
    </p:spTree>
    <p:extLst>
      <p:ext uri="{BB962C8B-B14F-4D97-AF65-F5344CB8AC3E}">
        <p14:creationId xmlns:p14="http://schemas.microsoft.com/office/powerpoint/2010/main" val="2447945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en-US" sz="4000" dirty="0"/>
              <a:t>Auswirkungen auf den Gesundheitszustand älterer Erwachsener</a:t>
            </a:r>
            <a:endParaRPr lang="en-GB" sz="4000" dirty="0">
              <a:latin typeface="+mj-lt"/>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31</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672353" y="1631577"/>
            <a:ext cx="9925354" cy="4796874"/>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GB" sz="2300" b="1" dirty="0">
                <a:highlight>
                  <a:srgbClr val="FFD85B"/>
                </a:highlight>
                <a:latin typeface="Arial Black" panose="020B0A04020102020204" pitchFamily="34" charset="0"/>
              </a:rPr>
              <a:t>SOZIALE ISOLATION wurde in </a:t>
            </a:r>
            <a:r>
              <a:rPr lang="en-GB" sz="2700" b="1" dirty="0">
                <a:highlight>
                  <a:srgbClr val="FFD85B"/>
                </a:highlight>
              </a:rPr>
              <a:t>Verbindung gebracht mit ...</a:t>
            </a:r>
          </a:p>
          <a:p>
            <a:pPr marL="571500" indent="-571500">
              <a:spcAft>
                <a:spcPts val="1200"/>
              </a:spcAft>
              <a:buFont typeface="Arial" panose="020B0604020202020204" pitchFamily="34" charset="0"/>
              <a:buChar char="•"/>
            </a:pPr>
            <a:r>
              <a:rPr lang="en-GB" sz="2800" dirty="0"/>
              <a:t>Koronare Herzkrankheit</a:t>
            </a:r>
          </a:p>
          <a:p>
            <a:pPr marL="571500" indent="-571500">
              <a:spcAft>
                <a:spcPts val="1200"/>
              </a:spcAft>
              <a:buFont typeface="Arial" panose="020B0604020202020204" pitchFamily="34" charset="0"/>
              <a:buChar char="•"/>
            </a:pPr>
            <a:r>
              <a:rPr lang="en-GB" sz="2800" dirty="0"/>
              <a:t>Entzündliche </a:t>
            </a:r>
            <a:r>
              <a:rPr lang="en-US" sz="2800" dirty="0"/>
              <a:t>Prozesse</a:t>
            </a:r>
          </a:p>
          <a:p>
            <a:pPr marL="571500" indent="-571500">
              <a:spcAft>
                <a:spcPts val="1200"/>
              </a:spcAft>
              <a:buFont typeface="Arial" panose="020B0604020202020204" pitchFamily="34" charset="0"/>
              <a:buChar char="•"/>
            </a:pPr>
            <a:r>
              <a:rPr lang="en-US" sz="2800" dirty="0"/>
              <a:t>Erhöhtes Demenzrisiko</a:t>
            </a:r>
          </a:p>
          <a:p>
            <a:pPr marL="571500" indent="-571500">
              <a:spcAft>
                <a:spcPts val="1200"/>
              </a:spcAft>
              <a:buFont typeface="Arial" panose="020B0604020202020204" pitchFamily="34" charset="0"/>
              <a:buChar char="•"/>
            </a:pPr>
            <a:r>
              <a:rPr lang="en-US" sz="2800" dirty="0"/>
              <a:t>Schwere Depression</a:t>
            </a:r>
          </a:p>
          <a:p>
            <a:pPr marL="571500" indent="-571500">
              <a:spcAft>
                <a:spcPts val="1200"/>
              </a:spcAft>
              <a:buFont typeface="Arial" panose="020B0604020202020204" pitchFamily="34" charset="0"/>
              <a:buChar char="•"/>
            </a:pPr>
            <a:r>
              <a:rPr lang="en-US" sz="2800" dirty="0"/>
              <a:t>Erhöhte Sterblichkeit</a:t>
            </a:r>
          </a:p>
          <a:p>
            <a:pPr marL="571500" indent="-571500">
              <a:spcAft>
                <a:spcPts val="1200"/>
              </a:spcAft>
              <a:buFont typeface="Arial" panose="020B0604020202020204" pitchFamily="34" charset="0"/>
              <a:buChar char="•"/>
            </a:pPr>
            <a:r>
              <a:rPr lang="en-US" sz="2800" dirty="0"/>
              <a:t>Verminderte Lebensqualität</a:t>
            </a:r>
            <a:endParaRPr lang="en-GB" sz="2800" dirty="0">
              <a:sym typeface="Wingdings" panose="05000000000000000000" pitchFamily="2" charset="2"/>
            </a:endParaRPr>
          </a:p>
          <a:p>
            <a:pPr marL="0" indent="0">
              <a:lnSpc>
                <a:spcPct val="100000"/>
              </a:lnSpc>
              <a:buClr>
                <a:srgbClr val="FFC715"/>
              </a:buClr>
            </a:pPr>
            <a:endParaRPr lang="en-GB" sz="2700" dirty="0">
              <a:sym typeface="Wingdings" panose="05000000000000000000" pitchFamily="2" charset="2"/>
            </a:endParaRPr>
          </a:p>
        </p:txBody>
      </p:sp>
      <p:sp>
        <p:nvSpPr>
          <p:cNvPr id="6" name="Textfeld 5">
            <a:extLst>
              <a:ext uri="{FF2B5EF4-FFF2-40B4-BE49-F238E27FC236}">
                <a16:creationId xmlns:a16="http://schemas.microsoft.com/office/drawing/2014/main" id="{BE336E93-3D34-451D-A47B-C061B6026721}"/>
              </a:ext>
            </a:extLst>
          </p:cNvPr>
          <p:cNvSpPr txBox="1"/>
          <p:nvPr/>
        </p:nvSpPr>
        <p:spPr>
          <a:xfrm>
            <a:off x="5432569" y="5954137"/>
            <a:ext cx="6759431" cy="584775"/>
          </a:xfrm>
          <a:prstGeom prst="rect">
            <a:avLst/>
          </a:prstGeom>
          <a:noFill/>
        </p:spPr>
        <p:txBody>
          <a:bodyPr wrap="square">
            <a:spAutoFit/>
          </a:bodyPr>
          <a:lstStyle/>
          <a:p>
            <a:r>
              <a:rPr lang="da-DK" sz="1600" dirty="0">
                <a:solidFill>
                  <a:schemeClr val="bg1">
                    <a:lumMod val="50000"/>
                  </a:schemeClr>
                </a:solidFill>
                <a:latin typeface="+mj-lt"/>
                <a:cs typeface="Arial" panose="020B0604020202020204" pitchFamily="34" charset="0"/>
              </a:rPr>
              <a:t>(Barth et al., 2010; Bassuk et al., 1999; Grant et al., </a:t>
            </a:r>
            <a:r>
              <a:rPr lang="en-GB" sz="1600" dirty="0">
                <a:solidFill>
                  <a:schemeClr val="bg1">
                    <a:lumMod val="50000"/>
                  </a:schemeClr>
                </a:solidFill>
                <a:latin typeface="+mj-lt"/>
                <a:cs typeface="Arial" panose="020B0604020202020204" pitchFamily="34" charset="0"/>
              </a:rPr>
              <a:t>2009; Heffner et al., 2011; Lee et al., 2019; Shankar et al., 2011; Steptoe et al., 2013; </a:t>
            </a:r>
            <a:r>
              <a:rPr lang="en-GB" sz="1600" dirty="0" err="1">
                <a:solidFill>
                  <a:schemeClr val="bg1">
                    <a:lumMod val="50000"/>
                  </a:schemeClr>
                </a:solidFill>
                <a:latin typeface="+mj-lt"/>
                <a:cs typeface="Arial" panose="020B0604020202020204" pitchFamily="34" charset="0"/>
              </a:rPr>
              <a:t>Su </a:t>
            </a:r>
            <a:r>
              <a:rPr lang="en-GB" sz="1600" dirty="0">
                <a:solidFill>
                  <a:schemeClr val="bg1">
                    <a:lumMod val="50000"/>
                  </a:schemeClr>
                </a:solidFill>
                <a:latin typeface="+mj-lt"/>
                <a:cs typeface="Arial" panose="020B0604020202020204" pitchFamily="34" charset="0"/>
              </a:rPr>
              <a:t>et al., 2022)</a:t>
            </a:r>
          </a:p>
        </p:txBody>
      </p:sp>
    </p:spTree>
    <p:extLst>
      <p:ext uri="{BB962C8B-B14F-4D97-AF65-F5344CB8AC3E}">
        <p14:creationId xmlns:p14="http://schemas.microsoft.com/office/powerpoint/2010/main" val="2392708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en-US" sz="4000" dirty="0"/>
              <a:t>Auswirkungen auf den Gesundheitszustand älterer Erwachsener</a:t>
            </a:r>
            <a:endParaRPr lang="en-GB" sz="4000" dirty="0">
              <a:latin typeface="+mj-lt"/>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32</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739533" y="1604683"/>
            <a:ext cx="9858173" cy="4823768"/>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GB" sz="2300" b="1" dirty="0">
                <a:highlight>
                  <a:srgbClr val="FFD85B"/>
                </a:highlight>
                <a:latin typeface="Arial Black" panose="020B0A04020102020204" pitchFamily="34" charset="0"/>
              </a:rPr>
              <a:t>EINSAMKEIT wurde in </a:t>
            </a:r>
            <a:r>
              <a:rPr lang="en-GB" sz="2700" b="1" dirty="0">
                <a:highlight>
                  <a:srgbClr val="FFD85B"/>
                </a:highlight>
              </a:rPr>
              <a:t>Verbindung gebracht mit ...</a:t>
            </a:r>
          </a:p>
          <a:p>
            <a:pPr marL="571500" indent="-571500">
              <a:spcAft>
                <a:spcPts val="1200"/>
              </a:spcAft>
              <a:buFont typeface="Arial" panose="020B0604020202020204" pitchFamily="34" charset="0"/>
              <a:buChar char="•"/>
            </a:pPr>
            <a:r>
              <a:rPr lang="en-GB" sz="2800" dirty="0">
                <a:sym typeface="Wingdings" panose="05000000000000000000" pitchFamily="2" charset="2"/>
              </a:rPr>
              <a:t>Verminderte Lebensqualität</a:t>
            </a:r>
          </a:p>
          <a:p>
            <a:pPr marL="571500" indent="-571500">
              <a:spcAft>
                <a:spcPts val="1200"/>
              </a:spcAft>
              <a:buFont typeface="Arial" panose="020B0604020202020204" pitchFamily="34" charset="0"/>
              <a:buChar char="•"/>
            </a:pPr>
            <a:r>
              <a:rPr lang="en-US" sz="2800" dirty="0">
                <a:sym typeface="Wingdings" panose="05000000000000000000" pitchFamily="2" charset="2"/>
              </a:rPr>
              <a:t>Beeinträchtigter funktionaler Status</a:t>
            </a:r>
            <a:endParaRPr lang="en-GB" sz="2800" dirty="0">
              <a:sym typeface="Wingdings" panose="05000000000000000000" pitchFamily="2" charset="2"/>
            </a:endParaRPr>
          </a:p>
          <a:p>
            <a:pPr marL="571500" indent="-571500">
              <a:spcAft>
                <a:spcPts val="1200"/>
              </a:spcAft>
              <a:buFont typeface="Arial" panose="020B0604020202020204" pitchFamily="34" charset="0"/>
              <a:buChar char="•"/>
            </a:pPr>
            <a:r>
              <a:rPr lang="en-GB" sz="2800" dirty="0">
                <a:sym typeface="Wingdings" panose="05000000000000000000" pitchFamily="2" charset="2"/>
              </a:rPr>
              <a:t>Schlechter Schlaf</a:t>
            </a:r>
          </a:p>
          <a:p>
            <a:pPr marL="571500" indent="-571500">
              <a:spcAft>
                <a:spcPts val="1200"/>
              </a:spcAft>
              <a:buFont typeface="Arial" panose="020B0604020202020204" pitchFamily="34" charset="0"/>
              <a:buChar char="•"/>
            </a:pPr>
            <a:r>
              <a:rPr lang="en-GB" sz="2800" dirty="0"/>
              <a:t>Herz-Kreislauf-Erkrankungen</a:t>
            </a:r>
            <a:endParaRPr lang="en-GB" sz="2800" dirty="0">
              <a:sym typeface="Wingdings" panose="05000000000000000000" pitchFamily="2" charset="2"/>
            </a:endParaRPr>
          </a:p>
          <a:p>
            <a:pPr marL="571500" indent="-571500">
              <a:spcAft>
                <a:spcPts val="1200"/>
              </a:spcAft>
              <a:buFont typeface="Arial" panose="020B0604020202020204" pitchFamily="34" charset="0"/>
              <a:buChar char="•"/>
            </a:pPr>
            <a:r>
              <a:rPr lang="en-GB" sz="2800" dirty="0">
                <a:sym typeface="Wingdings" panose="05000000000000000000" pitchFamily="2" charset="2"/>
              </a:rPr>
              <a:t>Kognitiver Verfall</a:t>
            </a:r>
          </a:p>
          <a:p>
            <a:pPr marL="571500" indent="-571500">
              <a:spcAft>
                <a:spcPts val="1200"/>
              </a:spcAft>
              <a:buFont typeface="Arial" panose="020B0604020202020204" pitchFamily="34" charset="0"/>
              <a:buChar char="•"/>
            </a:pPr>
            <a:r>
              <a:rPr lang="en-US" sz="2800" dirty="0"/>
              <a:t>Breites Spektrum an physischen und psychischen Gesundheitsproblemen </a:t>
            </a:r>
            <a:endParaRPr lang="en-GB" sz="2800" dirty="0">
              <a:sym typeface="Wingdings" panose="05000000000000000000" pitchFamily="2" charset="2"/>
            </a:endParaRPr>
          </a:p>
          <a:p>
            <a:pPr marL="571500" indent="-571500">
              <a:spcAft>
                <a:spcPts val="1200"/>
              </a:spcAft>
              <a:buFont typeface="Arial" panose="020B0604020202020204" pitchFamily="34" charset="0"/>
              <a:buChar char="•"/>
            </a:pPr>
            <a:endParaRPr lang="en-GB" sz="2800" dirty="0">
              <a:sym typeface="Wingdings" panose="05000000000000000000" pitchFamily="2" charset="2"/>
            </a:endParaRPr>
          </a:p>
          <a:p>
            <a:pPr marL="571500" indent="-571500">
              <a:spcAft>
                <a:spcPts val="1200"/>
              </a:spcAft>
              <a:buFont typeface="Arial" panose="020B0604020202020204" pitchFamily="34" charset="0"/>
              <a:buChar char="•"/>
            </a:pPr>
            <a:endParaRPr lang="en-GB" sz="2700" dirty="0">
              <a:sym typeface="Wingdings" panose="05000000000000000000" pitchFamily="2" charset="2"/>
            </a:endParaRPr>
          </a:p>
          <a:p>
            <a:pPr marL="0" indent="0">
              <a:lnSpc>
                <a:spcPct val="100000"/>
              </a:lnSpc>
              <a:buClr>
                <a:srgbClr val="FFC715"/>
              </a:buClr>
            </a:pPr>
            <a:endParaRPr lang="en-GB" sz="2700" dirty="0">
              <a:sym typeface="Wingdings" panose="05000000000000000000" pitchFamily="2" charset="2"/>
            </a:endParaRPr>
          </a:p>
        </p:txBody>
      </p:sp>
      <p:sp>
        <p:nvSpPr>
          <p:cNvPr id="3" name="Textfeld 2">
            <a:extLst>
              <a:ext uri="{FF2B5EF4-FFF2-40B4-BE49-F238E27FC236}">
                <a16:creationId xmlns:a16="http://schemas.microsoft.com/office/drawing/2014/main" id="{0C27072B-3DDE-4863-81EF-CE7CDE6D9BF9}"/>
              </a:ext>
            </a:extLst>
          </p:cNvPr>
          <p:cNvSpPr txBox="1"/>
          <p:nvPr/>
        </p:nvSpPr>
        <p:spPr>
          <a:xfrm>
            <a:off x="3890682" y="6009385"/>
            <a:ext cx="8301318" cy="584775"/>
          </a:xfrm>
          <a:prstGeom prst="rect">
            <a:avLst/>
          </a:prstGeom>
          <a:noFill/>
        </p:spPr>
        <p:txBody>
          <a:bodyPr wrap="square" rtlCol="0">
            <a:spAutoFit/>
          </a:bodyPr>
          <a:lstStyle/>
          <a:p>
            <a:pPr algn="r">
              <a:spcAft>
                <a:spcPts val="1200"/>
              </a:spcAft>
            </a:pPr>
            <a:r>
              <a:rPr lang="sv-SE" sz="1600" dirty="0">
                <a:solidFill>
                  <a:schemeClr val="bg1">
                    <a:lumMod val="50000"/>
                  </a:schemeClr>
                </a:solidFill>
                <a:latin typeface="+mj-lt"/>
                <a:cs typeface="Arial" panose="020B0604020202020204" pitchFamily="34" charset="0"/>
              </a:rPr>
              <a:t>(Hackett et al., 2012; </a:t>
            </a:r>
            <a:r>
              <a:rPr lang="en-US" sz="1600" dirty="0">
                <a:solidFill>
                  <a:schemeClr val="bg1">
                    <a:lumMod val="50000"/>
                  </a:schemeClr>
                </a:solidFill>
                <a:latin typeface="+mj-lt"/>
                <a:cs typeface="Arial" panose="020B0604020202020204" pitchFamily="34" charset="0"/>
              </a:rPr>
              <a:t>Hwang et al., 2020; Lee et al., 2019; </a:t>
            </a:r>
            <a:r>
              <a:rPr lang="it-IT" sz="1600" dirty="0">
                <a:solidFill>
                  <a:schemeClr val="bg1">
                    <a:lumMod val="50000"/>
                  </a:schemeClr>
                </a:solidFill>
                <a:latin typeface="+mj-lt"/>
                <a:cs typeface="Arial" panose="020B0604020202020204" pitchFamily="34" charset="0"/>
              </a:rPr>
              <a:t>MacLeod et al., 2018; </a:t>
            </a:r>
            <a:r>
              <a:rPr lang="it-IT" sz="1600" dirty="0" err="1">
                <a:solidFill>
                  <a:schemeClr val="bg1">
                    <a:lumMod val="50000"/>
                  </a:schemeClr>
                </a:solidFill>
                <a:latin typeface="+mj-lt"/>
                <a:cs typeface="Arial" panose="020B0604020202020204" pitchFamily="34" charset="0"/>
              </a:rPr>
              <a:t>Musich </a:t>
            </a:r>
            <a:r>
              <a:rPr lang="it-IT" sz="1600" dirty="0">
                <a:solidFill>
                  <a:schemeClr val="bg1">
                    <a:lumMod val="50000"/>
                  </a:schemeClr>
                </a:solidFill>
                <a:latin typeface="+mj-lt"/>
                <a:cs typeface="Arial" panose="020B0604020202020204" pitchFamily="34" charset="0"/>
              </a:rPr>
              <a:t>et al., 2015; </a:t>
            </a:r>
            <a:br>
              <a:rPr lang="it-IT" sz="1600" dirty="0">
                <a:solidFill>
                  <a:schemeClr val="bg1">
                    <a:lumMod val="50000"/>
                  </a:schemeClr>
                </a:solidFill>
                <a:latin typeface="+mj-lt"/>
                <a:cs typeface="Arial" panose="020B0604020202020204" pitchFamily="34" charset="0"/>
              </a:rPr>
            </a:br>
            <a:r>
              <a:rPr lang="it-IT" sz="1600" dirty="0">
                <a:solidFill>
                  <a:schemeClr val="bg1">
                    <a:lumMod val="50000"/>
                  </a:schemeClr>
                </a:solidFill>
                <a:latin typeface="+mj-lt"/>
                <a:cs typeface="Arial" panose="020B0604020202020204" pitchFamily="34" charset="0"/>
              </a:rPr>
              <a:t>Perissinotto </a:t>
            </a:r>
            <a:r>
              <a:rPr lang="da-DK" sz="1600" dirty="0">
                <a:solidFill>
                  <a:schemeClr val="bg1">
                    <a:lumMod val="50000"/>
                  </a:schemeClr>
                </a:solidFill>
                <a:latin typeface="+mj-lt"/>
                <a:cs typeface="Arial" panose="020B0604020202020204" pitchFamily="34" charset="0"/>
              </a:rPr>
              <a:t>et al., 2012; </a:t>
            </a:r>
            <a:r>
              <a:rPr lang="en-US" sz="1600" dirty="0">
                <a:solidFill>
                  <a:schemeClr val="bg1">
                    <a:lumMod val="50000"/>
                  </a:schemeClr>
                </a:solidFill>
                <a:latin typeface="+mj-lt"/>
                <a:cs typeface="Arial" panose="020B0604020202020204" pitchFamily="34" charset="0"/>
              </a:rPr>
              <a:t>Smith &amp; </a:t>
            </a:r>
            <a:r>
              <a:rPr lang="de-AT" sz="1600" dirty="0">
                <a:solidFill>
                  <a:schemeClr val="bg1">
                    <a:lumMod val="50000"/>
                  </a:schemeClr>
                </a:solidFill>
                <a:latin typeface="+mj-lt"/>
                <a:cs typeface="Arial" panose="020B0604020202020204" pitchFamily="34" charset="0"/>
              </a:rPr>
              <a:t>Victor, 2019 </a:t>
            </a:r>
            <a:r>
              <a:rPr lang="da-DK" sz="1600" dirty="0">
                <a:solidFill>
                  <a:schemeClr val="bg1">
                    <a:lumMod val="50000"/>
                  </a:schemeClr>
                </a:solidFill>
                <a:latin typeface="+mj-lt"/>
                <a:cs typeface="Arial" panose="020B0604020202020204" pitchFamily="34" charset="0"/>
              </a:rPr>
              <a:t>Steptoe et al., 2004; Su et al., 2022)</a:t>
            </a:r>
            <a:endParaRPr lang="en-GB" sz="1600" dirty="0">
              <a:solidFill>
                <a:schemeClr val="bg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1225692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en-US" sz="4000" dirty="0"/>
              <a:t>Auswirkungen auf den Gesundheitszustand älterer Erwachsener</a:t>
            </a:r>
            <a:endParaRPr lang="en-GB" sz="4000" dirty="0">
              <a:latin typeface="+mj-lt"/>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33</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804301" y="1712259"/>
            <a:ext cx="9793406" cy="4716191"/>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300" b="1" dirty="0">
                <a:highlight>
                  <a:srgbClr val="FFD85B"/>
                </a:highlight>
                <a:latin typeface="Arial Black" panose="020B0A04020102020204" pitchFamily="34" charset="0"/>
              </a:rPr>
              <a:t>Kumulative Wirkung von sozialer Isolation und Einsamkeit</a:t>
            </a:r>
          </a:p>
          <a:p>
            <a:pPr marL="0" indent="0">
              <a:spcAft>
                <a:spcPts val="1200"/>
              </a:spcAft>
            </a:pPr>
            <a:r>
              <a:rPr lang="en-US" sz="2700" dirty="0">
                <a:sym typeface="Wingdings" panose="05000000000000000000" pitchFamily="2" charset="2"/>
              </a:rPr>
              <a:t>Die Studienergebnisse deuten darauf hin, dass der kumulative Effekt größer sein kann als ein einzelner Faktor</a:t>
            </a:r>
            <a:endParaRPr lang="en-GB" sz="2700" dirty="0">
              <a:sym typeface="Wingdings" panose="05000000000000000000" pitchFamily="2" charset="2"/>
            </a:endParaRPr>
          </a:p>
        </p:txBody>
      </p:sp>
      <p:sp>
        <p:nvSpPr>
          <p:cNvPr id="15" name="Textfeld 14">
            <a:extLst>
              <a:ext uri="{FF2B5EF4-FFF2-40B4-BE49-F238E27FC236}">
                <a16:creationId xmlns:a16="http://schemas.microsoft.com/office/drawing/2014/main" id="{A6B2D7CA-DF5C-4AC4-9E62-B806B905D13A}"/>
              </a:ext>
            </a:extLst>
          </p:cNvPr>
          <p:cNvSpPr txBox="1"/>
          <p:nvPr/>
        </p:nvSpPr>
        <p:spPr>
          <a:xfrm>
            <a:off x="8010836" y="6328678"/>
            <a:ext cx="1868648" cy="338554"/>
          </a:xfrm>
          <a:prstGeom prst="rect">
            <a:avLst/>
          </a:prstGeom>
          <a:noFill/>
        </p:spPr>
        <p:txBody>
          <a:bodyPr wrap="square">
            <a:spAutoFit/>
          </a:bodyPr>
          <a:lstStyle/>
          <a:p>
            <a:r>
              <a:rPr lang="en-GB" sz="1600" dirty="0">
                <a:solidFill>
                  <a:schemeClr val="bg1">
                    <a:lumMod val="50000"/>
                  </a:schemeClr>
                </a:solidFill>
                <a:latin typeface="+mj-lt"/>
                <a:cs typeface="Arial" panose="020B0604020202020204" pitchFamily="34" charset="0"/>
              </a:rPr>
              <a:t>(Barnes et al., 2021)</a:t>
            </a:r>
          </a:p>
        </p:txBody>
      </p:sp>
      <p:grpSp>
        <p:nvGrpSpPr>
          <p:cNvPr id="14" name="Gruppieren 13">
            <a:extLst>
              <a:ext uri="{FF2B5EF4-FFF2-40B4-BE49-F238E27FC236}">
                <a16:creationId xmlns:a16="http://schemas.microsoft.com/office/drawing/2014/main" id="{CF01EB2B-27A9-4496-A017-8A942970C619}"/>
              </a:ext>
            </a:extLst>
          </p:cNvPr>
          <p:cNvGrpSpPr/>
          <p:nvPr/>
        </p:nvGrpSpPr>
        <p:grpSpPr>
          <a:xfrm>
            <a:off x="1768758" y="3338818"/>
            <a:ext cx="4531887" cy="3017532"/>
            <a:chOff x="3494157" y="3364983"/>
            <a:chExt cx="4531887" cy="3017532"/>
          </a:xfrm>
        </p:grpSpPr>
        <p:pic>
          <p:nvPicPr>
            <p:cNvPr id="3074" name="Picture 2" descr="Vesica piscis - Wikipedia">
              <a:extLst>
                <a:ext uri="{FF2B5EF4-FFF2-40B4-BE49-F238E27FC236}">
                  <a16:creationId xmlns:a16="http://schemas.microsoft.com/office/drawing/2014/main" id="{A187E3C6-8C7C-4468-AF68-A7DAC6FA5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157" y="3364983"/>
              <a:ext cx="4531887" cy="30175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60DACAE0-7B60-47EC-AD65-FBF763CB1AF1}"/>
                </a:ext>
              </a:extLst>
            </p:cNvPr>
            <p:cNvSpPr txBox="1"/>
            <p:nvPr/>
          </p:nvSpPr>
          <p:spPr>
            <a:xfrm rot="18682554">
              <a:off x="3414790" y="4159320"/>
              <a:ext cx="1942158" cy="830997"/>
            </a:xfrm>
            <a:prstGeom prst="rect">
              <a:avLst/>
            </a:prstGeom>
            <a:noFill/>
          </p:spPr>
          <p:txBody>
            <a:bodyPr wrap="square">
              <a:spAutoFit/>
            </a:bodyPr>
            <a:lstStyle/>
            <a:p>
              <a:pPr algn="ctr"/>
              <a:r>
                <a:rPr lang="en-US" sz="2400" b="1" dirty="0" err="1">
                  <a:latin typeface="Arial Black" panose="020B0A04020102020204" pitchFamily="34" charset="0"/>
                </a:rPr>
                <a:t>Soziale</a:t>
              </a:r>
              <a:endParaRPr lang="en-US" sz="2400" b="1" dirty="0">
                <a:latin typeface="Arial Black" panose="020B0A04020102020204" pitchFamily="34" charset="0"/>
              </a:endParaRPr>
            </a:p>
            <a:p>
              <a:pPr algn="ctr"/>
              <a:r>
                <a:rPr lang="en-US" sz="2400" b="1" dirty="0">
                  <a:latin typeface="Arial Black" panose="020B0A04020102020204" pitchFamily="34" charset="0"/>
                </a:rPr>
                <a:t>Isolierung</a:t>
              </a:r>
              <a:endParaRPr lang="en-GB" sz="1200" dirty="0"/>
            </a:p>
          </p:txBody>
        </p:sp>
        <p:sp>
          <p:nvSpPr>
            <p:cNvPr id="16" name="Textfeld 15">
              <a:extLst>
                <a:ext uri="{FF2B5EF4-FFF2-40B4-BE49-F238E27FC236}">
                  <a16:creationId xmlns:a16="http://schemas.microsoft.com/office/drawing/2014/main" id="{F29E8A86-2ACB-4D79-AF12-E42D92A80B8E}"/>
                </a:ext>
              </a:extLst>
            </p:cNvPr>
            <p:cNvSpPr txBox="1"/>
            <p:nvPr/>
          </p:nvSpPr>
          <p:spPr>
            <a:xfrm rot="18682554">
              <a:off x="6039257" y="4993341"/>
              <a:ext cx="2079550" cy="461665"/>
            </a:xfrm>
            <a:prstGeom prst="rect">
              <a:avLst/>
            </a:prstGeom>
            <a:noFill/>
          </p:spPr>
          <p:txBody>
            <a:bodyPr wrap="square">
              <a:spAutoFit/>
            </a:bodyPr>
            <a:lstStyle/>
            <a:p>
              <a:pPr algn="ctr"/>
              <a:r>
                <a:rPr lang="en-US" sz="2400" b="1" dirty="0">
                  <a:latin typeface="Arial Black" panose="020B0A04020102020204" pitchFamily="34" charset="0"/>
                </a:rPr>
                <a:t>Einsamkeit</a:t>
              </a:r>
            </a:p>
          </p:txBody>
        </p:sp>
      </p:grpSp>
      <p:pic>
        <p:nvPicPr>
          <p:cNvPr id="3084" name="Picture 12" descr="Kostenlose gebogene Pfeil-Cliparts, Download kostenlose ClipArt, kostenlose  ClipArt - Andere">
            <a:extLst>
              <a:ext uri="{FF2B5EF4-FFF2-40B4-BE49-F238E27FC236}">
                <a16:creationId xmlns:a16="http://schemas.microsoft.com/office/drawing/2014/main" id="{F71D8CD5-A272-45F2-99E6-3031E4C5C44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130902">
            <a:off x="3433478" y="3211797"/>
            <a:ext cx="4104843" cy="13717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a:extLst>
              <a:ext uri="{FF2B5EF4-FFF2-40B4-BE49-F238E27FC236}">
                <a16:creationId xmlns:a16="http://schemas.microsoft.com/office/drawing/2014/main" id="{8B966A61-B707-4991-8F69-A66A821746E3}"/>
              </a:ext>
            </a:extLst>
          </p:cNvPr>
          <p:cNvSpPr txBox="1"/>
          <p:nvPr/>
        </p:nvSpPr>
        <p:spPr>
          <a:xfrm>
            <a:off x="7265102" y="2928340"/>
            <a:ext cx="4897639" cy="3464538"/>
          </a:xfrm>
          <a:prstGeom prst="rect">
            <a:avLst/>
          </a:prstGeom>
          <a:noFill/>
        </p:spPr>
        <p:txBody>
          <a:bodyPr wrap="square" rtlCol="0">
            <a:spAutoFit/>
          </a:bodyPr>
          <a:lstStyle/>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GB" sz="2700" dirty="0">
                <a:solidFill>
                  <a:schemeClr val="bg1">
                    <a:lumMod val="50000"/>
                  </a:schemeClr>
                </a:solidFill>
                <a:latin typeface="+mj-lt"/>
                <a:cs typeface="Arial" panose="020B0604020202020204" pitchFamily="34" charset="0"/>
              </a:rPr>
              <a:t>Qualität des Lebens</a:t>
            </a: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GB" sz="2700" dirty="0">
                <a:solidFill>
                  <a:schemeClr val="bg1">
                    <a:lumMod val="50000"/>
                  </a:schemeClr>
                </a:solidFill>
                <a:latin typeface="+mj-lt"/>
                <a:cs typeface="Arial" panose="020B0604020202020204" pitchFamily="34" charset="0"/>
              </a:rPr>
              <a:t>Inanspruchnahme des Gesundheitswesens</a:t>
            </a: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GB" sz="2700" dirty="0">
                <a:solidFill>
                  <a:schemeClr val="bg1">
                    <a:lumMod val="50000"/>
                  </a:schemeClr>
                </a:solidFill>
                <a:latin typeface="+mj-lt"/>
                <a:cs typeface="Arial" panose="020B0604020202020204" pitchFamily="34" charset="0"/>
              </a:rPr>
              <a:t>Medizinische Kosten</a:t>
            </a: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GB" sz="2700" dirty="0">
                <a:solidFill>
                  <a:schemeClr val="bg1">
                    <a:lumMod val="50000"/>
                  </a:schemeClr>
                </a:solidFill>
                <a:latin typeface="+mj-lt"/>
                <a:cs typeface="Arial" panose="020B0604020202020204" pitchFamily="34" charset="0"/>
              </a:rPr>
              <a:t>Besuche in der Notaufnahme</a:t>
            </a:r>
          </a:p>
          <a:p>
            <a:pPr marL="571500" indent="-571500">
              <a:lnSpc>
                <a:spcPct val="90000"/>
              </a:lnSpc>
              <a:spcBef>
                <a:spcPts val="1000"/>
              </a:spcBef>
              <a:spcAft>
                <a:spcPts val="1200"/>
              </a:spcAft>
              <a:buClr>
                <a:schemeClr val="accent2"/>
              </a:buClr>
              <a:buSzPct val="75000"/>
              <a:buFont typeface="Arial" panose="020B0604020202020204" pitchFamily="34" charset="0"/>
              <a:buChar char="•"/>
            </a:pPr>
            <a:r>
              <a:rPr lang="en-GB" sz="2700" dirty="0">
                <a:solidFill>
                  <a:schemeClr val="bg1">
                    <a:lumMod val="50000"/>
                  </a:schemeClr>
                </a:solidFill>
                <a:latin typeface="+mj-lt"/>
                <a:cs typeface="Arial" panose="020B0604020202020204" pitchFamily="34" charset="0"/>
              </a:rPr>
              <a:t>Stationäre Einweisungen</a:t>
            </a:r>
          </a:p>
        </p:txBody>
      </p:sp>
    </p:spTree>
    <p:extLst>
      <p:ext uri="{BB962C8B-B14F-4D97-AF65-F5344CB8AC3E}">
        <p14:creationId xmlns:p14="http://schemas.microsoft.com/office/powerpoint/2010/main" val="161491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D41386D2-6C20-4A09-940C-B6A8F2592970}"/>
              </a:ext>
            </a:extLst>
          </p:cNvPr>
          <p:cNvSpPr/>
          <p:nvPr/>
        </p:nvSpPr>
        <p:spPr>
          <a:xfrm>
            <a:off x="-130615" y="0"/>
            <a:ext cx="4050793" cy="6858000"/>
          </a:xfrm>
          <a:prstGeom prst="rect">
            <a:avLst/>
          </a:prstGeom>
          <a:solidFill>
            <a:srgbClr val="FFC715"/>
          </a:solidFill>
          <a:ln w="12700">
            <a:solidFill>
              <a:srgbClr val="FFC715"/>
            </a:solidFill>
            <a:miter lim="400000"/>
          </a:ln>
        </p:spPr>
        <p:txBody>
          <a:bodyPr lIns="45719" rIns="45719"/>
          <a:lstStyle/>
          <a:p>
            <a:endParaRPr sz="5000"/>
          </a:p>
        </p:txBody>
      </p:sp>
      <p:pic>
        <p:nvPicPr>
          <p:cNvPr id="3" name="image05.png">
            <a:extLst>
              <a:ext uri="{FF2B5EF4-FFF2-40B4-BE49-F238E27FC236}">
                <a16:creationId xmlns:a16="http://schemas.microsoft.com/office/drawing/2014/main" id="{0239E7AD-6AB7-4CE3-87A9-1792C2D1F9AD}"/>
              </a:ext>
            </a:extLst>
          </p:cNvPr>
          <p:cNvPicPr/>
          <p:nvPr/>
        </p:nvPicPr>
        <p:blipFill>
          <a:blip r:embed="rId3"/>
          <a:srcRect/>
          <a:stretch>
            <a:fillRect/>
          </a:stretch>
        </p:blipFill>
        <p:spPr>
          <a:xfrm>
            <a:off x="3977272" y="6148971"/>
            <a:ext cx="1769110" cy="388620"/>
          </a:xfrm>
          <a:prstGeom prst="rect">
            <a:avLst/>
          </a:prstGeom>
          <a:ln/>
        </p:spPr>
      </p:pic>
      <p:sp>
        <p:nvSpPr>
          <p:cNvPr id="19" name="Textfeld 18">
            <a:extLst>
              <a:ext uri="{FF2B5EF4-FFF2-40B4-BE49-F238E27FC236}">
                <a16:creationId xmlns:a16="http://schemas.microsoft.com/office/drawing/2014/main" id="{A8C6002D-735F-4D25-8162-63F544756BF8}"/>
              </a:ext>
            </a:extLst>
          </p:cNvPr>
          <p:cNvSpPr txBox="1"/>
          <p:nvPr/>
        </p:nvSpPr>
        <p:spPr>
          <a:xfrm>
            <a:off x="5837775" y="6043199"/>
            <a:ext cx="6065158" cy="600164"/>
          </a:xfrm>
          <a:prstGeom prst="rect">
            <a:avLst/>
          </a:prstGeom>
          <a:noFill/>
        </p:spPr>
        <p:txBody>
          <a:bodyPr wrap="square">
            <a:spAutoFit/>
          </a:bodyPr>
          <a:lstStyle/>
          <a:p>
            <a:r>
              <a:rPr lang="en-US" sz="1100" dirty="0">
                <a:solidFill>
                  <a:schemeClr val="tx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solidFill>
                <a:schemeClr val="tx1"/>
              </a:solidFill>
            </a:endParaRPr>
          </a:p>
        </p:txBody>
      </p:sp>
      <p:sp>
        <p:nvSpPr>
          <p:cNvPr id="24" name="Textfeld 5">
            <a:extLst>
              <a:ext uri="{FF2B5EF4-FFF2-40B4-BE49-F238E27FC236}">
                <a16:creationId xmlns:a16="http://schemas.microsoft.com/office/drawing/2014/main" id="{7CF01B74-4B2F-4483-926C-A453BCF07BB1}"/>
              </a:ext>
            </a:extLst>
          </p:cNvPr>
          <p:cNvSpPr txBox="1"/>
          <p:nvPr/>
        </p:nvSpPr>
        <p:spPr>
          <a:xfrm>
            <a:off x="289068" y="224174"/>
            <a:ext cx="3285993" cy="6633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dirty="0">
                <a:effectLst/>
                <a:latin typeface="Calibri" panose="020F0502020204030204" pitchFamily="34" charset="0"/>
                <a:ea typeface="Calibri" panose="020F0502020204030204" pitchFamily="34" charset="0"/>
                <a:cs typeface="Times New Roman" panose="02020603050405020304" pitchFamily="18" charset="0"/>
              </a:rPr>
              <a:t>TITLE</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1" dirty="0">
                <a:effectLst/>
                <a:latin typeface="Calibri" panose="020F0502020204030204" pitchFamily="34" charset="0"/>
                <a:ea typeface="Calibri" panose="020F0502020204030204" pitchFamily="34" charset="0"/>
                <a:cs typeface="Times New Roman" panose="02020603050405020304" pitchFamily="18" charset="0"/>
              </a:rPr>
              <a:t>DIGI-AGEING – overcoming loneliness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PROJECT ID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Calibri" panose="020F0502020204030204" pitchFamily="34" charset="0"/>
              </a:rPr>
              <a:t>2020-1-</a:t>
            </a:r>
            <a:r>
              <a:rPr lang="en-US" sz="1000" dirty="0" err="1">
                <a:effectLst/>
                <a:latin typeface="Calibri" panose="020F0502020204030204" pitchFamily="34" charset="0"/>
                <a:ea typeface="Calibri" panose="020F0502020204030204" pitchFamily="34" charset="0"/>
                <a:cs typeface="Calibri" panose="020F0502020204030204" pitchFamily="34" charset="0"/>
              </a:rPr>
              <a:t>AT01</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dirty="0" err="1">
                <a:effectLst/>
                <a:latin typeface="Calibri" panose="020F0502020204030204" pitchFamily="34" charset="0"/>
                <a:ea typeface="Calibri" panose="020F0502020204030204" pitchFamily="34" charset="0"/>
                <a:cs typeface="Calibri" panose="020F0502020204030204" pitchFamily="34" charset="0"/>
              </a:rPr>
              <a:t>KA202</a:t>
            </a:r>
            <a:r>
              <a:rPr lang="en-US" sz="1000" dirty="0">
                <a:effectLst/>
                <a:latin typeface="Calibri" panose="020F0502020204030204" pitchFamily="34" charset="0"/>
                <a:ea typeface="Calibri" panose="020F0502020204030204" pitchFamily="34" charset="0"/>
                <a:cs typeface="Calibri" panose="020F0502020204030204" pitchFamily="34" charset="0"/>
              </a:rPr>
              <a:t>-078084</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err="1">
                <a:effectLst/>
                <a:latin typeface="Calibri" panose="020F0502020204030204" pitchFamily="34" charset="0"/>
                <a:ea typeface="Calibri" panose="020F0502020204030204" pitchFamily="34" charset="0"/>
                <a:cs typeface="Times New Roman" panose="02020603050405020304" pitchFamily="18" charset="0"/>
              </a:rPr>
              <a:t>PROGRAMM</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Erasmus+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KA2</a:t>
            </a:r>
            <a:r>
              <a:rPr lang="en-US" sz="1000" dirty="0">
                <a:effectLst/>
                <a:latin typeface="Calibri" panose="020F0502020204030204" pitchFamily="34" charset="0"/>
                <a:ea typeface="Calibri" panose="020F0502020204030204" pitchFamily="34" charset="0"/>
                <a:cs typeface="Times New Roman" panose="02020603050405020304" pitchFamily="18" charset="0"/>
              </a:rPr>
              <a:t> Strategic Partnerships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START DATE	01-10-2020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DURATION	34 </a:t>
            </a:r>
            <a:r>
              <a:rPr lang="de-AT" sz="1000" dirty="0" err="1">
                <a:effectLst/>
                <a:latin typeface="Calibri" panose="020F0502020204030204" pitchFamily="34" charset="0"/>
                <a:ea typeface="Calibri" panose="020F0502020204030204" pitchFamily="34" charset="0"/>
                <a:cs typeface="Times New Roman" panose="02020603050405020304" pitchFamily="18" charset="0"/>
              </a:rPr>
              <a:t>months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err="1">
                <a:effectLst/>
                <a:latin typeface="Calibri" panose="020F0502020204030204" pitchFamily="34" charset="0"/>
                <a:ea typeface="Calibri" panose="020F0502020204030204" pitchFamily="34" charset="0"/>
                <a:cs typeface="Times New Roman" panose="02020603050405020304" pitchFamily="18" charset="0"/>
              </a:rPr>
              <a:t>COORDINATING</a:t>
            </a:r>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r>
              <a:rPr lang="de-AT" sz="1000" b="1" dirty="0" err="1">
                <a:effectLst/>
                <a:latin typeface="Calibri" panose="020F0502020204030204" pitchFamily="34" charset="0"/>
                <a:ea typeface="Calibri" panose="020F0502020204030204" pitchFamily="34" charset="0"/>
                <a:cs typeface="Times New Roman" panose="02020603050405020304" pitchFamily="18" charset="0"/>
              </a:rPr>
              <a:t>ORGANIZATION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Hafelekar Unternehmensberatung </a:t>
            </a:r>
          </a:p>
          <a:p>
            <a:r>
              <a:rPr lang="de-AT" sz="1000" dirty="0">
                <a:effectLst/>
                <a:latin typeface="Calibri" panose="020F0502020204030204" pitchFamily="34" charset="0"/>
                <a:ea typeface="Calibri" panose="020F0502020204030204" pitchFamily="34" charset="0"/>
                <a:cs typeface="Times New Roman" panose="02020603050405020304" pitchFamily="18" charset="0"/>
              </a:rPr>
              <a:t>Schober GmbH</a:t>
            </a:r>
          </a:p>
          <a:p>
            <a:r>
              <a:rPr lang="en-US" sz="1000" dirty="0">
                <a:effectLst/>
                <a:latin typeface="Calibri" panose="020F0502020204030204" pitchFamily="34" charset="0"/>
                <a:ea typeface="Calibri" panose="020F0502020204030204" pitchFamily="34" charset="0"/>
                <a:cs typeface="Times New Roman" panose="02020603050405020304" pitchFamily="18" charset="0"/>
              </a:rPr>
              <a:t>www.hafelekar.at</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PARTNER ORGANIZATIONS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Times New Roman" panose="02020603050405020304" pitchFamily="18" charset="0"/>
                <a:cs typeface="Calibri" panose="020F0502020204030204" pitchFamily="34" charset="0"/>
              </a:rPr>
              <a:t>UMIT </a:t>
            </a:r>
            <a:r>
              <a:rPr lang="de-AT" sz="1000" dirty="0">
                <a:effectLst/>
                <a:latin typeface="Calibri" panose="020F0502020204030204" pitchFamily="34" charset="0"/>
                <a:ea typeface="Times New Roman" panose="02020603050405020304" pitchFamily="18" charset="0"/>
                <a:cs typeface="Calibri" panose="020F0502020204030204" pitchFamily="34" charset="0"/>
              </a:rPr>
              <a:t>Tirol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www.umit-tirol.at</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000" dirty="0">
                <a:effectLst/>
                <a:latin typeface="Calibri" panose="020F0502020204030204" pitchFamily="34" charset="0"/>
                <a:ea typeface="Times New Roman" panose="02020603050405020304" pitchFamily="18" charset="0"/>
                <a:cs typeface="Calibri" panose="020F0502020204030204" pitchFamily="34" charset="0"/>
              </a:rPr>
              <a:t>University of Cyprus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u="none" strike="noStrike"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www.ucy.ac.cy</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dirty="0" err="1">
                <a:effectLst/>
                <a:latin typeface="Calibri" panose="020F0502020204030204" pitchFamily="34" charset="0"/>
                <a:ea typeface="Times New Roman" panose="02020603050405020304" pitchFamily="18" charset="0"/>
                <a:cs typeface="Calibri" panose="020F0502020204030204" pitchFamily="34" charset="0"/>
              </a:rPr>
              <a:t>AGECARE</a:t>
            </a:r>
            <a:r>
              <a:rPr lang="de-AT" sz="1000" dirty="0">
                <a:effectLst/>
                <a:latin typeface="Calibri" panose="020F0502020204030204" pitchFamily="34" charset="0"/>
                <a:ea typeface="Times New Roman" panose="02020603050405020304" pitchFamily="18" charset="0"/>
                <a:cs typeface="Calibri" panose="020F0502020204030204" pitchFamily="34" charset="0"/>
              </a:rPr>
              <a:t> (CYPRUS) LTD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www.materia.com.cy</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de-AT"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de-AT" sz="1000" dirty="0" err="1">
                <a:effectLst/>
                <a:latin typeface="Calibri" panose="020F0502020204030204" pitchFamily="34" charset="0"/>
                <a:ea typeface="Times New Roman" panose="02020603050405020304" pitchFamily="18" charset="0"/>
                <a:cs typeface="Calibri" panose="020F0502020204030204" pitchFamily="34" charset="0"/>
              </a:rPr>
              <a:t>Consulenza</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err="1">
                <a:effectLst/>
                <a:latin typeface="Calibri" panose="020F0502020204030204" pitchFamily="34" charset="0"/>
                <a:ea typeface="Times New Roman" panose="02020603050405020304" pitchFamily="18" charset="0"/>
                <a:cs typeface="Calibri" panose="020F0502020204030204" pitchFamily="34" charset="0"/>
              </a:rPr>
              <a:t>Direzionale</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rPr>
              <a:t>di Paolo Zaramella</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Asociación Caminos                                                           </a:t>
            </a:r>
            <a:r>
              <a:rPr lang="en-US" sz="1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www.asoccaminos.org</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err="1">
                <a:effectLst/>
                <a:latin typeface="Calibri" panose="020F0502020204030204" pitchFamily="34" charset="0"/>
                <a:ea typeface="Times New Roman" panose="02020603050405020304" pitchFamily="18" charset="0"/>
                <a:cs typeface="Calibri" panose="020F0502020204030204" pitchFamily="34" charset="0"/>
              </a:rPr>
              <a:t>Mykolas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Romerio</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Universitetas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www.mruni.eu</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endParaRPr lang="de-AT" sz="1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PARTICIPATING COUNTRIES</a:t>
            </a:r>
            <a:r>
              <a:rPr lang="de-AT" sz="1000" b="1"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 CY / IT / ES / LT</a:t>
            </a:r>
            <a:endParaRPr lang="de-AT" sz="1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fik 20">
            <a:extLst>
              <a:ext uri="{FF2B5EF4-FFF2-40B4-BE49-F238E27FC236}">
                <a16:creationId xmlns:a16="http://schemas.microsoft.com/office/drawing/2014/main" id="{86CABC8F-28BF-47C9-A458-B5BABEF5A9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1740" y="-31295"/>
            <a:ext cx="3571192" cy="3572381"/>
          </a:xfrm>
          <a:prstGeom prst="rect">
            <a:avLst/>
          </a:prstGeom>
        </p:spPr>
      </p:pic>
      <p:pic>
        <p:nvPicPr>
          <p:cNvPr id="10" name="Grafik 9">
            <a:extLst>
              <a:ext uri="{FF2B5EF4-FFF2-40B4-BE49-F238E27FC236}">
                <a16:creationId xmlns:a16="http://schemas.microsoft.com/office/drawing/2014/main" id="{E5EF89EC-BD4D-4BBE-8B11-5F1F5FD3A5C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806980" y="3358160"/>
            <a:ext cx="2110105" cy="909955"/>
          </a:xfrm>
          <a:prstGeom prst="rect">
            <a:avLst/>
          </a:prstGeom>
          <a:noFill/>
          <a:ln>
            <a:noFill/>
          </a:ln>
        </p:spPr>
      </p:pic>
      <p:pic>
        <p:nvPicPr>
          <p:cNvPr id="11" name="Grafik 10">
            <a:extLst>
              <a:ext uri="{FF2B5EF4-FFF2-40B4-BE49-F238E27FC236}">
                <a16:creationId xmlns:a16="http://schemas.microsoft.com/office/drawing/2014/main" id="{426A6AE5-CDD7-468A-A963-1DE3E1E7F0F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687133" y="2886851"/>
            <a:ext cx="1532255" cy="1348105"/>
          </a:xfrm>
          <a:prstGeom prst="rect">
            <a:avLst/>
          </a:prstGeom>
          <a:noFill/>
          <a:ln>
            <a:noFill/>
          </a:ln>
        </p:spPr>
      </p:pic>
      <p:pic>
        <p:nvPicPr>
          <p:cNvPr id="13" name="Grafik 12">
            <a:extLst>
              <a:ext uri="{FF2B5EF4-FFF2-40B4-BE49-F238E27FC236}">
                <a16:creationId xmlns:a16="http://schemas.microsoft.com/office/drawing/2014/main" id="{A19B3613-2ED3-4568-A3FC-96DC2EC03045}"/>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966047" y="4465724"/>
            <a:ext cx="1791970" cy="1268095"/>
          </a:xfrm>
          <a:prstGeom prst="rect">
            <a:avLst/>
          </a:prstGeom>
          <a:noFill/>
          <a:ln>
            <a:noFill/>
          </a:ln>
        </p:spPr>
      </p:pic>
      <p:pic>
        <p:nvPicPr>
          <p:cNvPr id="15" name="Grafik 14">
            <a:extLst>
              <a:ext uri="{FF2B5EF4-FFF2-40B4-BE49-F238E27FC236}">
                <a16:creationId xmlns:a16="http://schemas.microsoft.com/office/drawing/2014/main" id="{8FB61EC6-16EB-4D25-B87A-C3F1BB813B32}"/>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4339861" y="1980630"/>
            <a:ext cx="3326321" cy="688424"/>
          </a:xfrm>
          <a:prstGeom prst="rect">
            <a:avLst/>
          </a:prstGeom>
          <a:noFill/>
          <a:ln>
            <a:noFill/>
          </a:ln>
        </p:spPr>
      </p:pic>
      <p:pic>
        <p:nvPicPr>
          <p:cNvPr id="4" name="Grafik 3" descr="Ein Bild, das Zeichnung, Uhr, Schild enthält.&#10;&#10;Automatisch generierte Beschreibung">
            <a:extLst>
              <a:ext uri="{FF2B5EF4-FFF2-40B4-BE49-F238E27FC236}">
                <a16:creationId xmlns:a16="http://schemas.microsoft.com/office/drawing/2014/main" id="{0BD5C526-F148-4C4A-BA77-8F3C41ED99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68573" y="3468925"/>
            <a:ext cx="2449484" cy="688424"/>
          </a:xfrm>
          <a:prstGeom prst="rect">
            <a:avLst/>
          </a:prstGeom>
        </p:spPr>
      </p:pic>
      <p:pic>
        <p:nvPicPr>
          <p:cNvPr id="5" name="Grafik 4">
            <a:extLst>
              <a:ext uri="{FF2B5EF4-FFF2-40B4-BE49-F238E27FC236}">
                <a16:creationId xmlns:a16="http://schemas.microsoft.com/office/drawing/2014/main" id="{82643A25-2E6A-42F0-B248-A518997EE2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6263" y="4465724"/>
            <a:ext cx="1594104" cy="1155192"/>
          </a:xfrm>
          <a:prstGeom prst="rect">
            <a:avLst/>
          </a:prstGeom>
        </p:spPr>
      </p:pic>
      <p:pic>
        <p:nvPicPr>
          <p:cNvPr id="2" name="Grafik 1">
            <a:extLst>
              <a:ext uri="{FF2B5EF4-FFF2-40B4-BE49-F238E27FC236}">
                <a16:creationId xmlns:a16="http://schemas.microsoft.com/office/drawing/2014/main" id="{5843A0F3-C445-9CAE-B8E5-1682A225DDF5}"/>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362018" y="4906805"/>
            <a:ext cx="2441868" cy="409365"/>
          </a:xfrm>
          <a:prstGeom prst="rect">
            <a:avLst/>
          </a:prstGeom>
          <a:noFill/>
          <a:ln>
            <a:noFill/>
          </a:ln>
        </p:spPr>
      </p:pic>
    </p:spTree>
    <p:extLst>
      <p:ext uri="{BB962C8B-B14F-4D97-AF65-F5344CB8AC3E}">
        <p14:creationId xmlns:p14="http://schemas.microsoft.com/office/powerpoint/2010/main" val="2880323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839788" y="365125"/>
            <a:ext cx="10515600" cy="1325563"/>
          </a:xfrm>
        </p:spPr>
        <p:txBody>
          <a:bodyPr anchor="ctr">
            <a:normAutofit/>
          </a:bodyPr>
          <a:lstStyle/>
          <a:p>
            <a:r>
              <a:rPr lang="en-US" dirty="0">
                <a:latin typeface="+mj-lt"/>
              </a:rPr>
              <a:t>Relevanz des Themas </a:t>
            </a:r>
            <a:br>
              <a:rPr lang="en-US" sz="4000" dirty="0">
                <a:latin typeface="+mj-lt"/>
              </a:rPr>
            </a:br>
            <a:r>
              <a:rPr lang="en-US" sz="3200" dirty="0">
                <a:solidFill>
                  <a:srgbClr val="F39019"/>
                </a:solidFill>
                <a:latin typeface="Arial Black" panose="020B0A04020102020204" pitchFamily="34" charset="0"/>
              </a:rPr>
              <a:t>Einsamkeit im Alter</a:t>
            </a:r>
            <a:endParaRPr lang="en-GB" sz="4000" dirty="0">
              <a:solidFill>
                <a:srgbClr val="F39019"/>
              </a:solidFill>
              <a:latin typeface="Arial Black" panose="020B0A04020102020204" pitchFamily="34" charset="0"/>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sz="half" idx="2"/>
          </p:nvPr>
        </p:nvSpPr>
        <p:spPr>
          <a:xfrm>
            <a:off x="708212" y="2505075"/>
            <a:ext cx="5038165" cy="3684588"/>
          </a:xfrm>
        </p:spPr>
        <p:txBody>
          <a:bodyPr>
            <a:normAutofit/>
          </a:bodyPr>
          <a:lstStyle/>
          <a:p>
            <a:pPr>
              <a:lnSpc>
                <a:spcPct val="150000"/>
              </a:lnSpc>
              <a:spcBef>
                <a:spcPts val="2000"/>
              </a:spcBef>
              <a:spcAft>
                <a:spcPts val="2000"/>
              </a:spcAft>
            </a:pPr>
            <a:r>
              <a:rPr lang="en-US" sz="2600" b="1" dirty="0">
                <a:solidFill>
                  <a:schemeClr val="tx1"/>
                </a:solidFill>
                <a:latin typeface="Fjalla One"/>
              </a:rPr>
              <a:t>"Einsamkeit und das Gefühl, unerwünscht zu sein, ist die schlimmste </a:t>
            </a:r>
            <a:r>
              <a:rPr lang="en-US" sz="2600" b="1" dirty="0" err="1">
                <a:solidFill>
                  <a:schemeClr val="tx1"/>
                </a:solidFill>
                <a:latin typeface="Fjalla One"/>
              </a:rPr>
              <a:t>Armut</a:t>
            </a:r>
            <a:r>
              <a:rPr lang="en-US" sz="2600" b="1" dirty="0">
                <a:solidFill>
                  <a:schemeClr val="tx1"/>
                </a:solidFill>
                <a:latin typeface="Fjalla One"/>
              </a:rPr>
              <a:t>.”</a:t>
            </a:r>
          </a:p>
          <a:p>
            <a:pPr marL="0" indent="0" algn="ctr">
              <a:spcBef>
                <a:spcPts val="2000"/>
              </a:spcBef>
              <a:spcAft>
                <a:spcPts val="2000"/>
              </a:spcAft>
              <a:buNone/>
            </a:pPr>
            <a:r>
              <a:rPr lang="en-US" b="0" i="1" dirty="0">
                <a:effectLst/>
              </a:rPr>
              <a:t>Mutter Teresa</a:t>
            </a:r>
          </a:p>
        </p:txBody>
      </p:sp>
      <p:pic>
        <p:nvPicPr>
          <p:cNvPr id="1026" name="Picture 2" descr="Jubiläumsfeier zum 100. Geburtstag von Mutter Teresa">
            <a:extLst>
              <a:ext uri="{FF2B5EF4-FFF2-40B4-BE49-F238E27FC236}">
                <a16:creationId xmlns:a16="http://schemas.microsoft.com/office/drawing/2014/main" id="{BB3B7648-2970-4B5E-8AFB-22FC26B950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581"/>
          <a:stretch/>
        </p:blipFill>
        <p:spPr bwMode="auto">
          <a:xfrm>
            <a:off x="6172200" y="2505075"/>
            <a:ext cx="5183188" cy="3684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2BC1E56-CB2E-4B87-AB42-32EA6AB80835}" type="slidenum">
              <a:rPr lang="hu-HU" smtClean="0"/>
              <a:t>4</a:t>
            </a:fld>
            <a:endParaRPr lang="hu-HU"/>
          </a:p>
        </p:txBody>
      </p:sp>
      <p:sp>
        <p:nvSpPr>
          <p:cNvPr id="5" name="Rechteck 4">
            <a:extLst>
              <a:ext uri="{FF2B5EF4-FFF2-40B4-BE49-F238E27FC236}">
                <a16:creationId xmlns:a16="http://schemas.microsoft.com/office/drawing/2014/main" id="{58BA430B-8582-408B-8749-1DA1A276374D}"/>
              </a:ext>
            </a:extLst>
          </p:cNvPr>
          <p:cNvSpPr/>
          <p:nvPr/>
        </p:nvSpPr>
        <p:spPr>
          <a:xfrm>
            <a:off x="708212" y="6356350"/>
            <a:ext cx="44644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427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52024C4-C97F-46AB-8C3A-AA00BAB33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820" y="2632356"/>
            <a:ext cx="4493559" cy="2997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839788" y="365125"/>
            <a:ext cx="10515600" cy="1325563"/>
          </a:xfrm>
        </p:spPr>
        <p:txBody>
          <a:bodyPr anchor="ctr">
            <a:normAutofit/>
          </a:bodyPr>
          <a:lstStyle/>
          <a:p>
            <a:r>
              <a:rPr lang="en-US" dirty="0">
                <a:latin typeface="+mj-lt"/>
              </a:rPr>
              <a:t>Relevanz des Themas </a:t>
            </a:r>
            <a:br>
              <a:rPr lang="en-US" sz="4000" dirty="0">
                <a:latin typeface="+mj-lt"/>
              </a:rPr>
            </a:br>
            <a:r>
              <a:rPr lang="en-US" sz="3200" dirty="0">
                <a:solidFill>
                  <a:srgbClr val="F39019"/>
                </a:solidFill>
                <a:latin typeface="Arial Black" panose="020B0A04020102020204" pitchFamily="34" charset="0"/>
              </a:rPr>
              <a:t>Einsamkeit im Alter</a:t>
            </a:r>
            <a:endParaRPr lang="en-GB" sz="4000" dirty="0">
              <a:solidFill>
                <a:srgbClr val="F39019"/>
              </a:solidFill>
              <a:latin typeface="Arial Black" panose="020B0A04020102020204" pitchFamily="34" charset="0"/>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sz="half" idx="2"/>
          </p:nvPr>
        </p:nvSpPr>
        <p:spPr>
          <a:xfrm>
            <a:off x="708212" y="2107580"/>
            <a:ext cx="5038165" cy="4248770"/>
          </a:xfrm>
        </p:spPr>
        <p:txBody>
          <a:bodyPr>
            <a:normAutofit fontScale="77500" lnSpcReduction="20000"/>
          </a:bodyPr>
          <a:lstStyle/>
          <a:p>
            <a:pPr>
              <a:lnSpc>
                <a:spcPct val="110000"/>
              </a:lnSpc>
              <a:spcBef>
                <a:spcPts val="2000"/>
              </a:spcBef>
              <a:spcAft>
                <a:spcPts val="2000"/>
              </a:spcAft>
            </a:pPr>
            <a:r>
              <a:rPr lang="en-US" sz="3400" b="1" dirty="0">
                <a:solidFill>
                  <a:schemeClr val="tx1"/>
                </a:solidFill>
                <a:latin typeface="Fjalla One"/>
              </a:rPr>
              <a:t>Japan zeigt die Folgen der unbemerkten Einsamkeit. </a:t>
            </a:r>
            <a:br>
              <a:rPr lang="en-US" sz="3400" b="1" dirty="0">
                <a:solidFill>
                  <a:schemeClr val="tx1"/>
                </a:solidFill>
                <a:latin typeface="Fjalla One"/>
              </a:rPr>
            </a:br>
            <a:endParaRPr lang="en-US" sz="100" b="1" dirty="0">
              <a:solidFill>
                <a:schemeClr val="tx1"/>
              </a:solidFill>
              <a:latin typeface="Fjalla One"/>
            </a:endParaRPr>
          </a:p>
          <a:p>
            <a:pPr marL="0" indent="0">
              <a:spcBef>
                <a:spcPts val="2000"/>
              </a:spcBef>
              <a:spcAft>
                <a:spcPts val="2000"/>
              </a:spcAft>
              <a:buNone/>
            </a:pPr>
            <a:r>
              <a:rPr lang="en-US" sz="3200" b="0" i="1" dirty="0">
                <a:effectLst/>
              </a:rPr>
              <a:t>Seit den 1980er Jahren gibt es einen Begriff für Menschen, die in </a:t>
            </a:r>
            <a:r>
              <a:rPr lang="en-US" sz="3200" i="1" dirty="0"/>
              <a:t>sozialer Isolation </a:t>
            </a:r>
            <a:r>
              <a:rPr lang="en-US" sz="3200" b="0" i="1" dirty="0">
                <a:effectLst/>
              </a:rPr>
              <a:t>leben </a:t>
            </a:r>
            <a:r>
              <a:rPr lang="en-US" sz="3200" i="1" dirty="0"/>
              <a:t>und allein sterben:</a:t>
            </a:r>
          </a:p>
          <a:p>
            <a:pPr marL="0" indent="0" algn="ctr">
              <a:spcBef>
                <a:spcPts val="2000"/>
              </a:spcBef>
              <a:spcAft>
                <a:spcPts val="2000"/>
              </a:spcAft>
              <a:buNone/>
            </a:pPr>
            <a:r>
              <a:rPr lang="de-AT" sz="3200" b="1" i="1" dirty="0" err="1"/>
              <a:t>Kodokushi </a:t>
            </a:r>
            <a:r>
              <a:rPr lang="ja-JP" altLang="de-DE" sz="2600" dirty="0"/>
              <a:t>(</a:t>
            </a:r>
            <a:r>
              <a:rPr lang="de-DE" altLang="ja-JP" sz="2600" dirty="0"/>
              <a:t>孤独死)</a:t>
            </a:r>
            <a:endParaRPr lang="de-DE" altLang="ja-JP" sz="3200" i="1" dirty="0"/>
          </a:p>
          <a:p>
            <a:pPr marL="0" indent="0" algn="ctr">
              <a:spcBef>
                <a:spcPts val="2000"/>
              </a:spcBef>
              <a:spcAft>
                <a:spcPts val="2000"/>
              </a:spcAft>
              <a:buNone/>
            </a:pPr>
            <a:r>
              <a:rPr lang="en-US" sz="3200" i="1" dirty="0"/>
              <a:t>("einsames Sterben" oder "einsamer Tod</a:t>
            </a:r>
            <a:r>
              <a:rPr lang="en-US" sz="3200" b="0" i="1" dirty="0">
                <a:effectLst/>
              </a:rPr>
              <a:t>")</a:t>
            </a:r>
            <a:endParaRPr lang="en-US" b="0" i="1" dirty="0">
              <a:effectLst/>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2BC1E56-CB2E-4B87-AB42-32EA6AB80835}" type="slidenum">
              <a:rPr lang="hu-HU" smtClean="0"/>
              <a:t>5</a:t>
            </a:fld>
            <a:endParaRPr lang="hu-HU"/>
          </a:p>
        </p:txBody>
      </p:sp>
      <p:sp>
        <p:nvSpPr>
          <p:cNvPr id="5" name="Rechteck 4">
            <a:extLst>
              <a:ext uri="{FF2B5EF4-FFF2-40B4-BE49-F238E27FC236}">
                <a16:creationId xmlns:a16="http://schemas.microsoft.com/office/drawing/2014/main" id="{58BA430B-8582-408B-8749-1DA1A276374D}"/>
              </a:ext>
            </a:extLst>
          </p:cNvPr>
          <p:cNvSpPr/>
          <p:nvPr/>
        </p:nvSpPr>
        <p:spPr>
          <a:xfrm>
            <a:off x="708212" y="6356350"/>
            <a:ext cx="44644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feld 8">
            <a:extLst>
              <a:ext uri="{FF2B5EF4-FFF2-40B4-BE49-F238E27FC236}">
                <a16:creationId xmlns:a16="http://schemas.microsoft.com/office/drawing/2014/main" id="{84D1E2A9-2633-4C2E-B772-B6DF7C67B269}"/>
              </a:ext>
            </a:extLst>
          </p:cNvPr>
          <p:cNvSpPr txBox="1"/>
          <p:nvPr/>
        </p:nvSpPr>
        <p:spPr>
          <a:xfrm>
            <a:off x="7660340" y="3807792"/>
            <a:ext cx="1900518" cy="646331"/>
          </a:xfrm>
          <a:prstGeom prst="rect">
            <a:avLst/>
          </a:prstGeom>
          <a:noFill/>
        </p:spPr>
        <p:txBody>
          <a:bodyPr wrap="square">
            <a:spAutoFit/>
          </a:bodyPr>
          <a:lstStyle/>
          <a:p>
            <a:pPr algn="ctr"/>
            <a:r>
              <a:rPr lang="ja-JP" altLang="de-DE" sz="3600" b="1" i="0" dirty="0">
                <a:solidFill>
                  <a:schemeClr val="bg1"/>
                </a:solidFill>
                <a:effectLst/>
                <a:latin typeface="Arial" panose="020B0604020202020204" pitchFamily="34" charset="0"/>
              </a:rPr>
              <a:t>孤独死</a:t>
            </a:r>
            <a:endParaRPr lang="en-GB" sz="3600" b="1" dirty="0">
              <a:solidFill>
                <a:schemeClr val="bg1"/>
              </a:solidFill>
            </a:endParaRPr>
          </a:p>
        </p:txBody>
      </p:sp>
    </p:spTree>
    <p:extLst>
      <p:ext uri="{BB962C8B-B14F-4D97-AF65-F5344CB8AC3E}">
        <p14:creationId xmlns:p14="http://schemas.microsoft.com/office/powerpoint/2010/main" val="238168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3EC8E63E-4437-4BF6-A33A-C184567AF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202" y="3394537"/>
            <a:ext cx="2360964" cy="314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839788" y="365125"/>
            <a:ext cx="10515600" cy="1325563"/>
          </a:xfrm>
        </p:spPr>
        <p:txBody>
          <a:bodyPr anchor="ctr">
            <a:normAutofit/>
          </a:bodyPr>
          <a:lstStyle/>
          <a:p>
            <a:r>
              <a:rPr lang="en-US" dirty="0">
                <a:latin typeface="+mj-lt"/>
              </a:rPr>
              <a:t>Relevanz des Themas </a:t>
            </a:r>
            <a:br>
              <a:rPr lang="en-US" sz="4000" dirty="0">
                <a:latin typeface="+mj-lt"/>
              </a:rPr>
            </a:br>
            <a:r>
              <a:rPr lang="en-US" sz="3200" dirty="0">
                <a:solidFill>
                  <a:srgbClr val="F39019"/>
                </a:solidFill>
                <a:latin typeface="Arial Black" panose="020B0A04020102020204" pitchFamily="34" charset="0"/>
              </a:rPr>
              <a:t>Einsamkeit im Alter</a:t>
            </a:r>
            <a:endParaRPr lang="en-GB" sz="4000" dirty="0">
              <a:solidFill>
                <a:srgbClr val="F39019"/>
              </a:solidFill>
              <a:latin typeface="Arial Black" panose="020B0A04020102020204" pitchFamily="34" charset="0"/>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sz="half" idx="2"/>
          </p:nvPr>
        </p:nvSpPr>
        <p:spPr>
          <a:xfrm>
            <a:off x="768072" y="2181225"/>
            <a:ext cx="6370694" cy="3684588"/>
          </a:xfrm>
        </p:spPr>
        <p:txBody>
          <a:bodyPr>
            <a:normAutofit/>
          </a:bodyPr>
          <a:lstStyle/>
          <a:p>
            <a:pPr>
              <a:lnSpc>
                <a:spcPct val="100000"/>
              </a:lnSpc>
              <a:spcAft>
                <a:spcPts val="2000"/>
              </a:spcAft>
            </a:pPr>
            <a:r>
              <a:rPr lang="en-US" sz="2900" b="1" dirty="0">
                <a:solidFill>
                  <a:schemeClr val="tx1"/>
                </a:solidFill>
                <a:latin typeface="Fjalla One"/>
              </a:rPr>
              <a:t>2018: Großbritannien gründet das</a:t>
            </a:r>
            <a:br>
              <a:rPr lang="en-US" sz="2900" b="1" dirty="0">
                <a:solidFill>
                  <a:schemeClr val="tx1"/>
                </a:solidFill>
                <a:latin typeface="Fjalla One"/>
              </a:rPr>
            </a:br>
            <a:r>
              <a:rPr lang="en-US" sz="2900" b="1" dirty="0">
                <a:solidFill>
                  <a:schemeClr val="tx1"/>
                </a:solidFill>
                <a:latin typeface="Fjalla One"/>
              </a:rPr>
              <a:t>Ministerium für Einsamkeit</a:t>
            </a:r>
          </a:p>
          <a:p>
            <a:pPr marL="0" indent="0" algn="ctr">
              <a:spcBef>
                <a:spcPts val="2000"/>
              </a:spcBef>
              <a:spcAft>
                <a:spcPts val="2000"/>
              </a:spcAft>
              <a:buNone/>
            </a:pPr>
            <a:r>
              <a:rPr lang="en-US" b="0" dirty="0">
                <a:effectLst/>
              </a:rPr>
              <a:t>Mehr </a:t>
            </a:r>
            <a:r>
              <a:rPr lang="en-US" b="0" dirty="0" err="1">
                <a:effectLst/>
              </a:rPr>
              <a:t>als</a:t>
            </a:r>
            <a:r>
              <a:rPr lang="en-US" b="0" dirty="0">
                <a:effectLst/>
              </a:rPr>
              <a:t> 9 Millionen der über 66 </a:t>
            </a:r>
            <a:r>
              <a:rPr lang="en-US" b="0" dirty="0" err="1">
                <a:effectLst/>
              </a:rPr>
              <a:t>Millionen</a:t>
            </a:r>
            <a:r>
              <a:rPr lang="en-US" b="0" dirty="0">
                <a:effectLst/>
              </a:rPr>
              <a:t> </a:t>
            </a:r>
            <a:r>
              <a:rPr lang="en-US" dirty="0" err="1"/>
              <a:t>Briten</a:t>
            </a:r>
            <a:r>
              <a:rPr lang="en-US" dirty="0"/>
              <a:t> und </a:t>
            </a:r>
            <a:r>
              <a:rPr lang="en-US" dirty="0" err="1"/>
              <a:t>Britinnen</a:t>
            </a:r>
            <a:r>
              <a:rPr lang="en-US" b="0" dirty="0">
                <a:effectLst/>
              </a:rPr>
              <a:t> fühlen sich laut einer Umfrage des Roten Kreuzes immer oder oft einsam.</a:t>
            </a: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2BC1E56-CB2E-4B87-AB42-32EA6AB80835}" type="slidenum">
              <a:rPr lang="hu-HU" smtClean="0"/>
              <a:t>6</a:t>
            </a:fld>
            <a:endParaRPr lang="hu-HU"/>
          </a:p>
        </p:txBody>
      </p:sp>
      <p:sp>
        <p:nvSpPr>
          <p:cNvPr id="5" name="Rechteck 4">
            <a:extLst>
              <a:ext uri="{FF2B5EF4-FFF2-40B4-BE49-F238E27FC236}">
                <a16:creationId xmlns:a16="http://schemas.microsoft.com/office/drawing/2014/main" id="{58BA430B-8582-408B-8749-1DA1A276374D}"/>
              </a:ext>
            </a:extLst>
          </p:cNvPr>
          <p:cNvSpPr/>
          <p:nvPr/>
        </p:nvSpPr>
        <p:spPr>
          <a:xfrm>
            <a:off x="708212" y="6356350"/>
            <a:ext cx="44644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a:extLst>
              <a:ext uri="{FF2B5EF4-FFF2-40B4-BE49-F238E27FC236}">
                <a16:creationId xmlns:a16="http://schemas.microsoft.com/office/drawing/2014/main" id="{C0160027-F853-4448-B9C5-AB8B741FD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824" y="1007642"/>
            <a:ext cx="2360964" cy="2871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FC4E698C-6DBE-43F5-9BD0-04C499CA32F7}"/>
              </a:ext>
            </a:extLst>
          </p:cNvPr>
          <p:cNvSpPr txBox="1"/>
          <p:nvPr/>
        </p:nvSpPr>
        <p:spPr>
          <a:xfrm>
            <a:off x="9648498" y="4927028"/>
            <a:ext cx="1972235" cy="923330"/>
          </a:xfrm>
          <a:prstGeom prst="rect">
            <a:avLst/>
          </a:prstGeom>
          <a:noFill/>
        </p:spPr>
        <p:txBody>
          <a:bodyPr wrap="square">
            <a:spAutoFit/>
          </a:bodyPr>
          <a:lstStyle/>
          <a:p>
            <a:pPr>
              <a:lnSpc>
                <a:spcPct val="90000"/>
              </a:lnSpc>
              <a:spcBef>
                <a:spcPts val="2000"/>
              </a:spcBef>
              <a:spcAft>
                <a:spcPts val="2000"/>
              </a:spcAft>
              <a:buClr>
                <a:schemeClr val="accent2"/>
              </a:buClr>
              <a:buSzPct val="75000"/>
            </a:pPr>
            <a:r>
              <a:rPr lang="de-AT" sz="2000" dirty="0">
                <a:solidFill>
                  <a:schemeClr val="bg1">
                    <a:lumMod val="50000"/>
                  </a:schemeClr>
                </a:solidFill>
                <a:latin typeface="Aharoni" panose="02010803020104030203" pitchFamily="2" charset="-79"/>
                <a:cs typeface="Aharoni" panose="02010803020104030203" pitchFamily="2" charset="-79"/>
              </a:rPr>
              <a:t>Diana </a:t>
            </a:r>
            <a:r>
              <a:rPr lang="de-AT" sz="2000" dirty="0" err="1">
                <a:solidFill>
                  <a:schemeClr val="bg1">
                    <a:lumMod val="50000"/>
                  </a:schemeClr>
                </a:solidFill>
                <a:latin typeface="Aharoni" panose="02010803020104030203" pitchFamily="2" charset="-79"/>
                <a:cs typeface="Aharoni" panose="02010803020104030203" pitchFamily="2" charset="-79"/>
              </a:rPr>
              <a:t>Barran</a:t>
            </a:r>
            <a:br>
              <a:rPr lang="de-AT" sz="2400" i="1" dirty="0">
                <a:solidFill>
                  <a:schemeClr val="bg1">
                    <a:lumMod val="50000"/>
                  </a:schemeClr>
                </a:solidFill>
                <a:latin typeface="+mj-lt"/>
                <a:cs typeface="Arial" panose="020B0604020202020204" pitchFamily="34" charset="0"/>
              </a:rPr>
            </a:br>
            <a:r>
              <a:rPr lang="de-AT" sz="2000" i="1" dirty="0">
                <a:solidFill>
                  <a:schemeClr val="bg1">
                    <a:lumMod val="50000"/>
                  </a:schemeClr>
                </a:solidFill>
                <a:latin typeface="+mj-lt"/>
                <a:cs typeface="Arial" panose="020B0604020202020204" pitchFamily="34" charset="0"/>
              </a:rPr>
              <a:t>Ministerin </a:t>
            </a:r>
            <a:r>
              <a:rPr lang="de-AT" sz="2000" i="1" dirty="0" err="1">
                <a:solidFill>
                  <a:schemeClr val="bg1">
                    <a:lumMod val="50000"/>
                  </a:schemeClr>
                </a:solidFill>
                <a:latin typeface="+mj-lt"/>
                <a:cs typeface="Arial" panose="020B0604020202020204" pitchFamily="34" charset="0"/>
              </a:rPr>
              <a:t>für </a:t>
            </a:r>
            <a:r>
              <a:rPr lang="de-AT" sz="2000" i="1" dirty="0">
                <a:solidFill>
                  <a:schemeClr val="bg1">
                    <a:lumMod val="50000"/>
                  </a:schemeClr>
                </a:solidFill>
                <a:latin typeface="+mj-lt"/>
                <a:cs typeface="Arial" panose="020B0604020202020204" pitchFamily="34" charset="0"/>
              </a:rPr>
              <a:t>Einsamkeit</a:t>
            </a:r>
            <a:endParaRPr lang="de-AT" sz="2400" i="1" dirty="0">
              <a:solidFill>
                <a:schemeClr val="bg1">
                  <a:lumMod val="50000"/>
                </a:schemeClr>
              </a:solidFill>
              <a:latin typeface="+mj-lt"/>
              <a:cs typeface="Arial" panose="020B0604020202020204" pitchFamily="34" charset="0"/>
            </a:endParaRPr>
          </a:p>
        </p:txBody>
      </p:sp>
      <p:sp>
        <p:nvSpPr>
          <p:cNvPr id="14" name="Textfeld 13">
            <a:extLst>
              <a:ext uri="{FF2B5EF4-FFF2-40B4-BE49-F238E27FC236}">
                <a16:creationId xmlns:a16="http://schemas.microsoft.com/office/drawing/2014/main" id="{7049F5A0-99FE-4BC2-BBF1-0B6B4AB94EB3}"/>
              </a:ext>
            </a:extLst>
          </p:cNvPr>
          <p:cNvSpPr txBox="1"/>
          <p:nvPr/>
        </p:nvSpPr>
        <p:spPr>
          <a:xfrm>
            <a:off x="6988838" y="1794596"/>
            <a:ext cx="2056550" cy="1015663"/>
          </a:xfrm>
          <a:prstGeom prst="rect">
            <a:avLst/>
          </a:prstGeom>
          <a:noFill/>
        </p:spPr>
        <p:txBody>
          <a:bodyPr wrap="square">
            <a:spAutoFit/>
          </a:bodyPr>
          <a:lstStyle/>
          <a:p>
            <a:pPr algn="r"/>
            <a:r>
              <a:rPr lang="en-US" sz="2000" dirty="0">
                <a:solidFill>
                  <a:schemeClr val="bg1">
                    <a:lumMod val="50000"/>
                  </a:schemeClr>
                </a:solidFill>
                <a:latin typeface="Aharoni" panose="02010803020104030203" pitchFamily="2" charset="-79"/>
                <a:cs typeface="Aharoni" panose="02010803020104030203" pitchFamily="2" charset="-79"/>
              </a:rPr>
              <a:t>Theresa May</a:t>
            </a:r>
            <a:endParaRPr lang="en-GB" sz="2000" dirty="0">
              <a:solidFill>
                <a:schemeClr val="bg1">
                  <a:lumMod val="50000"/>
                </a:schemeClr>
              </a:solidFill>
              <a:latin typeface="Aharoni" panose="02010803020104030203" pitchFamily="2" charset="-79"/>
              <a:cs typeface="Aharoni" panose="02010803020104030203" pitchFamily="2" charset="-79"/>
            </a:endParaRPr>
          </a:p>
          <a:p>
            <a:pPr algn="r"/>
            <a:r>
              <a:rPr lang="en-US" sz="2000" i="1" dirty="0" err="1">
                <a:solidFill>
                  <a:schemeClr val="bg1">
                    <a:lumMod val="50000"/>
                  </a:schemeClr>
                </a:solidFill>
                <a:latin typeface="+mj-lt"/>
                <a:cs typeface="Arial" panose="020B0604020202020204" pitchFamily="34" charset="0"/>
              </a:rPr>
              <a:t>ehemalige</a:t>
            </a:r>
            <a:r>
              <a:rPr lang="en-US" sz="2000" i="1" dirty="0">
                <a:solidFill>
                  <a:schemeClr val="bg1">
                    <a:lumMod val="50000"/>
                  </a:schemeClr>
                </a:solidFill>
                <a:latin typeface="+mj-lt"/>
                <a:cs typeface="Arial" panose="020B0604020202020204" pitchFamily="34" charset="0"/>
              </a:rPr>
              <a:t> </a:t>
            </a:r>
            <a:r>
              <a:rPr lang="en-US" sz="2000" i="1" dirty="0" err="1">
                <a:solidFill>
                  <a:schemeClr val="bg1">
                    <a:lumMod val="50000"/>
                  </a:schemeClr>
                </a:solidFill>
                <a:latin typeface="+mj-lt"/>
                <a:cs typeface="Arial" panose="020B0604020202020204" pitchFamily="34" charset="0"/>
              </a:rPr>
              <a:t>Premierministerin</a:t>
            </a:r>
            <a:endParaRPr lang="en-US" sz="2000" i="1" dirty="0">
              <a:solidFill>
                <a:schemeClr val="bg1">
                  <a:lumMod val="50000"/>
                </a:schemeClr>
              </a:solidFill>
              <a:latin typeface="+mj-lt"/>
              <a:cs typeface="Arial" panose="020B0604020202020204" pitchFamily="34" charset="0"/>
            </a:endParaRPr>
          </a:p>
        </p:txBody>
      </p:sp>
      <p:pic>
        <p:nvPicPr>
          <p:cNvPr id="3080" name="Picture 8" descr="Flag of the United Kingdom - Wikipedia">
            <a:extLst>
              <a:ext uri="{FF2B5EF4-FFF2-40B4-BE49-F238E27FC236}">
                <a16:creationId xmlns:a16="http://schemas.microsoft.com/office/drawing/2014/main" id="{012107C6-15CD-4AA8-A08A-41A928FBF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520" y="608806"/>
            <a:ext cx="1676400"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1" name="Diagramm 10">
            <a:extLst>
              <a:ext uri="{FF2B5EF4-FFF2-40B4-BE49-F238E27FC236}">
                <a16:creationId xmlns:a16="http://schemas.microsoft.com/office/drawing/2014/main" id="{61104E37-1D8D-49FF-AF82-DFA9A8942DEB}"/>
              </a:ext>
            </a:extLst>
          </p:cNvPr>
          <p:cNvGraphicFramePr/>
          <p:nvPr>
            <p:extLst>
              <p:ext uri="{D42A27DB-BD31-4B8C-83A1-F6EECF244321}">
                <p14:modId xmlns:p14="http://schemas.microsoft.com/office/powerpoint/2010/main" val="591483708"/>
              </p:ext>
            </p:extLst>
          </p:nvPr>
        </p:nvGraphicFramePr>
        <p:xfrm>
          <a:off x="2069158" y="4574666"/>
          <a:ext cx="3425002" cy="2283334"/>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feld 12">
            <a:extLst>
              <a:ext uri="{FF2B5EF4-FFF2-40B4-BE49-F238E27FC236}">
                <a16:creationId xmlns:a16="http://schemas.microsoft.com/office/drawing/2014/main" id="{8D54A5F4-F716-46FC-8134-D4E2FCE74461}"/>
              </a:ext>
            </a:extLst>
          </p:cNvPr>
          <p:cNvSpPr txBox="1"/>
          <p:nvPr/>
        </p:nvSpPr>
        <p:spPr>
          <a:xfrm>
            <a:off x="2976281" y="4840941"/>
            <a:ext cx="966886" cy="461665"/>
          </a:xfrm>
          <a:prstGeom prst="rect">
            <a:avLst/>
          </a:prstGeom>
          <a:noFill/>
        </p:spPr>
        <p:txBody>
          <a:bodyPr wrap="square" rtlCol="0">
            <a:spAutoFit/>
          </a:bodyPr>
          <a:lstStyle/>
          <a:p>
            <a:pPr algn="ctr"/>
            <a:r>
              <a:rPr lang="en-GB" sz="2400" b="1" dirty="0">
                <a:solidFill>
                  <a:schemeClr val="bg1"/>
                </a:solidFill>
                <a:latin typeface="Arial Black" panose="020B0A04020102020204" pitchFamily="34" charset="0"/>
                <a:cs typeface="Arial" panose="020B0604020202020204" pitchFamily="34" charset="0"/>
              </a:rPr>
              <a:t>14%</a:t>
            </a:r>
          </a:p>
        </p:txBody>
      </p:sp>
    </p:spTree>
    <p:extLst>
      <p:ext uri="{BB962C8B-B14F-4D97-AF65-F5344CB8AC3E}">
        <p14:creationId xmlns:p14="http://schemas.microsoft.com/office/powerpoint/2010/main" val="383862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839788" y="365125"/>
            <a:ext cx="10515600" cy="1325563"/>
          </a:xfrm>
        </p:spPr>
        <p:txBody>
          <a:bodyPr anchor="ctr">
            <a:normAutofit/>
          </a:bodyPr>
          <a:lstStyle/>
          <a:p>
            <a:r>
              <a:rPr lang="en-US" dirty="0">
                <a:latin typeface="+mj-lt"/>
              </a:rPr>
              <a:t>Relevanz des Themas </a:t>
            </a:r>
            <a:br>
              <a:rPr lang="en-US" sz="4000" dirty="0">
                <a:latin typeface="+mj-lt"/>
              </a:rPr>
            </a:br>
            <a:r>
              <a:rPr lang="en-US" sz="3200" dirty="0">
                <a:solidFill>
                  <a:srgbClr val="F39019"/>
                </a:solidFill>
                <a:latin typeface="Arial Black" panose="020B0A04020102020204" pitchFamily="34" charset="0"/>
              </a:rPr>
              <a:t>Einsamkeit im Alter</a:t>
            </a:r>
            <a:endParaRPr lang="en-GB" sz="4000" dirty="0">
              <a:solidFill>
                <a:srgbClr val="F39019"/>
              </a:solidFill>
              <a:latin typeface="Arial Black" panose="020B0A04020102020204" pitchFamily="34" charset="0"/>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sz="half" idx="2"/>
          </p:nvPr>
        </p:nvSpPr>
        <p:spPr>
          <a:xfrm>
            <a:off x="4652682" y="2285810"/>
            <a:ext cx="6831106" cy="4070539"/>
          </a:xfrm>
        </p:spPr>
        <p:txBody>
          <a:bodyPr>
            <a:normAutofit fontScale="85000" lnSpcReduction="10000"/>
          </a:bodyPr>
          <a:lstStyle/>
          <a:p>
            <a:pPr>
              <a:lnSpc>
                <a:spcPct val="120000"/>
              </a:lnSpc>
              <a:spcAft>
                <a:spcPts val="2000"/>
              </a:spcAft>
            </a:pPr>
            <a:r>
              <a:rPr lang="en-US" sz="3100" b="1" dirty="0">
                <a:solidFill>
                  <a:schemeClr val="tx1"/>
                </a:solidFill>
                <a:latin typeface="Fjalla One"/>
              </a:rPr>
              <a:t>Thema im Koalitionsvertrag </a:t>
            </a:r>
            <a:r>
              <a:rPr lang="de-AT" sz="3100" b="1" dirty="0">
                <a:solidFill>
                  <a:schemeClr val="tx1"/>
                </a:solidFill>
                <a:latin typeface="Fjalla One"/>
              </a:rPr>
              <a:t>der Regierung </a:t>
            </a:r>
            <a:r>
              <a:rPr lang="en-US" sz="3100" b="1" dirty="0">
                <a:solidFill>
                  <a:schemeClr val="tx1"/>
                </a:solidFill>
                <a:latin typeface="Fjalla One"/>
              </a:rPr>
              <a:t>(2021-2025)</a:t>
            </a:r>
          </a:p>
          <a:p>
            <a:pPr marL="0" indent="0" algn="ctr">
              <a:spcBef>
                <a:spcPts val="2000"/>
              </a:spcBef>
              <a:spcAft>
                <a:spcPts val="2000"/>
              </a:spcAft>
              <a:buNone/>
            </a:pPr>
            <a:r>
              <a:rPr lang="en-US" sz="3200" i="1" dirty="0"/>
              <a:t>"Wir werden seniorenfreundliche Ansätze auf allen staatlichen Ebenen und im digitalen Raum fördern. Dazu gehören Teilhabe, Engagement, soziale Sicherheit, Alltagshilfen, Wohnen, Mobilität, Gesundheitsversorgung, </a:t>
            </a:r>
            <a:r>
              <a:rPr lang="en-US" sz="3200" i="1" dirty="0" err="1"/>
              <a:t>Bildungs</a:t>
            </a:r>
            <a:r>
              <a:rPr lang="en-US" sz="3200" i="1" dirty="0"/>
              <a:t>- und </a:t>
            </a:r>
            <a:r>
              <a:rPr lang="en-US" sz="3200" i="1" dirty="0" err="1"/>
              <a:t>Begegnungsangebote</a:t>
            </a:r>
            <a:r>
              <a:rPr lang="en-US" sz="3200" i="1" dirty="0"/>
              <a:t> und die </a:t>
            </a:r>
            <a:br>
              <a:rPr lang="en-US" sz="3200" i="1" dirty="0"/>
            </a:br>
            <a:r>
              <a:rPr lang="en-US" sz="2800" dirty="0">
                <a:latin typeface="Arial Black" panose="020B0A04020102020204" pitchFamily="34" charset="0"/>
              </a:rPr>
              <a:t>Überwindung von Einsamkeit</a:t>
            </a:r>
            <a:r>
              <a:rPr lang="en-US" sz="3200" i="1" dirty="0"/>
              <a:t>."</a:t>
            </a:r>
          </a:p>
          <a:p>
            <a:pPr marL="0" indent="0" algn="ctr">
              <a:spcBef>
                <a:spcPts val="2000"/>
              </a:spcBef>
              <a:spcAft>
                <a:spcPts val="2000"/>
              </a:spcAft>
              <a:buNone/>
            </a:pPr>
            <a:endParaRPr lang="en-US" sz="3200" dirty="0"/>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2BC1E56-CB2E-4B87-AB42-32EA6AB80835}" type="slidenum">
              <a:rPr lang="hu-HU" smtClean="0"/>
              <a:t>7</a:t>
            </a:fld>
            <a:endParaRPr lang="hu-HU"/>
          </a:p>
        </p:txBody>
      </p:sp>
      <p:sp>
        <p:nvSpPr>
          <p:cNvPr id="5" name="Rechteck 4">
            <a:extLst>
              <a:ext uri="{FF2B5EF4-FFF2-40B4-BE49-F238E27FC236}">
                <a16:creationId xmlns:a16="http://schemas.microsoft.com/office/drawing/2014/main" id="{58BA430B-8582-408B-8749-1DA1A276374D}"/>
              </a:ext>
            </a:extLst>
          </p:cNvPr>
          <p:cNvSpPr/>
          <p:nvPr/>
        </p:nvSpPr>
        <p:spPr>
          <a:xfrm>
            <a:off x="708212" y="6356350"/>
            <a:ext cx="44644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a:extLst>
              <a:ext uri="{FF2B5EF4-FFF2-40B4-BE49-F238E27FC236}">
                <a16:creationId xmlns:a16="http://schemas.microsoft.com/office/drawing/2014/main" id="{7049F5A0-99FE-4BC2-BBF1-0B6B4AB94EB3}"/>
              </a:ext>
            </a:extLst>
          </p:cNvPr>
          <p:cNvSpPr txBox="1"/>
          <p:nvPr/>
        </p:nvSpPr>
        <p:spPr>
          <a:xfrm>
            <a:off x="978358" y="4607949"/>
            <a:ext cx="3203005" cy="707886"/>
          </a:xfrm>
          <a:prstGeom prst="rect">
            <a:avLst/>
          </a:prstGeom>
          <a:noFill/>
        </p:spPr>
        <p:txBody>
          <a:bodyPr wrap="square">
            <a:spAutoFit/>
          </a:bodyPr>
          <a:lstStyle/>
          <a:p>
            <a:pPr algn="l"/>
            <a:r>
              <a:rPr lang="de-AT" sz="2000" dirty="0">
                <a:solidFill>
                  <a:schemeClr val="bg1">
                    <a:lumMod val="50000"/>
                  </a:schemeClr>
                </a:solidFill>
                <a:latin typeface="Aharoni" panose="02010803020104030203" pitchFamily="2" charset="-79"/>
                <a:cs typeface="Aharoni" panose="02010803020104030203" pitchFamily="2" charset="-79"/>
              </a:rPr>
              <a:t>Ampel-Koalition</a:t>
            </a:r>
          </a:p>
          <a:p>
            <a:pPr algn="ctr"/>
            <a:r>
              <a:rPr lang="en-US" sz="2000" i="1" dirty="0">
                <a:solidFill>
                  <a:schemeClr val="bg1">
                    <a:lumMod val="50000"/>
                  </a:schemeClr>
                </a:solidFill>
                <a:latin typeface="+mj-lt"/>
                <a:cs typeface="Arial" panose="020B0604020202020204" pitchFamily="34" charset="0"/>
              </a:rPr>
              <a:t>seit 2021</a:t>
            </a:r>
          </a:p>
        </p:txBody>
      </p:sp>
      <p:pic>
        <p:nvPicPr>
          <p:cNvPr id="4098" name="Picture 2">
            <a:extLst>
              <a:ext uri="{FF2B5EF4-FFF2-40B4-BE49-F238E27FC236}">
                <a16:creationId xmlns:a16="http://schemas.microsoft.com/office/drawing/2014/main" id="{51C23A68-D74F-44A2-8B69-F227217EF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968" y="550776"/>
            <a:ext cx="1586135" cy="951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mpel-Koalition: Mit diesem Kabinett will Olaf Scholz regieren | ZEIT ONLINE">
            <a:extLst>
              <a:ext uri="{FF2B5EF4-FFF2-40B4-BE49-F238E27FC236}">
                <a16:creationId xmlns:a16="http://schemas.microsoft.com/office/drawing/2014/main" id="{617DA9E0-593D-41F5-85C0-6AA3BC076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11" y="2376440"/>
            <a:ext cx="3743300" cy="210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1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839788" y="365125"/>
            <a:ext cx="10515600" cy="1325563"/>
          </a:xfrm>
        </p:spPr>
        <p:txBody>
          <a:bodyPr anchor="ctr">
            <a:normAutofit/>
          </a:bodyPr>
          <a:lstStyle/>
          <a:p>
            <a:r>
              <a:rPr lang="en-US" dirty="0">
                <a:latin typeface="+mj-lt"/>
              </a:rPr>
              <a:t>Relevanz des Themas </a:t>
            </a:r>
            <a:br>
              <a:rPr lang="en-US" sz="4000" dirty="0">
                <a:latin typeface="+mj-lt"/>
              </a:rPr>
            </a:br>
            <a:r>
              <a:rPr lang="en-US" sz="3200" dirty="0">
                <a:solidFill>
                  <a:srgbClr val="F39019"/>
                </a:solidFill>
                <a:latin typeface="Arial Black" panose="020B0A04020102020204" pitchFamily="34" charset="0"/>
              </a:rPr>
              <a:t>Einsamkeit im Alter</a:t>
            </a:r>
            <a:endParaRPr lang="en-GB" sz="4000" dirty="0">
              <a:solidFill>
                <a:srgbClr val="F39019"/>
              </a:solidFill>
              <a:latin typeface="Arial Black" panose="020B0A04020102020204" pitchFamily="34" charset="0"/>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sz="half" idx="2"/>
          </p:nvPr>
        </p:nvSpPr>
        <p:spPr>
          <a:xfrm>
            <a:off x="708212" y="2285810"/>
            <a:ext cx="6831106" cy="4070539"/>
          </a:xfrm>
        </p:spPr>
        <p:txBody>
          <a:bodyPr>
            <a:normAutofit lnSpcReduction="10000"/>
          </a:bodyPr>
          <a:lstStyle/>
          <a:p>
            <a:pPr algn="l">
              <a:lnSpc>
                <a:spcPct val="100000"/>
              </a:lnSpc>
            </a:pPr>
            <a:r>
              <a:rPr lang="en-US" sz="2800" b="1" i="0" dirty="0">
                <a:solidFill>
                  <a:schemeClr val="tx1"/>
                </a:solidFill>
                <a:effectLst/>
                <a:latin typeface="Fjalla One"/>
              </a:rPr>
              <a:t>Niederländische Regierung stellt 58,5 Millionen Euro für die Bekämpfung der Einsamkeit bereit</a:t>
            </a:r>
          </a:p>
          <a:p>
            <a:pPr marL="0" indent="0" algn="ctr">
              <a:spcBef>
                <a:spcPts val="2000"/>
              </a:spcBef>
              <a:spcAft>
                <a:spcPts val="2000"/>
              </a:spcAft>
              <a:buNone/>
            </a:pPr>
            <a:endParaRPr lang="en-US" sz="900" i="1" dirty="0"/>
          </a:p>
          <a:p>
            <a:pPr marL="0" indent="0" algn="ctr">
              <a:spcBef>
                <a:spcPts val="2000"/>
              </a:spcBef>
              <a:spcAft>
                <a:spcPts val="2000"/>
              </a:spcAft>
              <a:buNone/>
            </a:pPr>
            <a:r>
              <a:rPr lang="en-US" sz="3200" i="1" dirty="0"/>
              <a:t>"Wir können nicht länger hinnehmen, dass sich mehr als die Hälfte aller Menschen über 75 in diesem Land einsam fühlt."</a:t>
            </a:r>
          </a:p>
          <a:p>
            <a:pPr marL="0" indent="0" algn="ctr">
              <a:spcBef>
                <a:spcPts val="2000"/>
              </a:spcBef>
              <a:spcAft>
                <a:spcPts val="2000"/>
              </a:spcAft>
              <a:buNone/>
            </a:pPr>
            <a:endParaRPr lang="en-US" sz="3200" dirty="0"/>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2BC1E56-CB2E-4B87-AB42-32EA6AB80835}" type="slidenum">
              <a:rPr lang="hu-HU" smtClean="0"/>
              <a:t>8</a:t>
            </a:fld>
            <a:endParaRPr lang="hu-HU"/>
          </a:p>
        </p:txBody>
      </p:sp>
      <p:sp>
        <p:nvSpPr>
          <p:cNvPr id="5" name="Rechteck 4">
            <a:extLst>
              <a:ext uri="{FF2B5EF4-FFF2-40B4-BE49-F238E27FC236}">
                <a16:creationId xmlns:a16="http://schemas.microsoft.com/office/drawing/2014/main" id="{58BA430B-8582-408B-8749-1DA1A276374D}"/>
              </a:ext>
            </a:extLst>
          </p:cNvPr>
          <p:cNvSpPr/>
          <p:nvPr/>
        </p:nvSpPr>
        <p:spPr>
          <a:xfrm>
            <a:off x="708212" y="6356350"/>
            <a:ext cx="44644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a:extLst>
              <a:ext uri="{FF2B5EF4-FFF2-40B4-BE49-F238E27FC236}">
                <a16:creationId xmlns:a16="http://schemas.microsoft.com/office/drawing/2014/main" id="{7049F5A0-99FE-4BC2-BBF1-0B6B4AB94EB3}"/>
              </a:ext>
            </a:extLst>
          </p:cNvPr>
          <p:cNvSpPr txBox="1"/>
          <p:nvPr/>
        </p:nvSpPr>
        <p:spPr>
          <a:xfrm>
            <a:off x="8347118" y="4428655"/>
            <a:ext cx="2662711" cy="707886"/>
          </a:xfrm>
          <a:prstGeom prst="rect">
            <a:avLst/>
          </a:prstGeom>
          <a:noFill/>
        </p:spPr>
        <p:txBody>
          <a:bodyPr wrap="square">
            <a:spAutoFit/>
          </a:bodyPr>
          <a:lstStyle/>
          <a:p>
            <a:pPr algn="ctr"/>
            <a:r>
              <a:rPr lang="de-AT" sz="2000" dirty="0">
                <a:solidFill>
                  <a:schemeClr val="bg1">
                    <a:lumMod val="50000"/>
                  </a:schemeClr>
                </a:solidFill>
                <a:latin typeface="Aharoni" panose="02010803020104030203" pitchFamily="2" charset="-79"/>
                <a:cs typeface="Aharoni" panose="02010803020104030203" pitchFamily="2" charset="-79"/>
              </a:rPr>
              <a:t>Willem-Alexander</a:t>
            </a:r>
          </a:p>
          <a:p>
            <a:pPr algn="ctr"/>
            <a:r>
              <a:rPr lang="de-AT" sz="2000" i="1" dirty="0">
                <a:solidFill>
                  <a:schemeClr val="bg1">
                    <a:lumMod val="50000"/>
                  </a:schemeClr>
                </a:solidFill>
                <a:latin typeface="+mj-lt"/>
                <a:cs typeface="Arial" panose="020B0604020202020204" pitchFamily="34" charset="0"/>
              </a:rPr>
              <a:t>König </a:t>
            </a:r>
            <a:r>
              <a:rPr lang="de-AT" sz="2000" i="1" dirty="0" err="1">
                <a:solidFill>
                  <a:schemeClr val="bg1">
                    <a:lumMod val="50000"/>
                  </a:schemeClr>
                </a:solidFill>
                <a:latin typeface="+mj-lt"/>
                <a:cs typeface="Arial" panose="020B0604020202020204" pitchFamily="34" charset="0"/>
              </a:rPr>
              <a:t>der Niederlande</a:t>
            </a:r>
            <a:endParaRPr lang="en-US" sz="2000" i="1" dirty="0">
              <a:solidFill>
                <a:schemeClr val="bg1">
                  <a:lumMod val="50000"/>
                </a:schemeClr>
              </a:solidFill>
              <a:latin typeface="+mj-lt"/>
              <a:cs typeface="Arial" panose="020B0604020202020204" pitchFamily="34" charset="0"/>
            </a:endParaRPr>
          </a:p>
        </p:txBody>
      </p:sp>
      <p:pic>
        <p:nvPicPr>
          <p:cNvPr id="5122" name="Picture 2">
            <a:extLst>
              <a:ext uri="{FF2B5EF4-FFF2-40B4-BE49-F238E27FC236}">
                <a16:creationId xmlns:a16="http://schemas.microsoft.com/office/drawing/2014/main" id="{4B08B2F2-EC7E-4805-809E-4ABE32F00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671" y="501651"/>
            <a:ext cx="1547128" cy="10309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önig Willem-Alexander: Die Entscheidung ist gefallen">
            <a:extLst>
              <a:ext uri="{FF2B5EF4-FFF2-40B4-BE49-F238E27FC236}">
                <a16:creationId xmlns:a16="http://schemas.microsoft.com/office/drawing/2014/main" id="{83708707-7039-45BA-B43C-3298C1855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148" y="1883420"/>
            <a:ext cx="3350652" cy="243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4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96BF9AE-6C13-4043-BDF2-EF9CC38E45C4}"/>
              </a:ext>
            </a:extLst>
          </p:cNvPr>
          <p:cNvPicPr>
            <a:picLocks noChangeAspect="1"/>
          </p:cNvPicPr>
          <p:nvPr/>
        </p:nvPicPr>
        <p:blipFill rotWithShape="1">
          <a:blip r:embed="rId2">
            <a:alphaModFix amt="59000"/>
          </a:blip>
          <a:srcRect l="30363" t="25714" r="28549" b="29525"/>
          <a:stretch/>
        </p:blipFill>
        <p:spPr>
          <a:xfrm>
            <a:off x="8126964" y="440191"/>
            <a:ext cx="2817845" cy="3069771"/>
          </a:xfrm>
          <a:prstGeom prst="rect">
            <a:avLst/>
          </a:prstGeom>
        </p:spPr>
      </p:pic>
      <p:sp>
        <p:nvSpPr>
          <p:cNvPr id="3" name="Untertitel 2">
            <a:extLst>
              <a:ext uri="{FF2B5EF4-FFF2-40B4-BE49-F238E27FC236}">
                <a16:creationId xmlns:a16="http://schemas.microsoft.com/office/drawing/2014/main" id="{71C1FF73-AD3B-4D68-9643-C4D751931207}"/>
              </a:ext>
            </a:extLst>
          </p:cNvPr>
          <p:cNvSpPr>
            <a:spLocks noGrp="1"/>
          </p:cNvSpPr>
          <p:nvPr>
            <p:ph type="subTitle" idx="1"/>
          </p:nvPr>
        </p:nvSpPr>
        <p:spPr/>
        <p:txBody>
          <a:bodyPr>
            <a:normAutofit/>
          </a:bodyPr>
          <a:lstStyle/>
          <a:p>
            <a:r>
              <a:rPr lang="en-US" sz="4400" dirty="0">
                <a:solidFill>
                  <a:srgbClr val="F39019"/>
                </a:solidFill>
                <a:latin typeface="Arial Black" panose="020B0A04020102020204" pitchFamily="34" charset="0"/>
              </a:rPr>
              <a:t>der Einsamkeit im Alter</a:t>
            </a:r>
            <a:endParaRPr lang="en-GB" sz="4400" dirty="0"/>
          </a:p>
        </p:txBody>
      </p:sp>
      <p:sp>
        <p:nvSpPr>
          <p:cNvPr id="4" name="Titel 1">
            <a:extLst>
              <a:ext uri="{FF2B5EF4-FFF2-40B4-BE49-F238E27FC236}">
                <a16:creationId xmlns:a16="http://schemas.microsoft.com/office/drawing/2014/main" id="{DDC872DC-94B3-42A1-8C17-0348EEA30FE6}"/>
              </a:ext>
            </a:extLst>
          </p:cNvPr>
          <p:cNvSpPr>
            <a:spLocks noGrp="1"/>
          </p:cNvSpPr>
          <p:nvPr>
            <p:ph type="ctrTitle"/>
          </p:nvPr>
        </p:nvSpPr>
        <p:spPr>
          <a:xfrm>
            <a:off x="1524000" y="2635623"/>
            <a:ext cx="9144000" cy="874339"/>
          </a:xfrm>
        </p:spPr>
        <p:txBody>
          <a:bodyPr anchor="ctr">
            <a:normAutofit fontScale="90000"/>
          </a:bodyPr>
          <a:lstStyle/>
          <a:p>
            <a:r>
              <a:rPr lang="en-US" dirty="0">
                <a:latin typeface="+mj-lt"/>
              </a:rPr>
              <a:t>Prävalenz</a:t>
            </a:r>
            <a:endParaRPr lang="en-GB" sz="4000" dirty="0">
              <a:solidFill>
                <a:srgbClr val="F39019"/>
              </a:solidFill>
              <a:latin typeface="Arial Black" panose="020B0A04020102020204" pitchFamily="34" charset="0"/>
            </a:endParaRPr>
          </a:p>
        </p:txBody>
      </p:sp>
    </p:spTree>
    <p:extLst>
      <p:ext uri="{BB962C8B-B14F-4D97-AF65-F5344CB8AC3E}">
        <p14:creationId xmlns:p14="http://schemas.microsoft.com/office/powerpoint/2010/main" val="471856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be92b41bfaa5196d19e19cfe7274bf14a2fe2"/>
</p:tagLst>
</file>

<file path=ppt/theme/theme1.xml><?xml version="1.0" encoding="utf-8"?>
<a:theme xmlns:a="http://schemas.openxmlformats.org/drawingml/2006/main" name="AISAB">
  <a:themeElements>
    <a:clrScheme name="AISAB">
      <a:dk1>
        <a:srgbClr val="404040"/>
      </a:dk1>
      <a:lt1>
        <a:sysClr val="window" lastClr="FFFFFF"/>
      </a:lt1>
      <a:dk2>
        <a:srgbClr val="767671"/>
      </a:dk2>
      <a:lt2>
        <a:srgbClr val="E7E6E6"/>
      </a:lt2>
      <a:accent1>
        <a:srgbClr val="FFAC06"/>
      </a:accent1>
      <a:accent2>
        <a:srgbClr val="F39019"/>
      </a:accent2>
      <a:accent3>
        <a:srgbClr val="F5D328"/>
      </a:accent3>
      <a:accent4>
        <a:srgbClr val="555663"/>
      </a:accent4>
      <a:accent5>
        <a:srgbClr val="45454F"/>
      </a:accent5>
      <a:accent6>
        <a:srgbClr val="76798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SAB.potx" id="{C69199D7-3253-43E0-955C-E2B329FAE43D}" vid="{381D6F52-7CE5-4C8B-9148-1189D992C784}"/>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D4084E9B6AF59458FA93B53DF5F3643" ma:contentTypeVersion="11" ma:contentTypeDescription="Ein neues Dokument erstellen." ma:contentTypeScope="" ma:versionID="72830521301027c8a03631a7cc9c8ba1">
  <xsd:schema xmlns:xsd="http://www.w3.org/2001/XMLSchema" xmlns:xs="http://www.w3.org/2001/XMLSchema" xmlns:p="http://schemas.microsoft.com/office/2006/metadata/properties" xmlns:ns3="d149c542-9fb5-4a28-aa79-226d1b6e6feb" targetNamespace="http://schemas.microsoft.com/office/2006/metadata/properties" ma:root="true" ma:fieldsID="ac62ccbdad090a9c22fbb1ca17240cba" ns3:_="">
    <xsd:import namespace="d149c542-9fb5-4a28-aa79-226d1b6e6f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49c542-9fb5-4a28-aa79-226d1b6e6f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B21006-232C-4032-A579-663B6AB3E7B2}">
  <ds:schemaRefs>
    <ds:schemaRef ds:uri="http://schemas.microsoft.com/office/infopath/2007/PartnerControls"/>
    <ds:schemaRef ds:uri="d149c542-9fb5-4a28-aa79-226d1b6e6fe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9F060750-E0E6-44CF-8B93-04234C78B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49c542-9fb5-4a28-aa79-226d1b6e6f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D13FD3-CA57-4382-89C4-04E1A2F263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AISAB</Template>
  <TotalTime>0</TotalTime>
  <Words>1711</Words>
  <Application>Microsoft Office PowerPoint</Application>
  <PresentationFormat>Breitbild</PresentationFormat>
  <Paragraphs>244</Paragraphs>
  <Slides>34</Slides>
  <Notes>6</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34</vt:i4>
      </vt:variant>
    </vt:vector>
  </HeadingPairs>
  <TitlesOfParts>
    <vt:vector size="45" baseType="lpstr">
      <vt:lpstr>Aharoni</vt:lpstr>
      <vt:lpstr>Arial</vt:lpstr>
      <vt:lpstr>Arial Black</vt:lpstr>
      <vt:lpstr>Calibri</vt:lpstr>
      <vt:lpstr>Calibri Light</vt:lpstr>
      <vt:lpstr>Century Gothic</vt:lpstr>
      <vt:lpstr>Fjalla One</vt:lpstr>
      <vt:lpstr>Moon Bold</vt:lpstr>
      <vt:lpstr>Moon Light</vt:lpstr>
      <vt:lpstr>Wingdings</vt:lpstr>
      <vt:lpstr>AISAB</vt:lpstr>
      <vt:lpstr>PowerPoint-Präsentation</vt:lpstr>
      <vt:lpstr>  Filmanalyse</vt:lpstr>
      <vt:lpstr>Relevanz des Themas </vt:lpstr>
      <vt:lpstr>Relevanz des Themas  Einsamkeit im Alter</vt:lpstr>
      <vt:lpstr>Relevanz des Themas  Einsamkeit im Alter</vt:lpstr>
      <vt:lpstr>Relevanz des Themas  Einsamkeit im Alter</vt:lpstr>
      <vt:lpstr>Relevanz des Themas  Einsamkeit im Alter</vt:lpstr>
      <vt:lpstr>Relevanz des Themas  Einsamkeit im Alter</vt:lpstr>
      <vt:lpstr>Prävalenz</vt:lpstr>
      <vt:lpstr>Prävalenz von Einsamkeit bei älteren Erwachsenen</vt:lpstr>
      <vt:lpstr>Prävalenz von Einsamkeit bei älteren Erwachsenen Surkalim et al. 2022</vt:lpstr>
      <vt:lpstr>Prävalenz von Einsamkeit bei älteren Erwachsenen Surkalim et al. 2022</vt:lpstr>
      <vt:lpstr>Prävalenz von Einsamkeit bei älteren Erwachsenen</vt:lpstr>
      <vt:lpstr>Prävalenz von Einsamkeit bei älteren Erwachsenen Su et al. 2022</vt:lpstr>
      <vt:lpstr>Prävalenz von Einsamkeit bei älteren Erwachsenen Su et al. 2022</vt:lpstr>
      <vt:lpstr>Prävalenz von Einsamkeit bei älteren Erwachsenen</vt:lpstr>
      <vt:lpstr>Herausforderungen</vt:lpstr>
      <vt:lpstr>Altersstrukturdiagramm (EU) 2019-2100</vt:lpstr>
      <vt:lpstr>"Gesundes Altern"</vt:lpstr>
      <vt:lpstr>Gesundes Altern  eine transnationale Sichtweise</vt:lpstr>
      <vt:lpstr>Gesundes Altern  Strategie zur Bewältigung der Herausforderungen der älteren Bevölkerung</vt:lpstr>
      <vt:lpstr>Definitionen</vt:lpstr>
      <vt:lpstr>Soziale Isolation und Einsamkeit</vt:lpstr>
      <vt:lpstr>Soziale Isolation</vt:lpstr>
      <vt:lpstr>Einsamkeit</vt:lpstr>
      <vt:lpstr>Soziale Isolation und Einsamkeit</vt:lpstr>
      <vt:lpstr>Soziale Isolation und Einsamkeit</vt:lpstr>
      <vt:lpstr>Soziale Isolation und Einsamkeit</vt:lpstr>
      <vt:lpstr>Soziale Isolation und Einsamkeit</vt:lpstr>
      <vt:lpstr>Auswirkungen auf die Gesundheit</vt:lpstr>
      <vt:lpstr>Auswirkungen auf den Gesundheitszustand älterer Erwachsener</vt:lpstr>
      <vt:lpstr>Auswirkungen auf den Gesundheitszustand älterer Erwachsener</vt:lpstr>
      <vt:lpstr>Auswirkungen auf den Gesundheitszustand älterer Erwachsener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Schober</dc:creator>
  <cp:keywords>, docId:D018FFC0AB0A980EB1FEB7A92DA95B2A</cp:keywords>
  <cp:lastModifiedBy>Rohringer Matthias</cp:lastModifiedBy>
  <cp:revision>167</cp:revision>
  <dcterms:created xsi:type="dcterms:W3CDTF">2018-06-02T16:08:36Z</dcterms:created>
  <dcterms:modified xsi:type="dcterms:W3CDTF">2023-06-01T08:49:50Z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0x0101000D4084E9B6AF59458FA93B53DF5F3643</vt:lpwstr>
  </property>
</Properties>
</file>